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59" r:id="rId8"/>
    <p:sldId id="263" r:id="rId9"/>
    <p:sldId id="266" r:id="rId10"/>
    <p:sldId id="277" r:id="rId11"/>
    <p:sldId id="276" r:id="rId12"/>
    <p:sldId id="260" r:id="rId13"/>
    <p:sldId id="278" r:id="rId14"/>
    <p:sldId id="264" r:id="rId15"/>
    <p:sldId id="279" r:id="rId16"/>
    <p:sldId id="267" r:id="rId17"/>
    <p:sldId id="275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>
      <p:cViewPr varScale="1">
        <p:scale>
          <a:sx n="68" d="100"/>
          <a:sy n="68" d="100"/>
        </p:scale>
        <p:origin x="-8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A17648-F025-4377-9A3F-D7DE76E20C14}" type="datetimeFigureOut">
              <a:rPr lang="pt-BR" smtClean="0"/>
              <a:pPr/>
              <a:t>06/11/2012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A8A04AA-3668-414B-A69B-9A89715C88C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1844824"/>
            <a:ext cx="8458200" cy="2035225"/>
          </a:xfrm>
        </p:spPr>
        <p:txBody>
          <a:bodyPr>
            <a:normAutofit fontScale="90000"/>
          </a:bodyPr>
          <a:lstStyle/>
          <a:p>
            <a:pPr algn="ctr"/>
            <a:r>
              <a:rPr lang="pt-BR" sz="6000" dirty="0" smtClean="0"/>
              <a:t>Estruturando o parágrafo</a:t>
            </a:r>
            <a:br>
              <a:rPr lang="pt-BR" sz="6000" dirty="0" smtClean="0"/>
            </a:br>
            <a:endParaRPr lang="pt-BR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8024" y="4437112"/>
            <a:ext cx="3888432" cy="576064"/>
          </a:xfrm>
        </p:spPr>
        <p:txBody>
          <a:bodyPr>
            <a:normAutofit/>
          </a:bodyPr>
          <a:lstStyle/>
          <a:p>
            <a:r>
              <a:rPr lang="pt-BR" dirty="0" smtClean="0"/>
              <a:t> </a:t>
            </a:r>
            <a:r>
              <a:rPr lang="pt-BR" b="1" dirty="0" smtClean="0"/>
              <a:t>Prof. Florêncio Caldas</a:t>
            </a:r>
            <a:endParaRPr lang="pt-BR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680520"/>
          </a:xfrm>
        </p:spPr>
        <p:txBody>
          <a:bodyPr>
            <a:normAutofit/>
          </a:bodyPr>
          <a:lstStyle/>
          <a:p>
            <a:pPr marL="624078" indent="-514350" algn="just">
              <a:buNone/>
            </a:pPr>
            <a:r>
              <a:rPr lang="pt-PT" dirty="0" smtClean="0"/>
              <a:t>	A </a:t>
            </a:r>
            <a:r>
              <a:rPr lang="pt-PT" dirty="0" smtClean="0"/>
              <a:t>palavra </a:t>
            </a:r>
            <a:r>
              <a:rPr lang="pt-PT" i="1" dirty="0" smtClean="0">
                <a:solidFill>
                  <a:srgbClr val="C00000"/>
                </a:solidFill>
              </a:rPr>
              <a:t>razões </a:t>
            </a:r>
            <a:r>
              <a:rPr lang="pt-PT" dirty="0" smtClean="0"/>
              <a:t>leva a muita coisa de uma só </a:t>
            </a:r>
            <a:r>
              <a:rPr lang="pt-PT" dirty="0" smtClean="0"/>
              <a:t>vez. Quando isso acontece, deve-se fazer um recorte nas ideias que ela suscinta.</a:t>
            </a:r>
          </a:p>
          <a:p>
            <a:pPr marL="624078" indent="-514350" algn="just">
              <a:buNone/>
            </a:pPr>
            <a:endParaRPr lang="pt-PT" dirty="0" smtClean="0"/>
          </a:p>
          <a:p>
            <a:pPr marL="624078" indent="-514350" algn="just"/>
            <a:r>
              <a:rPr lang="pt-PT" dirty="0" smtClean="0"/>
              <a:t>Entre tantas, escolheu-se a malversação do </a:t>
            </a:r>
            <a:r>
              <a:rPr lang="pt-PT" dirty="0" smtClean="0"/>
              <a:t>dinheiro arrecadado pelo governo (frase </a:t>
            </a:r>
            <a:r>
              <a:rPr lang="pt-PT" i="1" dirty="0" smtClean="0">
                <a:solidFill>
                  <a:srgbClr val="C00000"/>
                </a:solidFill>
              </a:rPr>
              <a:t>b</a:t>
            </a:r>
            <a:r>
              <a:rPr lang="pt-PT" dirty="0" smtClean="0"/>
              <a:t>)</a:t>
            </a:r>
          </a:p>
          <a:p>
            <a:pPr marL="624078" indent="-514350" algn="just"/>
            <a:r>
              <a:rPr lang="pt-BR" dirty="0" smtClean="0"/>
              <a:t>As frases </a:t>
            </a:r>
            <a:r>
              <a:rPr lang="pt-BR" b="1" i="1" dirty="0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, </a:t>
            </a:r>
            <a:r>
              <a:rPr lang="pt-BR" b="1" i="1" dirty="0" smtClean="0">
                <a:solidFill>
                  <a:srgbClr val="C00000"/>
                </a:solidFill>
              </a:rPr>
              <a:t>d</a:t>
            </a:r>
            <a:r>
              <a:rPr lang="pt-BR" dirty="0" smtClean="0"/>
              <a:t> e </a:t>
            </a:r>
            <a:r>
              <a:rPr lang="pt-BR" b="1" i="1" dirty="0" err="1" smtClean="0">
                <a:solidFill>
                  <a:srgbClr val="C00000"/>
                </a:solidFill>
              </a:rPr>
              <a:t>e</a:t>
            </a:r>
            <a:r>
              <a:rPr lang="pt-BR" dirty="0" smtClean="0"/>
              <a:t> exemplificam as áreas para as quais deveria convergir o imposto</a:t>
            </a:r>
          </a:p>
          <a:p>
            <a:pPr marL="624078" indent="-514350" algn="just"/>
            <a:r>
              <a:rPr lang="pt-BR" dirty="0" smtClean="0"/>
              <a:t>A frase </a:t>
            </a:r>
            <a:r>
              <a:rPr lang="pt-BR" b="1" i="1" dirty="0" smtClean="0">
                <a:solidFill>
                  <a:srgbClr val="C00000"/>
                </a:solidFill>
              </a:rPr>
              <a:t>f</a:t>
            </a:r>
            <a:r>
              <a:rPr lang="pt-BR" dirty="0" smtClean="0"/>
              <a:t> conclui, dizendo por que há tanta sonegação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36004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 smtClean="0"/>
              <a:t>		Vale a pena lembrar o ano de 1991 quando, além das complicações costumeiras, os contribuintes foram surpreendidos com a suspensão da entrega da declaração na data prevista.  Um deputado entrou na justiça alegando inconstitucionalidade no fato multiplicador do imposto a pagar e a receber.  Todos sentiram um alívio, mesmo que temporário.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066800"/>
          </a:xfrm>
        </p:spPr>
        <p:txBody>
          <a:bodyPr>
            <a:normAutofit/>
          </a:bodyPr>
          <a:lstStyle/>
          <a:p>
            <a:r>
              <a:rPr lang="pt-BR" dirty="0" smtClean="0"/>
              <a:t>Quinto </a:t>
            </a:r>
            <a:r>
              <a:rPr lang="pt-BR" dirty="0" smtClean="0"/>
              <a:t>parágrafo (por recorte)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>
            <a:normAutofit/>
          </a:bodyPr>
          <a:lstStyle/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Vale a pena lembrar o ano de 1991 quando, além das complicações costumeiras, </a:t>
            </a:r>
            <a:r>
              <a:rPr lang="pt-BR" dirty="0" smtClean="0"/>
              <a:t>os </a:t>
            </a:r>
            <a:r>
              <a:rPr lang="pt-BR" dirty="0" smtClean="0"/>
              <a:t>contribuintes foram surpreendidos com a suspensão da entrega da declaração na data prevista</a:t>
            </a:r>
            <a:r>
              <a:rPr lang="pt-BR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Um deputado entrou na justiça alegando inconstitucionalidade no fato multiplicador do imposto a pagar e a receber</a:t>
            </a:r>
            <a:r>
              <a:rPr lang="pt-BR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Todos sentiram um alívio, mesmo que temporário.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980728"/>
            <a:ext cx="8496944" cy="4968552"/>
          </a:xfrm>
        </p:spPr>
        <p:txBody>
          <a:bodyPr/>
          <a:lstStyle/>
          <a:p>
            <a:pPr algn="just"/>
            <a:r>
              <a:rPr lang="pt-BR" dirty="0" smtClean="0"/>
              <a:t>Aqui não se retoma nenhum termo da  frase de abertura. O vínculo que existe é mental, por isso precisamos reconstruí-lo com nosso raciocínio.</a:t>
            </a:r>
          </a:p>
          <a:p>
            <a:pPr algn="just"/>
            <a:r>
              <a:rPr lang="pt-BR" dirty="0" smtClean="0"/>
              <a:t>A suspensão de que se fala na primeira frase está relacionada com a inconstitucionalidade presente na segunda. É como se o autor desse um </a:t>
            </a:r>
            <a:r>
              <a:rPr lang="pt-BR" i="1" dirty="0" smtClean="0"/>
              <a:t>salto</a:t>
            </a:r>
            <a:r>
              <a:rPr lang="pt-BR" dirty="0" smtClean="0"/>
              <a:t>, mas sem perder a perspectiva do chão.</a:t>
            </a:r>
          </a:p>
          <a:p>
            <a:pPr algn="just"/>
            <a:r>
              <a:rPr lang="pt-BR" dirty="0" smtClean="0"/>
              <a:t>Há uma palavra que governa todo o parágrafo: </a:t>
            </a:r>
            <a:r>
              <a:rPr lang="pt-BR" i="1" dirty="0" smtClean="0">
                <a:solidFill>
                  <a:srgbClr val="C00000"/>
                </a:solidFill>
              </a:rPr>
              <a:t>suspensão</a:t>
            </a:r>
            <a:r>
              <a:rPr lang="pt-BR" dirty="0" smtClean="0"/>
              <a:t>, que também está presente na frase </a:t>
            </a:r>
            <a:r>
              <a:rPr lang="pt-BR" b="1" i="1" dirty="0" smtClean="0">
                <a:solidFill>
                  <a:srgbClr val="C00000"/>
                </a:solidFill>
              </a:rPr>
              <a:t>c</a:t>
            </a:r>
            <a:r>
              <a:rPr lang="pt-BR" dirty="0" smtClean="0"/>
              <a:t> de forma subentendida.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792088"/>
          </a:xfrm>
        </p:spPr>
        <p:txBody>
          <a:bodyPr>
            <a:normAutofit/>
          </a:bodyPr>
          <a:lstStyle/>
          <a:p>
            <a:r>
              <a:rPr lang="pt-BR" dirty="0" smtClean="0"/>
              <a:t>Estruturas mistas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BR" i="1" dirty="0" smtClean="0"/>
              <a:t>		</a:t>
            </a:r>
            <a:r>
              <a:rPr lang="pt-BR" dirty="0" smtClean="0"/>
              <a:t>Todos </a:t>
            </a:r>
            <a:r>
              <a:rPr lang="pt-BR" dirty="0" smtClean="0"/>
              <a:t>nós lidamos com números.  Todavia, poucos são aqueles que percebem que os números têm um sentido muito mais amplo que o de simples instrumento de medição.  Na verdade, os números têm características e significados que lhes são próprios.  A compreensão dessas características e significados leva a um caminho de descoberta, ainda que apenas de autodescoberta.  Esse caminho, quando acertado, pode trazer grande compensação em termos de felicidade e sucesso.</a:t>
            </a:r>
          </a:p>
          <a:p>
            <a:pPr algn="r">
              <a:buNone/>
            </a:pPr>
            <a:r>
              <a:rPr lang="pt-BR" sz="1900" dirty="0" smtClean="0"/>
              <a:t>ANDERSON</a:t>
            </a:r>
            <a:r>
              <a:rPr lang="pt-BR" sz="1900" dirty="0" smtClean="0"/>
              <a:t>, Mary. </a:t>
            </a:r>
            <a:r>
              <a:rPr lang="pt-BR" sz="1900" i="1" dirty="0" smtClean="0"/>
              <a:t>Numerologia</a:t>
            </a:r>
            <a:r>
              <a:rPr lang="pt-BR" sz="1900" dirty="0" smtClean="0"/>
              <a:t>.</a:t>
            </a:r>
          </a:p>
          <a:p>
            <a:pPr algn="r">
              <a:buNone/>
            </a:pPr>
            <a:r>
              <a:rPr lang="pt-BR" sz="1900" dirty="0" smtClean="0"/>
              <a:t>Trad. Edith </a:t>
            </a:r>
            <a:r>
              <a:rPr lang="pt-BR" sz="1900" dirty="0" err="1" smtClean="0"/>
              <a:t>Negraes</a:t>
            </a:r>
            <a:r>
              <a:rPr lang="pt-BR" sz="1900" dirty="0" smtClean="0"/>
              <a:t> e Denise Santana.</a:t>
            </a:r>
          </a:p>
          <a:p>
            <a:pPr algn="r">
              <a:buNone/>
            </a:pPr>
            <a:r>
              <a:rPr lang="pt-BR" sz="1900" dirty="0" smtClean="0"/>
              <a:t>São Paulo, </a:t>
            </a:r>
            <a:r>
              <a:rPr lang="pt-BR" sz="1900" dirty="0" err="1" smtClean="0"/>
              <a:t>Hemus</a:t>
            </a:r>
            <a:r>
              <a:rPr lang="pt-BR" sz="1900" dirty="0" smtClean="0"/>
              <a:t>, s/d. p.9.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320480"/>
          </a:xfrm>
        </p:spPr>
        <p:txBody>
          <a:bodyPr/>
          <a:lstStyle/>
          <a:p>
            <a:pPr algn="just"/>
            <a:r>
              <a:rPr lang="pt-BR" dirty="0" smtClean="0"/>
              <a:t>As três primeiras frases giram em torno da palavra-chave </a:t>
            </a:r>
            <a:r>
              <a:rPr lang="pt-BR" i="1" dirty="0" smtClean="0">
                <a:solidFill>
                  <a:srgbClr val="C00000"/>
                </a:solidFill>
              </a:rPr>
              <a:t>números</a:t>
            </a:r>
          </a:p>
          <a:p>
            <a:pPr algn="just"/>
            <a:r>
              <a:rPr lang="pt-BR" dirty="0" smtClean="0"/>
              <a:t>A quarta e a quinta usam a técnica do encadeamento</a:t>
            </a:r>
          </a:p>
          <a:p>
            <a:pPr algn="just"/>
            <a:r>
              <a:rPr lang="pt-BR" dirty="0" smtClean="0"/>
              <a:t>Na quarta, retoma-se </a:t>
            </a:r>
            <a:r>
              <a:rPr lang="pt-BR" i="1" dirty="0" smtClean="0">
                <a:solidFill>
                  <a:srgbClr val="C00000"/>
                </a:solidFill>
              </a:rPr>
              <a:t>característica</a:t>
            </a:r>
            <a:r>
              <a:rPr lang="pt-BR" dirty="0" smtClean="0"/>
              <a:t> que apareceu na terceira</a:t>
            </a:r>
          </a:p>
          <a:p>
            <a:pPr algn="just"/>
            <a:r>
              <a:rPr lang="pt-BR" dirty="0" smtClean="0"/>
              <a:t>Na quinta, é retomada a palavra </a:t>
            </a:r>
            <a:r>
              <a:rPr lang="pt-BR" i="1" dirty="0" smtClean="0">
                <a:solidFill>
                  <a:srgbClr val="C00000"/>
                </a:solidFill>
              </a:rPr>
              <a:t>caminho</a:t>
            </a:r>
            <a:r>
              <a:rPr lang="pt-BR" dirty="0" smtClean="0"/>
              <a:t> que apareceu na quarta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864096"/>
          </a:xfrm>
        </p:spPr>
        <p:txBody>
          <a:bodyPr>
            <a:normAutofit fontScale="90000"/>
          </a:bodyPr>
          <a:lstStyle/>
          <a:p>
            <a:pPr algn="just"/>
            <a:r>
              <a:rPr lang="pt-BR" dirty="0" smtClean="0"/>
              <a:t>Em </a:t>
            </a:r>
            <a:r>
              <a:rPr lang="pt-BR" dirty="0" smtClean="0"/>
              <a:t>síntese, </a:t>
            </a:r>
            <a:r>
              <a:rPr lang="pt-BR" dirty="0" smtClean="0"/>
              <a:t>o </a:t>
            </a:r>
            <a:r>
              <a:rPr lang="pt-BR" dirty="0" smtClean="0"/>
              <a:t>que você deve observar para escrever um parágrafo: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496944" cy="4968552"/>
          </a:xfrm>
        </p:spPr>
        <p:txBody>
          <a:bodyPr>
            <a:normAutofit fontScale="92500" lnSpcReduction="10000"/>
          </a:bodyPr>
          <a:lstStyle/>
          <a:p>
            <a:pPr marL="624078" lvl="0" indent="-514350" algn="just">
              <a:buFont typeface="+mj-lt"/>
              <a:buAutoNum type="alphaLcParenR"/>
            </a:pPr>
            <a:r>
              <a:rPr lang="pt-BR" dirty="0" smtClean="0"/>
              <a:t>O parágrafo é formado por um conjunto de enunciados.  Todos eles devem convergir para a produção de um sentido.</a:t>
            </a:r>
          </a:p>
          <a:p>
            <a:pPr marL="624078" lvl="0" indent="-514350" algn="just">
              <a:buFont typeface="+mj-lt"/>
              <a:buAutoNum type="alphaLcParenR"/>
            </a:pPr>
            <a:r>
              <a:rPr lang="pt-BR" dirty="0" smtClean="0"/>
              <a:t>A primeira frase de cada parágrafo, que se denomina tópico frasal, é sempre muito importante.  Ela deve ter uma palavra de peso que possa ser explorada.</a:t>
            </a:r>
          </a:p>
          <a:p>
            <a:pPr marL="624078" lvl="0" indent="-514350" algn="just">
              <a:buFont typeface="+mj-lt"/>
              <a:buAutoNum type="alphaLcParenR"/>
            </a:pPr>
            <a:r>
              <a:rPr lang="pt-BR" dirty="0" smtClean="0"/>
              <a:t>Fica difícil desenvolver bem um parágrafo se o tópico frasal for muito vago.  Evite abstrações.</a:t>
            </a:r>
          </a:p>
          <a:p>
            <a:pPr marL="624078" lvl="0" indent="-514350" algn="just">
              <a:buFont typeface="+mj-lt"/>
              <a:buAutoNum type="alphaLcParenR"/>
            </a:pPr>
            <a:r>
              <a:rPr lang="pt-BR" dirty="0" smtClean="0"/>
              <a:t>Todo parágrafo deve ter sempre uma palavras que o norteie</a:t>
            </a:r>
            <a:r>
              <a:rPr lang="pt-BR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Cada parágrafo deve explorar uma só ideia.  Explorar várias ideias ao mesmo tempo torna o texto confuso, sem nenhuma coerência</a:t>
            </a:r>
            <a:r>
              <a:rPr lang="pt-BR" dirty="0" smtClean="0"/>
              <a:t>.</a:t>
            </a:r>
            <a:endParaRPr lang="pt-BR" dirty="0" smtClean="0"/>
          </a:p>
          <a:p>
            <a:pPr marL="624078" indent="-514350">
              <a:buFont typeface="+mj-lt"/>
              <a:buAutoNum type="alphaLcParenR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066800"/>
          </a:xfrm>
        </p:spPr>
        <p:txBody>
          <a:bodyPr/>
          <a:lstStyle/>
          <a:p>
            <a:pPr algn="ctr"/>
            <a:r>
              <a:rPr lang="pt-BR" dirty="0" smtClean="0"/>
              <a:t>Obrigado por sua atenção!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085056"/>
          </a:xfrm>
        </p:spPr>
        <p:txBody>
          <a:bodyPr/>
          <a:lstStyle/>
          <a:p>
            <a:r>
              <a:rPr lang="pt-BR" dirty="0" smtClean="0"/>
              <a:t>Estruturas simples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340768"/>
            <a:ext cx="8445624" cy="41044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t-BR" b="1" dirty="0" smtClean="0"/>
              <a:t>Trapalhadas do Fisco</a:t>
            </a:r>
          </a:p>
          <a:p>
            <a:pPr algn="ctr">
              <a:buNone/>
            </a:pPr>
            <a:endParaRPr lang="pt-BR" dirty="0" smtClean="0"/>
          </a:p>
          <a:p>
            <a:pPr algn="just">
              <a:buNone/>
            </a:pPr>
            <a:r>
              <a:rPr lang="pt-BR" dirty="0" smtClean="0"/>
              <a:t>	</a:t>
            </a:r>
            <a:r>
              <a:rPr lang="pt-BR" dirty="0" smtClean="0"/>
              <a:t>	</a:t>
            </a:r>
            <a:r>
              <a:rPr lang="pt-BR" dirty="0" smtClean="0"/>
              <a:t>O contribuinte brasileiro precisa receber um melhor tratamento das autoridades fiscais. Ele é v</a:t>
            </a:r>
            <a:r>
              <a:rPr lang="pt-BR" dirty="0" smtClean="0"/>
              <a:t>ítima constante de um Leão sempre descontente de sua mordida.  Não há ano em que se sinta a salvo.  É sempre surpreendido por novas regras, novas alíquotas, novos assaltos ao seu bolso.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/>
          </a:bodyPr>
          <a:lstStyle/>
          <a:p>
            <a:r>
              <a:rPr lang="pt-BR" dirty="0" smtClean="0"/>
              <a:t>Primeiro parágrafo (retomada da palavra-chave)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411824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lphaLcParenR"/>
            </a:pPr>
            <a:r>
              <a:rPr lang="pt-BR" dirty="0" smtClean="0"/>
              <a:t>O </a:t>
            </a:r>
            <a:r>
              <a:rPr lang="pt-BR" dirty="0" smtClean="0"/>
              <a:t>contribuinte brasileiro precisa receber um melhor tratamento das autoridades fiscais</a:t>
            </a:r>
            <a:r>
              <a:rPr lang="pt-BR" dirty="0" smtClean="0"/>
              <a:t>.</a:t>
            </a:r>
          </a:p>
          <a:p>
            <a:pPr marL="457200" indent="-457200" algn="just">
              <a:buAutoNum type="alphaLcParenR"/>
            </a:pPr>
            <a:r>
              <a:rPr lang="pt-BR" dirty="0" smtClean="0"/>
              <a:t>Ele é vítima constante de um Leão sempre descontente de sua mordida.</a:t>
            </a:r>
          </a:p>
          <a:p>
            <a:pPr marL="457200" indent="-457200" algn="just">
              <a:buAutoNum type="alphaLcParenR"/>
            </a:pPr>
            <a:r>
              <a:rPr lang="pt-BR" dirty="0" smtClean="0"/>
              <a:t>Não há ano em que se sinta a salvo</a:t>
            </a:r>
            <a:r>
              <a:rPr lang="pt-BR" dirty="0" smtClean="0"/>
              <a:t>.</a:t>
            </a:r>
          </a:p>
          <a:p>
            <a:pPr marL="457200" indent="-457200" algn="just">
              <a:buAutoNum type="alphaLcParenR"/>
            </a:pPr>
            <a:r>
              <a:rPr lang="pt-BR" dirty="0" smtClean="0"/>
              <a:t>É sempre surpreendido por novas regras, novas alíquotas, novos assaltos ao seu bolso</a:t>
            </a:r>
            <a:r>
              <a:rPr lang="pt-BR" dirty="0" smtClean="0"/>
              <a:t>.</a:t>
            </a:r>
          </a:p>
          <a:p>
            <a:pPr marL="457200" indent="-457200" algn="ctr">
              <a:buNone/>
            </a:pPr>
            <a:r>
              <a:rPr lang="pt-BR" dirty="0" smtClean="0"/>
              <a:t>p</a:t>
            </a:r>
            <a:r>
              <a:rPr lang="pt-BR" dirty="0" smtClean="0"/>
              <a:t>alavra-chave: </a:t>
            </a:r>
            <a:r>
              <a:rPr lang="pt-BR" i="1" dirty="0" smtClean="0"/>
              <a:t>contribuinte brasileiro</a:t>
            </a:r>
          </a:p>
          <a:p>
            <a:pPr marL="457200" indent="-457200" algn="just">
              <a:buAutoNum type="alphaLcParenR"/>
            </a:pPr>
            <a:endParaRPr lang="pt-BR" dirty="0" smtClean="0"/>
          </a:p>
          <a:p>
            <a:pPr marL="457200" indent="-457200" algn="just">
              <a:buAutoNum type="alphaLcParenR"/>
            </a:pPr>
            <a:endParaRPr lang="pt-BR" dirty="0" smtClean="0"/>
          </a:p>
          <a:p>
            <a:pPr marL="457200" indent="-457200" algn="just">
              <a:buAutoNum type="alphaLcParenR"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2808312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	A Receita Federal precisa urgentemente estabelecer regras constantes que facilitem a vida do brasileiro.  Essas regras não podem variar ao sabor da troca de ministros.  Cada um que entra se acha no direito de alterar o que foi feito anteriormente.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764704"/>
            <a:ext cx="8435280" cy="1066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Segundo parágrafo (por encadeamento)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2060848"/>
            <a:ext cx="8229600" cy="4104456"/>
          </a:xfrm>
        </p:spPr>
        <p:txBody>
          <a:bodyPr>
            <a:normAutofit fontScale="92500"/>
          </a:bodyPr>
          <a:lstStyle/>
          <a:p>
            <a:pPr marL="457200" indent="-457200" algn="just">
              <a:buAutoNum type="alphaLcParenR"/>
            </a:pPr>
            <a:r>
              <a:rPr lang="pt-BR" dirty="0" smtClean="0"/>
              <a:t>A Receita Federal precisa urgentemente estabelecer regras constantes que facilitem a vida do brasileiro. </a:t>
            </a:r>
            <a:endParaRPr lang="pt-BR" dirty="0" smtClean="0"/>
          </a:p>
          <a:p>
            <a:pPr marL="457200" indent="-457200" algn="just">
              <a:buAutoNum type="alphaLcParenR"/>
            </a:pPr>
            <a:r>
              <a:rPr lang="pt-BR" dirty="0" smtClean="0"/>
              <a:t>Essas regras não podem variar ao sabor da troca de ministros</a:t>
            </a:r>
            <a:r>
              <a:rPr lang="pt-BR" dirty="0" smtClean="0"/>
              <a:t>.</a:t>
            </a:r>
          </a:p>
          <a:p>
            <a:pPr marL="457200" indent="-457200" algn="just">
              <a:buAutoNum type="alphaLcParenR"/>
            </a:pPr>
            <a:r>
              <a:rPr lang="pt-BR" dirty="0" smtClean="0"/>
              <a:t>Cada um que entra se acha no direito de alterar o que foi feito anteriormente</a:t>
            </a:r>
            <a:r>
              <a:rPr lang="pt-BR" dirty="0" smtClean="0"/>
              <a:t>.</a:t>
            </a:r>
          </a:p>
          <a:p>
            <a:pPr marL="457200" indent="-457200" algn="just">
              <a:buNone/>
            </a:pPr>
            <a:r>
              <a:rPr lang="pt-BR" dirty="0" smtClean="0"/>
              <a:t>Num encadeamento de frase para </a:t>
            </a:r>
            <a:r>
              <a:rPr lang="pt-BR" dirty="0" smtClean="0"/>
              <a:t>frase</a:t>
            </a:r>
          </a:p>
          <a:p>
            <a:pPr marL="457200" indent="-457200" algn="just"/>
            <a:r>
              <a:rPr lang="pt-BR" dirty="0" smtClean="0"/>
              <a:t>A frase </a:t>
            </a:r>
            <a:r>
              <a:rPr lang="pt-BR" b="1" i="1" dirty="0" smtClean="0">
                <a:solidFill>
                  <a:srgbClr val="C00000"/>
                </a:solidFill>
              </a:rPr>
              <a:t>b</a:t>
            </a:r>
            <a:r>
              <a:rPr lang="pt-BR" i="1" dirty="0" smtClean="0"/>
              <a:t> </a:t>
            </a:r>
            <a:r>
              <a:rPr lang="pt-BR" dirty="0" smtClean="0"/>
              <a:t>retoma a palavra </a:t>
            </a:r>
            <a:r>
              <a:rPr lang="pt-BR" i="1" dirty="0" smtClean="0">
                <a:solidFill>
                  <a:srgbClr val="C00000"/>
                </a:solidFill>
              </a:rPr>
              <a:t>regras</a:t>
            </a:r>
            <a:r>
              <a:rPr lang="pt-BR" dirty="0" smtClean="0"/>
              <a:t> da frase </a:t>
            </a:r>
            <a:r>
              <a:rPr lang="pt-BR" b="1" i="1" dirty="0" smtClean="0">
                <a:solidFill>
                  <a:srgbClr val="C00000"/>
                </a:solidFill>
              </a:rPr>
              <a:t>a</a:t>
            </a:r>
          </a:p>
          <a:p>
            <a:pPr marL="457200" indent="-457200" algn="just"/>
            <a:r>
              <a:rPr lang="pt-BR" dirty="0" smtClean="0"/>
              <a:t>A frase </a:t>
            </a:r>
            <a:r>
              <a:rPr lang="pt-BR" b="1" i="1" dirty="0" smtClean="0">
                <a:solidFill>
                  <a:srgbClr val="C00000"/>
                </a:solidFill>
              </a:rPr>
              <a:t>c</a:t>
            </a:r>
            <a:r>
              <a:rPr lang="pt-BR" i="1" dirty="0" smtClean="0"/>
              <a:t> </a:t>
            </a:r>
            <a:r>
              <a:rPr lang="pt-BR" dirty="0" smtClean="0"/>
              <a:t>retoma </a:t>
            </a:r>
            <a:r>
              <a:rPr lang="pt-BR" i="1" dirty="0" smtClean="0">
                <a:solidFill>
                  <a:srgbClr val="C00000"/>
                </a:solidFill>
              </a:rPr>
              <a:t>ministro</a:t>
            </a:r>
            <a:r>
              <a:rPr lang="pt-BR" dirty="0" smtClean="0"/>
              <a:t> (cada um)</a:t>
            </a:r>
          </a:p>
          <a:p>
            <a:pPr marL="457200" indent="-457200" algn="just">
              <a:buNone/>
            </a:pPr>
            <a:endParaRPr lang="pt-BR" i="1" dirty="0" smtClean="0"/>
          </a:p>
          <a:p>
            <a:pPr marL="457200" indent="-457200" algn="just">
              <a:buNone/>
            </a:pPr>
            <a:endParaRPr lang="pt-BR" dirty="0" smtClean="0"/>
          </a:p>
          <a:p>
            <a:pPr marL="457200" indent="-457200" algn="just">
              <a:buNone/>
            </a:pPr>
            <a:endParaRPr lang="pt-BR" dirty="0" smtClean="0"/>
          </a:p>
          <a:p>
            <a:pPr marL="457200" indent="-457200" algn="just">
              <a:buNone/>
            </a:pP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3600400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	Agindo assim, a única coisa que se faz de concreto é perpetuar dois tipos de contribuintes que bem conhecemos.  O que paga em dia seus tributos e o que sonega de tudo quanto é forma.  Enquanto este continua  livre de qualquer punição, aquele é vítima de impostos cada vez maiores.  A impressão que se tem é de que mais vale ser desonesto que honesto.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Terceiro parágrafo </a:t>
            </a:r>
            <a:r>
              <a:rPr lang="pt-BR" dirty="0" smtClean="0"/>
              <a:t>(por </a:t>
            </a:r>
            <a:r>
              <a:rPr lang="pt-BR" dirty="0" smtClean="0"/>
              <a:t>divisão)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184576"/>
          </a:xfrm>
        </p:spPr>
        <p:txBody>
          <a:bodyPr>
            <a:normAutofit fontScale="85000" lnSpcReduction="20000"/>
          </a:bodyPr>
          <a:lstStyle/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Agindo </a:t>
            </a:r>
            <a:r>
              <a:rPr lang="pt-BR" dirty="0" smtClean="0"/>
              <a:t>assim, a única coisa que se faz de concreto é perpetuar dois tipos de contribuintes que bem conhecemos</a:t>
            </a:r>
            <a:r>
              <a:rPr lang="pt-BR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O que paga em dia seus tributos e o que sonega de tudo quanto é forma</a:t>
            </a:r>
            <a:r>
              <a:rPr lang="pt-BR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Enquanto este continua  livre de qualquer punição, aquele é vítima de impostos cada vez maiores</a:t>
            </a:r>
            <a:r>
              <a:rPr lang="pt-BR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BR" dirty="0" smtClean="0"/>
              <a:t>A impressão que se tem é de que mais vale ser desonesto que honesto</a:t>
            </a:r>
            <a:r>
              <a:rPr lang="pt-BR" dirty="0" smtClean="0"/>
              <a:t>.</a:t>
            </a:r>
          </a:p>
          <a:p>
            <a:pPr marL="624078" indent="-514350" algn="just">
              <a:buNone/>
            </a:pPr>
            <a:endParaRPr lang="pt-BR" sz="900" dirty="0" smtClean="0"/>
          </a:p>
          <a:p>
            <a:pPr marL="624078" indent="-514350" algn="just">
              <a:buNone/>
            </a:pPr>
            <a:r>
              <a:rPr lang="pt-BR" dirty="0" smtClean="0"/>
              <a:t>A frase inicial delimita o campo explanatório ao dividir os contribuintes em dois tipos</a:t>
            </a:r>
          </a:p>
          <a:p>
            <a:pPr marL="624078" indent="-514350" algn="just"/>
            <a:r>
              <a:rPr lang="pt-BR" dirty="0" smtClean="0"/>
              <a:t>A frase </a:t>
            </a:r>
            <a:r>
              <a:rPr lang="pt-BR" b="1" i="1" dirty="0" smtClean="0">
                <a:solidFill>
                  <a:srgbClr val="C00000"/>
                </a:solidFill>
              </a:rPr>
              <a:t>b</a:t>
            </a:r>
            <a:r>
              <a:rPr lang="pt-BR" i="1" dirty="0" smtClean="0"/>
              <a:t> </a:t>
            </a:r>
            <a:r>
              <a:rPr lang="pt-BR" dirty="0" smtClean="0"/>
              <a:t>esclarece</a:t>
            </a:r>
            <a:r>
              <a:rPr lang="pt-BR" i="1" dirty="0" smtClean="0"/>
              <a:t> </a:t>
            </a:r>
            <a:r>
              <a:rPr lang="pt-BR" dirty="0" smtClean="0"/>
              <a:t>quais são esses dois tipos de contribuintes</a:t>
            </a:r>
          </a:p>
          <a:p>
            <a:pPr marL="624078" indent="-514350" algn="just"/>
            <a:r>
              <a:rPr lang="pt-BR" dirty="0" smtClean="0"/>
              <a:t>A frase </a:t>
            </a:r>
            <a:r>
              <a:rPr lang="pt-BR" b="1" i="1" dirty="0" smtClean="0">
                <a:solidFill>
                  <a:srgbClr val="C00000"/>
                </a:solidFill>
              </a:rPr>
              <a:t>c</a:t>
            </a:r>
            <a:r>
              <a:rPr lang="pt-BR" i="1" dirty="0" smtClean="0"/>
              <a:t> </a:t>
            </a:r>
            <a:r>
              <a:rPr lang="pt-BR" dirty="0" smtClean="0"/>
              <a:t>explica o que acontece com cada um deles</a:t>
            </a:r>
          </a:p>
          <a:p>
            <a:pPr marL="624078" indent="-514350" algn="just"/>
            <a:r>
              <a:rPr lang="pt-BR" dirty="0" smtClean="0"/>
              <a:t>A frase </a:t>
            </a:r>
            <a:r>
              <a:rPr lang="pt-BR" b="1" i="1" dirty="0" smtClean="0">
                <a:solidFill>
                  <a:srgbClr val="C00000"/>
                </a:solidFill>
              </a:rPr>
              <a:t>d</a:t>
            </a:r>
            <a:r>
              <a:rPr lang="pt-BR" i="1" dirty="0" smtClean="0"/>
              <a:t> </a:t>
            </a:r>
            <a:r>
              <a:rPr lang="pt-BR" dirty="0" smtClean="0"/>
              <a:t>conclui o assunto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032448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pt-PT" dirty="0" smtClean="0"/>
              <a:t>		Se o brasileiro é empurrado para a sonegação é porque há razões muito fortes para isso.  Ninguém sabe para onde vai o dinheiro arrecadado.  O que deveria ser aplicado na educação e na saúde some como por milagre ninguém sabe onde.  Há muitos anos que não se fazem investimentos em transportes.  Grande parte da população continua sofrendo por falta de moradia.  Paga-se muito imposto em troca de nada.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864096"/>
          </a:xfrm>
        </p:spPr>
        <p:txBody>
          <a:bodyPr>
            <a:normAutofit/>
          </a:bodyPr>
          <a:lstStyle/>
          <a:p>
            <a:r>
              <a:rPr lang="pt-BR" dirty="0" smtClean="0"/>
              <a:t>Quarto parágrafo </a:t>
            </a:r>
            <a:r>
              <a:rPr lang="pt-BR" dirty="0" smtClean="0"/>
              <a:t>(por </a:t>
            </a:r>
            <a:r>
              <a:rPr lang="pt-BR" dirty="0" smtClean="0"/>
              <a:t>recorte)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896544"/>
          </a:xfrm>
        </p:spPr>
        <p:txBody>
          <a:bodyPr>
            <a:normAutofit lnSpcReduction="10000"/>
          </a:bodyPr>
          <a:lstStyle/>
          <a:p>
            <a:pPr marL="624078" indent="-514350" algn="just">
              <a:buFont typeface="+mj-lt"/>
              <a:buAutoNum type="alphaLcParenR"/>
            </a:pPr>
            <a:r>
              <a:rPr lang="pt-PT" dirty="0" smtClean="0"/>
              <a:t>Se o brasileiro é empurrado para a sonegação é porque há razões muito fortes para isso</a:t>
            </a:r>
            <a:r>
              <a:rPr lang="pt-PT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PT" dirty="0" smtClean="0"/>
              <a:t>Ninguém sabe para onde vai o dinheiro arrecadado</a:t>
            </a:r>
            <a:r>
              <a:rPr lang="pt-PT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PT" dirty="0" smtClean="0"/>
              <a:t>O que deveria ser aplicado na educação e na saúde some como por milagre ninguém sabe onde</a:t>
            </a:r>
            <a:r>
              <a:rPr lang="pt-PT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PT" dirty="0" smtClean="0"/>
              <a:t>Há </a:t>
            </a:r>
            <a:r>
              <a:rPr lang="pt-PT" dirty="0" smtClean="0"/>
              <a:t>muitos anos que não se fazem investimentos em transportes</a:t>
            </a:r>
            <a:r>
              <a:rPr lang="pt-PT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PT" dirty="0" smtClean="0"/>
              <a:t>Grande parte da população continua sofrendo por falta de moradia</a:t>
            </a:r>
            <a:r>
              <a:rPr lang="pt-PT" dirty="0" smtClean="0"/>
              <a:t>.</a:t>
            </a:r>
          </a:p>
          <a:p>
            <a:pPr marL="624078" indent="-514350" algn="just">
              <a:buFont typeface="+mj-lt"/>
              <a:buAutoNum type="alphaLcParenR"/>
            </a:pPr>
            <a:r>
              <a:rPr lang="pt-PT" dirty="0" smtClean="0"/>
              <a:t>Paga-se muito imposto em troca de nada</a:t>
            </a:r>
            <a:r>
              <a:rPr lang="pt-PT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364</TotalTime>
  <Words>656</Words>
  <Application>Microsoft Office PowerPoint</Application>
  <PresentationFormat>Apresentação na tela (4:3)</PresentationFormat>
  <Paragraphs>74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Urbano</vt:lpstr>
      <vt:lpstr>Estruturando o parágrafo </vt:lpstr>
      <vt:lpstr>Estruturas simples</vt:lpstr>
      <vt:lpstr>Primeiro parágrafo (retomada da palavra-chave)</vt:lpstr>
      <vt:lpstr>Slide 4</vt:lpstr>
      <vt:lpstr>Segundo parágrafo (por encadeamento)</vt:lpstr>
      <vt:lpstr>Slide 6</vt:lpstr>
      <vt:lpstr>Terceiro parágrafo (por divisão)</vt:lpstr>
      <vt:lpstr>Slide 8</vt:lpstr>
      <vt:lpstr>Quarto parágrafo (por recorte)</vt:lpstr>
      <vt:lpstr>Slide 10</vt:lpstr>
      <vt:lpstr>Slide 11</vt:lpstr>
      <vt:lpstr>Quinto parágrafo (por recorte)</vt:lpstr>
      <vt:lpstr>Slide 13</vt:lpstr>
      <vt:lpstr>Estruturas mistas</vt:lpstr>
      <vt:lpstr>Slide 15</vt:lpstr>
      <vt:lpstr>Em síntese, o que você deve observar para escrever um parágrafo:</vt:lpstr>
      <vt:lpstr>Obrigado por sua atenção!</vt:lpstr>
    </vt:vector>
  </TitlesOfParts>
  <Company>CEFET-RN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Gêneros Textuais</dc:title>
  <dc:creator>201011010399</dc:creator>
  <cp:lastModifiedBy>Florencio</cp:lastModifiedBy>
  <cp:revision>38</cp:revision>
  <dcterms:created xsi:type="dcterms:W3CDTF">2010-12-13T16:36:35Z</dcterms:created>
  <dcterms:modified xsi:type="dcterms:W3CDTF">2012-11-07T00:22:42Z</dcterms:modified>
</cp:coreProperties>
</file>