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94660"/>
  </p:normalViewPr>
  <p:slideViewPr>
    <p:cSldViewPr>
      <p:cViewPr>
        <p:scale>
          <a:sx n="50" d="100"/>
          <a:sy n="50" d="100"/>
        </p:scale>
        <p:origin x="-11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EA0F0-2BB5-42AB-B945-D96D0385D381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02714-6E0E-4590-85D1-6357E4D06248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325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2714-6E0E-4590-85D1-6357E4D0624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37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5E9B62-ABEE-405A-B1A0-46A430F7DAE7}" type="datetimeFigureOut">
              <a:rPr lang="pt-BR" smtClean="0"/>
              <a:pPr/>
              <a:t>06/01/2013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1060" y="692696"/>
            <a:ext cx="6400800" cy="1152128"/>
          </a:xfrm>
        </p:spPr>
        <p:txBody>
          <a:bodyPr>
            <a:normAutofit fontScale="92500" lnSpcReduction="20000"/>
          </a:bodyPr>
          <a:lstStyle/>
          <a:p>
            <a:endParaRPr lang="pt-BR" sz="3100" dirty="0" smtClean="0"/>
          </a:p>
          <a:p>
            <a:pPr algn="ctr"/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da Literatura I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371380" y="3140968"/>
            <a:ext cx="6400800" cy="1152128"/>
          </a:xfrm>
          <a:prstGeom prst="rect">
            <a:avLst/>
          </a:prstGeom>
        </p:spPr>
        <p:txBody>
          <a:bodyPr vert="horz" lIns="0" rIns="18288">
            <a:normAutofit fontScale="92500" lnSpcReduction="20000"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100" dirty="0" smtClean="0"/>
          </a:p>
          <a:p>
            <a:pPr algn="ctr"/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Conceito de Literatura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612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As histórias em quadrinhos do Super-Homem são ficção, mas isso não faz com que sejam geralmente considerados como literatura, e muito menos como Literatura.</a:t>
            </a:r>
          </a:p>
          <a:p>
            <a:pPr marL="0" indent="0" algn="just">
              <a:buNone/>
            </a:pPr>
            <a:r>
              <a:rPr lang="pt-BR" dirty="0" smtClean="0"/>
              <a:t>O fato de a literatura ser a escrita “criativa” ou  “imaginativa” implicaria serem a história, a filosofia e as ciências naturais não criativas e destituídas de imaginação?</a:t>
            </a:r>
          </a:p>
          <a:p>
            <a:pPr marL="0" indent="0" algn="ctr"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Talvez seja necessária uma abordagem diferente.</a:t>
            </a:r>
          </a:p>
          <a:p>
            <a:pPr marL="0" indent="0" algn="just">
              <a:buNone/>
            </a:pPr>
            <a:r>
              <a:rPr lang="pt-BR" dirty="0" smtClean="0"/>
              <a:t>Talvez </a:t>
            </a:r>
            <a:r>
              <a:rPr lang="pt-BR" dirty="0" smtClean="0"/>
              <a:t>a literatura seja definível não pelo fato de ser ficcional ou “imaginativa”, mas porque emprega a linguagem de forma peculiar.</a:t>
            </a:r>
          </a:p>
          <a:p>
            <a:pPr marL="0" indent="0" algn="just">
              <a:buNone/>
            </a:pPr>
            <a:r>
              <a:rPr lang="pt-BR" dirty="0" smtClean="0"/>
              <a:t>Segundo essa teoria, a literatura é a escrita que, nas palavras do crítico russo Roman Jakobson, representa uma “violência organizada contra a fala comum”.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125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Esta foi a definição de “literário” apresentada pelos formalistas russos: Vítor </a:t>
            </a:r>
            <a:r>
              <a:rPr lang="pt-BR" dirty="0" err="1" smtClean="0"/>
              <a:t>Sklovski</a:t>
            </a:r>
            <a:r>
              <a:rPr lang="pt-BR" dirty="0" smtClean="0"/>
              <a:t>; Roman Jakobson; </a:t>
            </a:r>
            <a:r>
              <a:rPr lang="pt-BR" dirty="0" err="1" smtClean="0"/>
              <a:t>Osip</a:t>
            </a:r>
            <a:r>
              <a:rPr lang="pt-BR" dirty="0" smtClean="0"/>
              <a:t> </a:t>
            </a:r>
            <a:r>
              <a:rPr lang="pt-BR" dirty="0" err="1" smtClean="0"/>
              <a:t>Brik</a:t>
            </a:r>
            <a:r>
              <a:rPr lang="pt-BR" dirty="0" smtClean="0"/>
              <a:t>; </a:t>
            </a:r>
            <a:r>
              <a:rPr lang="pt-BR" dirty="0" err="1" smtClean="0"/>
              <a:t>Yury</a:t>
            </a:r>
            <a:r>
              <a:rPr lang="pt-BR" dirty="0" smtClean="0"/>
              <a:t> </a:t>
            </a:r>
            <a:r>
              <a:rPr lang="pt-BR" dirty="0" err="1" smtClean="0"/>
              <a:t>Tynianov</a:t>
            </a:r>
            <a:r>
              <a:rPr lang="pt-BR" dirty="0" smtClean="0"/>
              <a:t>; Boris </a:t>
            </a:r>
            <a:r>
              <a:rPr lang="pt-BR" dirty="0" err="1" smtClean="0"/>
              <a:t>Eichenbaum</a:t>
            </a:r>
            <a:r>
              <a:rPr lang="pt-BR" dirty="0" smtClean="0"/>
              <a:t> e Boris </a:t>
            </a:r>
            <a:r>
              <a:rPr lang="pt-BR" dirty="0" err="1" smtClean="0"/>
              <a:t>Tomashevski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39" y="2356501"/>
            <a:ext cx="1714401" cy="226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653136"/>
            <a:ext cx="1512168" cy="212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777" y="2466428"/>
            <a:ext cx="1557397" cy="2049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654" y="4315258"/>
            <a:ext cx="1846010" cy="2461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056727"/>
            <a:ext cx="1564568" cy="234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519494"/>
            <a:ext cx="1641208" cy="2051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24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848872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ideias dos formalistas russos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 algn="just">
              <a:buClrTx/>
              <a:buFont typeface="Wingdings" pitchFamily="2" charset="2"/>
              <a:buChar char="Ø"/>
            </a:pPr>
            <a:r>
              <a:rPr lang="pt-BR" dirty="0" smtClean="0"/>
              <a:t>Rejeitaram as doutrinas simbolistas quase místicas que haviam influenciado a crítica literária até então e, imbuídos de um espírito prático e científico, transferiram a atenção para a realidade material do texto literário em si.</a:t>
            </a:r>
          </a:p>
          <a:p>
            <a:pPr algn="just">
              <a:buClrTx/>
              <a:buFont typeface="Wingdings" pitchFamily="2" charset="2"/>
              <a:buChar char="Ø"/>
            </a:pPr>
            <a:r>
              <a:rPr lang="pt-BR" dirty="0" smtClean="0"/>
              <a:t>A literatura não era uma pseudo-religião, ou psicologia, ou sociologia, mas uma organização particular da linguagem.</a:t>
            </a:r>
          </a:p>
          <a:p>
            <a:pPr algn="just">
              <a:buClrTx/>
              <a:buFont typeface="Wingdings" pitchFamily="2" charset="2"/>
              <a:buChar char="Ø"/>
            </a:pPr>
            <a:r>
              <a:rPr lang="pt-BR" dirty="0" smtClean="0"/>
              <a:t>A literatura não era um veículo de ideias, nem uma reflexão sobre a realidade social, nem a encarnação de uma verdade transcendental: era um fato material, cujo funcionamento podia ser analisado.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217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476672"/>
            <a:ext cx="8435280" cy="5919936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Ø"/>
            </a:pPr>
            <a:r>
              <a:rPr lang="pt-BR" dirty="0" smtClean="0"/>
              <a:t>Os formalistas passaram ao largo da análise do “conteúdo” literário e dedicaram-se ao estudo da forma literária – o conteúdo era apenas a “motivação” da forma, uma ocasião ou pretexto para um tipo específico de exercício formal.</a:t>
            </a:r>
          </a:p>
          <a:p>
            <a:pPr algn="just">
              <a:buClrTx/>
              <a:buFont typeface="Wingdings" pitchFamily="2" charset="2"/>
              <a:buChar char="Ø"/>
            </a:pPr>
            <a:r>
              <a:rPr lang="pt-BR" dirty="0" smtClean="0"/>
              <a:t>Começaram por considerar a obra literária como uma reunião mais ou menos arbitrária de “artifícios”, só mais tarde passaram a ver esses “artifícios” como elementos relacionados entre si.</a:t>
            </a:r>
          </a:p>
          <a:p>
            <a:pPr algn="just">
              <a:buClrTx/>
              <a:buFont typeface="Wingdings" pitchFamily="2" charset="2"/>
              <a:buChar char="Ø"/>
            </a:pPr>
            <a:r>
              <a:rPr lang="pt-BR" dirty="0" smtClean="0"/>
              <a:t>Os “artifícios” incluíam som, imagens, ritmo, sintaxe, métrica, rima, técnicas narrativas; incluíam todo o estoque de elementos literários formais.</a:t>
            </a:r>
          </a:p>
          <a:p>
            <a:pPr algn="just">
              <a:buClrTx/>
              <a:buFont typeface="Wingdings" pitchFamily="2" charset="2"/>
              <a:buChar char="Ø"/>
            </a:pPr>
            <a:r>
              <a:rPr lang="pt-BR" dirty="0" smtClean="0"/>
              <a:t>O que todos esses elementos tinham em comum era o seu efeito de “estranhamento” ou de “</a:t>
            </a:r>
            <a:r>
              <a:rPr lang="pt-BR" dirty="0" err="1" smtClean="0"/>
              <a:t>desfamiliarização</a:t>
            </a:r>
            <a:r>
              <a:rPr lang="pt-BR" dirty="0" smtClean="0"/>
              <a:t>”.</a:t>
            </a:r>
          </a:p>
          <a:p>
            <a:pPr algn="just">
              <a:buClrTx/>
              <a:buFont typeface="Wingdings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511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O discurso literário torna estranha, aliena a fala comum; ao fazê-lo, paradoxalmente nos leva a vivenciar a experiência de maneira mais íntima, mais intensa.</a:t>
            </a:r>
          </a:p>
          <a:p>
            <a:pPr marL="0" indent="0" algn="just">
              <a:buNone/>
            </a:pPr>
            <a:r>
              <a:rPr lang="pt-BR" dirty="0" smtClean="0"/>
              <a:t>Os formalistas consideravam a linguagem literária como um conjunto de desvios da norma, uma espécie de violência linguística: a literatura é uma forma “especial” de linguagem, diferente da linguagem “comum”.</a:t>
            </a:r>
          </a:p>
          <a:p>
            <a:pPr marL="0" indent="0" algn="just">
              <a:buNone/>
            </a:pPr>
            <a:r>
              <a:rPr lang="pt-BR" dirty="0" smtClean="0"/>
              <a:t>Mas para se identificar um desvio é necessário que se possa identificar a norma da qual ele se afasta.</a:t>
            </a:r>
          </a:p>
          <a:p>
            <a:pPr marL="0" indent="0" algn="just">
              <a:buNone/>
            </a:pPr>
            <a:r>
              <a:rPr lang="pt-BR" dirty="0" smtClean="0"/>
              <a:t>A “estranheza” de um texto não é garantia de que ele sempre foi, em toda parte, “estranho”: era-o apenas em contraposição a um certo pano de fundo linguístico normativo.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289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03912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Eles não queriam definir a “literatura”, mas a “literaturidade” – os usos especiais da linguagem.</a:t>
            </a:r>
          </a:p>
          <a:p>
            <a:pPr marL="0" indent="0" algn="just">
              <a:buNone/>
            </a:pPr>
            <a:r>
              <a:rPr lang="pt-BR" dirty="0" smtClean="0"/>
              <a:t>Os formalistas achavam que a essência do literário era o “tornar estranho”.</a:t>
            </a:r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i="1" dirty="0" smtClean="0"/>
              <a:t>contexto</a:t>
            </a:r>
            <a:r>
              <a:rPr lang="pt-BR" dirty="0" smtClean="0"/>
              <a:t> pode mostrar que um determinado texto é literário, mas nem sempre a linguagem em si tem propriedade ou qualidade que a distinga de outros tipos de discurso.</a:t>
            </a:r>
          </a:p>
          <a:p>
            <a:pPr marL="0" indent="0" algn="just">
              <a:buNone/>
            </a:pPr>
            <a:r>
              <a:rPr lang="pt-BR" dirty="0" smtClean="0"/>
              <a:t>Poderíamos dizer que a literatura é um discurso “não pragmático”; ela não tem nenhuma prática imediata.</a:t>
            </a:r>
          </a:p>
          <a:p>
            <a:pPr marL="0" indent="0" algn="just">
              <a:buNone/>
            </a:pPr>
            <a:r>
              <a:rPr lang="pt-BR" dirty="0" smtClean="0"/>
              <a:t>A literatura seria, então, uma espécie de linguagem </a:t>
            </a:r>
            <a:r>
              <a:rPr lang="pt-BR" i="1" dirty="0" smtClean="0"/>
              <a:t>autorreferencial</a:t>
            </a:r>
            <a:r>
              <a:rPr lang="pt-BR" dirty="0" smtClean="0"/>
              <a:t>, uma linguagem que fala de si mesma.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424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15315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A definição de literatura fica dependendo da maneira pela qual alguém resolve </a:t>
            </a:r>
            <a:r>
              <a:rPr lang="pt-BR" i="1" dirty="0" smtClean="0"/>
              <a:t>ler</a:t>
            </a:r>
            <a:r>
              <a:rPr lang="pt-BR" dirty="0" smtClean="0"/>
              <a:t>, e não da natureza daquilo que é lido.</a:t>
            </a:r>
          </a:p>
          <a:p>
            <a:pPr marL="0" indent="0" algn="just">
              <a:buNone/>
            </a:pPr>
            <a:r>
              <a:rPr lang="pt-BR" dirty="0" smtClean="0"/>
              <a:t>Alguns textos nascem literários, outros atingem a condição de literários, e a outros tal condição é imposta. O que importa pode não ser a origem do texto, mas o modo pelo qual as pessoas o consideram.</a:t>
            </a:r>
          </a:p>
          <a:p>
            <a:pPr marL="0" indent="0" algn="just">
              <a:buNone/>
            </a:pPr>
            <a:r>
              <a:rPr lang="pt-BR" dirty="0" smtClean="0"/>
              <a:t>Os julgamentos de valor parecem ter muita relação com o que se considera literatura, e o que não se considera – não necessariamente o estilo tem de ser “belo” para ser literário, mas sim de que tem de ser </a:t>
            </a:r>
            <a:r>
              <a:rPr lang="pt-BR" i="1" dirty="0" smtClean="0"/>
              <a:t>do</a:t>
            </a:r>
            <a:r>
              <a:rPr lang="pt-BR" dirty="0" smtClean="0"/>
              <a:t> </a:t>
            </a:r>
            <a:r>
              <a:rPr lang="pt-BR" i="1" dirty="0" smtClean="0"/>
              <a:t>tipo</a:t>
            </a:r>
            <a:r>
              <a:rPr lang="pt-BR" dirty="0" smtClean="0"/>
              <a:t> considerado belo.</a:t>
            </a:r>
          </a:p>
          <a:p>
            <a:pPr marL="0" indent="0" algn="just">
              <a:buNone/>
            </a:pPr>
            <a:r>
              <a:rPr lang="pt-BR" dirty="0" smtClean="0"/>
              <a:t>A expressão “bela escrita”, ou </a:t>
            </a:r>
            <a:r>
              <a:rPr lang="pt-BR" i="1" dirty="0" err="1" smtClean="0"/>
              <a:t>belles</a:t>
            </a:r>
            <a:r>
              <a:rPr lang="pt-BR" dirty="0" smtClean="0"/>
              <a:t> </a:t>
            </a:r>
            <a:r>
              <a:rPr lang="pt-BR" i="1" dirty="0" err="1" smtClean="0"/>
              <a:t>lettres</a:t>
            </a:r>
            <a:r>
              <a:rPr lang="pt-BR" dirty="0" smtClean="0"/>
              <a:t>, é ambígua, pois denota uma espécie de escrita em geral muito respeitada, embora não no leve necessariamente à opinião de que um determinado exemplo dela é “belo”.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71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Assim...</a:t>
            </a:r>
          </a:p>
          <a:p>
            <a:pPr marL="0" indent="0" algn="just">
              <a:buNone/>
            </a:pPr>
            <a:r>
              <a:rPr lang="pt-BR" dirty="0" smtClean="0"/>
              <a:t>Alguns tipos de ficção são literatura, outros não; parte da literatura é ficcional, e parte não é; a literatura pode se preocupar consigo mesma no que tange ao aspecto verbal, mas muita retórica elaborada não é literatura.</a:t>
            </a:r>
          </a:p>
          <a:p>
            <a:pPr marL="0" indent="0" algn="just">
              <a:buNone/>
            </a:pPr>
            <a:r>
              <a:rPr lang="pt-BR" dirty="0" smtClean="0"/>
              <a:t>“Valor” é um termo transitivo: significa tudo aquilo que é considerado como valioso por certas pessoas em situações específicas, de acordo com critérios específicos e à luz de determinados objetivos.</a:t>
            </a:r>
          </a:p>
          <a:p>
            <a:pPr marL="0" indent="0" algn="just">
              <a:buNone/>
            </a:pPr>
            <a:r>
              <a:rPr lang="pt-BR" dirty="0" smtClean="0"/>
              <a:t>A estrutura de valores, em grande parte oculta, que informa e enfatiza nossas afirmações fatuais, é parte do que entendemos por “ideologia”.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743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8479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Se não é possível ver a literatura com uma categoria “objetiva”, descritiva, também não é possível dizer que a literatura é apenas aquilo que, caprichosamente, queremos chamar de literatura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O que descobrimos até agora:</a:t>
            </a:r>
          </a:p>
          <a:p>
            <a:pPr lvl="1" algn="just">
              <a:buClrTx/>
              <a:buFont typeface="Wingdings" pitchFamily="2" charset="2"/>
              <a:buChar char="ü"/>
            </a:pPr>
            <a:r>
              <a:rPr lang="pt-BR" dirty="0" smtClean="0"/>
              <a:t>não apenas que a literatura não existe da mesma maneira que os insetos, e que os juízos de valor que a constituem são historicamente variáveis;</a:t>
            </a:r>
          </a:p>
          <a:p>
            <a:pPr lvl="1" algn="just">
              <a:buClrTx/>
              <a:buFont typeface="Wingdings" pitchFamily="2" charset="2"/>
              <a:buChar char="ü"/>
            </a:pPr>
            <a:r>
              <a:rPr lang="pt-BR" dirty="0" smtClean="0"/>
              <a:t>mas que esses juízos têm uma estreita relação com as ideologias sociais;</a:t>
            </a:r>
          </a:p>
          <a:p>
            <a:pPr lvl="1" algn="just">
              <a:buClrTx/>
              <a:buFont typeface="Wingdings" pitchFamily="2" charset="2"/>
              <a:buChar char="ü"/>
            </a:pPr>
            <a:r>
              <a:rPr lang="pt-BR" dirty="0" smtClean="0"/>
              <a:t>eles se referem não apenas ao gosto particular mas aos pressupostos pelos quais certos grupos sociais exercem e mantêm o poder sobre outros.</a:t>
            </a:r>
            <a:endParaRPr lang="pt-BR" dirty="0"/>
          </a:p>
          <a:p>
            <a:pPr marL="0" indent="0" algn="ctr">
              <a:buNone/>
            </a:pPr>
            <a:r>
              <a:rPr lang="pt-BR" sz="5400" dirty="0" smtClean="0">
                <a:latin typeface="Blackadder ITC" pitchFamily="82" charset="0"/>
              </a:rPr>
              <a:t>Continua...</a:t>
            </a:r>
            <a:endParaRPr lang="pt-BR" sz="5400" dirty="0">
              <a:latin typeface="Blackadder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05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Vitor Manuel de Aguiar e Silva</a:t>
            </a:r>
            <a:b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pt-BR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eoria da Literatura</a:t>
            </a:r>
            <a:endParaRPr lang="pt-B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9208" y="2348880"/>
            <a:ext cx="8229600" cy="2138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ClrTx/>
              <a:buNone/>
            </a:pPr>
            <a:r>
              <a:rPr lang="pt-BR" dirty="0" smtClean="0"/>
              <a:t>A palavra “literatura” apresenta-se</a:t>
            </a:r>
          </a:p>
          <a:p>
            <a:pPr marL="0" indent="0" algn="just">
              <a:buClrTx/>
              <a:buNone/>
            </a:pPr>
            <a:r>
              <a:rPr lang="pt-BR" dirty="0" smtClean="0"/>
              <a:t>fortemente afetada pelo fenômeno</a:t>
            </a:r>
          </a:p>
          <a:p>
            <a:pPr marL="0" indent="0" algn="just">
              <a:buClrTx/>
              <a:buNone/>
            </a:pPr>
            <a:r>
              <a:rPr lang="pt-BR" dirty="0" smtClean="0"/>
              <a:t>da polissemia.</a:t>
            </a:r>
          </a:p>
          <a:p>
            <a:pPr marL="0" indent="0" algn="just">
              <a:buClrTx/>
              <a:buNone/>
            </a:pPr>
            <a:endParaRPr lang="pt-BR" dirty="0" smtClean="0"/>
          </a:p>
          <a:p>
            <a:pPr marL="0" indent="0">
              <a:buClrTx/>
              <a:buNone/>
            </a:pPr>
            <a:r>
              <a:rPr lang="pt-BR" dirty="0" smtClean="0"/>
              <a:t>Evolução semântica do vocábulo:</a:t>
            </a:r>
          </a:p>
        </p:txBody>
      </p:sp>
      <p:sp>
        <p:nvSpPr>
          <p:cNvPr id="5" name="Retângulo 4"/>
          <p:cNvSpPr/>
          <p:nvPr/>
        </p:nvSpPr>
        <p:spPr>
          <a:xfrm>
            <a:off x="683568" y="4522614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pt-BR" sz="2400" dirty="0"/>
              <a:t>O vocábulo “literatura” representa um derivado erudito do termo latino </a:t>
            </a:r>
            <a:r>
              <a:rPr lang="pt-BR" sz="2400" i="1" dirty="0" err="1" smtClean="0"/>
              <a:t>litteratura</a:t>
            </a:r>
            <a:r>
              <a:rPr lang="pt-BR" sz="2400" i="1" dirty="0" smtClean="0"/>
              <a:t>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400" dirty="0" smtClean="0"/>
              <a:t>Principais línguas eruditas: esp. </a:t>
            </a:r>
            <a:r>
              <a:rPr lang="pt-BR" sz="2400" i="1" dirty="0" smtClean="0"/>
              <a:t>literatura</a:t>
            </a:r>
            <a:r>
              <a:rPr lang="pt-BR" sz="2400" dirty="0" smtClean="0"/>
              <a:t>; fr. </a:t>
            </a:r>
            <a:r>
              <a:rPr lang="pt-BR" sz="2400" i="1" dirty="0" err="1"/>
              <a:t>l</a:t>
            </a:r>
            <a:r>
              <a:rPr lang="pt-BR" sz="2400" i="1" dirty="0" err="1" smtClean="0"/>
              <a:t>ittérature</a:t>
            </a:r>
            <a:r>
              <a:rPr lang="pt-BR" sz="2400" dirty="0" smtClean="0"/>
              <a:t>; it. </a:t>
            </a:r>
            <a:r>
              <a:rPr lang="pt-BR" sz="2400" i="1" dirty="0" err="1" smtClean="0"/>
              <a:t>letteratura</a:t>
            </a:r>
            <a:r>
              <a:rPr lang="pt-BR" sz="2400" dirty="0" smtClean="0"/>
              <a:t>; ing. </a:t>
            </a:r>
            <a:r>
              <a:rPr lang="pt-BR" sz="2400" i="1" dirty="0" err="1" smtClean="0"/>
              <a:t>literature</a:t>
            </a:r>
            <a:r>
              <a:rPr lang="pt-BR" sz="2400" dirty="0" smtClean="0"/>
              <a:t>;</a:t>
            </a:r>
            <a:r>
              <a:rPr lang="pt-BR" sz="2400" i="1" dirty="0" smtClean="0"/>
              <a:t> </a:t>
            </a:r>
            <a:r>
              <a:rPr lang="pt-BR" sz="2400" dirty="0" smtClean="0"/>
              <a:t>port. </a:t>
            </a:r>
            <a:r>
              <a:rPr lang="pt-BR" sz="2400" dirty="0"/>
              <a:t>a</a:t>
            </a:r>
            <a:r>
              <a:rPr lang="pt-BR" sz="2400" dirty="0" smtClean="0"/>
              <a:t> palavra</a:t>
            </a:r>
            <a:r>
              <a:rPr lang="pt-BR" sz="2400" i="1" dirty="0"/>
              <a:t> </a:t>
            </a:r>
            <a:r>
              <a:rPr lang="pt-BR" sz="2400" dirty="0" smtClean="0"/>
              <a:t>surge num texto datado de 21 de março de 1510.</a:t>
            </a:r>
          </a:p>
          <a:p>
            <a:pPr marL="1200150" lvl="2" indent="-285750" algn="just">
              <a:buFont typeface="Wingdings" pitchFamily="2" charset="2"/>
              <a:buChar char="ü"/>
            </a:pPr>
            <a:endParaRPr lang="pt-BR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915" y="886818"/>
            <a:ext cx="32595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894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23042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Em Latim, </a:t>
            </a:r>
            <a:r>
              <a:rPr lang="pt-BR" i="1" dirty="0" err="1" smtClean="0"/>
              <a:t>litteratura</a:t>
            </a:r>
            <a:r>
              <a:rPr lang="pt-BR" dirty="0" smtClean="0"/>
              <a:t> (até o século XVIII</a:t>
            </a:r>
            <a:r>
              <a:rPr lang="pt-BR" dirty="0" smtClean="0"/>
              <a:t>):</a:t>
            </a:r>
            <a:endParaRPr lang="pt-BR" dirty="0" smtClean="0"/>
          </a:p>
          <a:p>
            <a:pPr algn="just">
              <a:buClrTx/>
              <a:buFont typeface="Wingdings" pitchFamily="2" charset="2"/>
              <a:buChar char="ü"/>
            </a:pPr>
            <a:r>
              <a:rPr lang="pt-BR" dirty="0" smtClean="0"/>
              <a:t>instrução, saber relativo à arte de escrever e </a:t>
            </a:r>
            <a:r>
              <a:rPr lang="pt-BR" dirty="0" smtClean="0"/>
              <a:t>ler;</a:t>
            </a:r>
            <a:endParaRPr lang="pt-BR" dirty="0" smtClean="0"/>
          </a:p>
          <a:p>
            <a:pPr algn="just">
              <a:buClrTx/>
              <a:buFont typeface="Wingdings" pitchFamily="2" charset="2"/>
              <a:buChar char="ü"/>
            </a:pPr>
            <a:r>
              <a:rPr lang="pt-BR" dirty="0"/>
              <a:t>g</a:t>
            </a:r>
            <a:r>
              <a:rPr lang="pt-BR" dirty="0" smtClean="0"/>
              <a:t>ramática, alfabeto, erudição, etc. = entendendo-se por </a:t>
            </a:r>
            <a:r>
              <a:rPr lang="pt-BR" i="1" dirty="0" smtClean="0"/>
              <a:t>literatura</a:t>
            </a:r>
            <a:r>
              <a:rPr lang="pt-BR" dirty="0" smtClean="0"/>
              <a:t> a ciência em </a:t>
            </a:r>
            <a:r>
              <a:rPr lang="pt-BR" dirty="0" smtClean="0"/>
              <a:t>geral;</a:t>
            </a:r>
            <a:endParaRPr lang="pt-BR" dirty="0" smtClean="0"/>
          </a:p>
          <a:p>
            <a:pPr algn="just">
              <a:buClrTx/>
              <a:buFont typeface="Wingdings" pitchFamily="2" charset="2"/>
              <a:buChar char="ü"/>
            </a:pPr>
            <a:r>
              <a:rPr lang="pt-BR" dirty="0" smtClean="0"/>
              <a:t>a cultura do homem de </a:t>
            </a:r>
            <a:r>
              <a:rPr lang="pt-BR" dirty="0" smtClean="0"/>
              <a:t>letras.</a:t>
            </a:r>
            <a:endParaRPr lang="pt-BR" dirty="0" smtClean="0"/>
          </a:p>
          <a:p>
            <a:pPr algn="just">
              <a:buClrTx/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Tx/>
              <a:buFont typeface="Wingdings" pitchFamily="2" charset="2"/>
              <a:buChar char="ü"/>
            </a:pP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23528" y="2996952"/>
            <a:ext cx="8507338" cy="345638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/>
              <a:buNone/>
            </a:pPr>
            <a:r>
              <a:rPr lang="pt-BR" dirty="0" smtClean="0"/>
              <a:t>No século XVII ou na primeira metade do século XVIII: para o que hoje denominamos literatura empregam-se</a:t>
            </a:r>
          </a:p>
          <a:p>
            <a:pPr algn="just">
              <a:buClrTx/>
              <a:buFont typeface="Arial" pitchFamily="34" charset="0"/>
              <a:buChar char="•"/>
            </a:pPr>
            <a:r>
              <a:rPr lang="pt-BR" dirty="0" smtClean="0"/>
              <a:t>a palavra </a:t>
            </a:r>
            <a:r>
              <a:rPr lang="pt-BR" i="1" dirty="0" smtClean="0"/>
              <a:t>poesia,</a:t>
            </a:r>
            <a:endParaRPr lang="pt-BR" i="1" dirty="0" smtClean="0"/>
          </a:p>
          <a:p>
            <a:pPr algn="just">
              <a:buClrTx/>
              <a:buFont typeface="Arial" pitchFamily="34" charset="0"/>
              <a:buChar char="•"/>
            </a:pPr>
            <a:r>
              <a:rPr lang="pt-BR" dirty="0" smtClean="0"/>
              <a:t>a expressão </a:t>
            </a:r>
            <a:r>
              <a:rPr lang="pt-BR" i="1" dirty="0" smtClean="0"/>
              <a:t>belas</a:t>
            </a:r>
            <a:r>
              <a:rPr lang="pt-BR" dirty="0" smtClean="0"/>
              <a:t> </a:t>
            </a:r>
            <a:r>
              <a:rPr lang="pt-BR" i="1" dirty="0" smtClean="0"/>
              <a:t>letras</a:t>
            </a:r>
            <a:r>
              <a:rPr lang="pt-BR" dirty="0" smtClean="0"/>
              <a:t>, </a:t>
            </a:r>
            <a:r>
              <a:rPr lang="pt-BR" dirty="0" smtClean="0"/>
              <a:t>ou,</a:t>
            </a:r>
            <a:endParaRPr lang="pt-BR" dirty="0" smtClean="0"/>
          </a:p>
          <a:p>
            <a:pPr algn="just">
              <a:buClrTx/>
              <a:buFont typeface="Arial" pitchFamily="34" charset="0"/>
              <a:buChar char="•"/>
            </a:pPr>
            <a:r>
              <a:rPr lang="pt-BR" dirty="0" smtClean="0"/>
              <a:t>para certa forma em prosa = </a:t>
            </a:r>
            <a:r>
              <a:rPr lang="pt-BR" i="1" dirty="0" smtClean="0"/>
              <a:t>eloquência,</a:t>
            </a:r>
            <a:endParaRPr lang="pt-BR" i="1" dirty="0" smtClean="0"/>
          </a:p>
          <a:p>
            <a:pPr algn="just">
              <a:buClrTx/>
              <a:buFont typeface="Arial" pitchFamily="34" charset="0"/>
              <a:buChar char="•"/>
            </a:pPr>
            <a:r>
              <a:rPr lang="pt-BR" dirty="0" smtClean="0"/>
              <a:t>no final do século XVIII, </a:t>
            </a:r>
            <a:r>
              <a:rPr lang="pt-BR" i="1" dirty="0" smtClean="0"/>
              <a:t>literatura</a:t>
            </a:r>
            <a:r>
              <a:rPr lang="pt-BR" dirty="0" smtClean="0"/>
              <a:t> = conjunto de obras literárias de um país: literatura inglesa; literatura espanhola...</a:t>
            </a:r>
          </a:p>
          <a:p>
            <a:pPr algn="just">
              <a:buClrTx/>
              <a:buFont typeface="Arial" pitchFamily="34" charset="0"/>
              <a:buChar char="•"/>
            </a:pPr>
            <a:endParaRPr lang="pt-BR" dirty="0" smtClean="0"/>
          </a:p>
          <a:p>
            <a:pPr marL="0" indent="0" algn="just">
              <a:buFont typeface="Wingdings 2"/>
              <a:buNone/>
            </a:pPr>
            <a:endParaRPr lang="pt-BR" dirty="0" smtClean="0"/>
          </a:p>
          <a:p>
            <a:pPr marL="0" indent="0" algn="just">
              <a:buFont typeface="Wingdings 2"/>
              <a:buNone/>
            </a:pPr>
            <a:endParaRPr lang="pt-BR" dirty="0" smtClean="0"/>
          </a:p>
          <a:p>
            <a:pPr algn="just">
              <a:buClrTx/>
              <a:buFont typeface="Wingdings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556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2088232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Por volta da penúltima década do século XVIII, a palavra “literatura” conhece um novo e importante matiz semântico, passando a designar o fenômeno literário em geral e já não circunscrito a uma literatura nacional, em particular.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461442" y="2656651"/>
            <a:ext cx="82809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 smtClean="0"/>
              <a:t>Literatura como criação estética, como específica categoria intelectual e específica forma de conhecimento.</a:t>
            </a:r>
            <a:endParaRPr lang="pt-BR" sz="2600" dirty="0"/>
          </a:p>
        </p:txBody>
      </p:sp>
      <p:sp>
        <p:nvSpPr>
          <p:cNvPr id="9" name="Retângulo 8"/>
          <p:cNvSpPr/>
          <p:nvPr/>
        </p:nvSpPr>
        <p:spPr>
          <a:xfrm>
            <a:off x="461442" y="3541191"/>
            <a:ext cx="828092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 smtClean="0"/>
              <a:t>O termo “ciência” especializa-se de modo que deixa de ser possível abranger na “literatura” os escritos de caráter científico.</a:t>
            </a:r>
          </a:p>
          <a:p>
            <a:pPr algn="just"/>
            <a:r>
              <a:rPr lang="pt-BR" sz="2600" dirty="0" smtClean="0"/>
              <a:t>Valorizam-se </a:t>
            </a:r>
            <a:r>
              <a:rPr lang="pt-BR" sz="2600" dirty="0" smtClean="0"/>
              <a:t>gêneros literários em prosa, desde o romance até ao jornalismo.</a:t>
            </a:r>
          </a:p>
          <a:p>
            <a:pPr algn="just"/>
            <a:r>
              <a:rPr lang="pt-BR" sz="2600" dirty="0" smtClean="0"/>
              <a:t>Necessidade de designação genérica capaz de abarcar todas as manifestações da arte de escrever: </a:t>
            </a:r>
            <a:r>
              <a:rPr lang="pt-BR" sz="2600" i="1" dirty="0" smtClean="0"/>
              <a:t>literatura</a:t>
            </a:r>
            <a:r>
              <a:rPr lang="pt-BR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209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semântica do vocábulo “literatura” até ao limiar do romantismo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ClrTx/>
              <a:buFont typeface="+mj-lt"/>
              <a:buAutoNum type="alphaLcParenR"/>
            </a:pPr>
            <a:r>
              <a:rPr lang="pt-BR" dirty="0" smtClean="0"/>
              <a:t>Conjunto da produção literária de uma época – </a:t>
            </a:r>
            <a:r>
              <a:rPr lang="pt-BR" i="1" dirty="0" smtClean="0"/>
              <a:t>literatura do século XVIII</a:t>
            </a:r>
            <a:r>
              <a:rPr lang="pt-BR" dirty="0" smtClean="0"/>
              <a:t>, </a:t>
            </a:r>
            <a:r>
              <a:rPr lang="pt-BR" i="1" dirty="0" smtClean="0"/>
              <a:t>literatura vitoriana </a:t>
            </a:r>
            <a:r>
              <a:rPr lang="pt-BR" dirty="0" smtClean="0"/>
              <a:t>–, ou de uma região – </a:t>
            </a:r>
            <a:r>
              <a:rPr lang="pt-BR" i="1" dirty="0" smtClean="0"/>
              <a:t>literatura baiana</a:t>
            </a:r>
            <a:r>
              <a:rPr lang="pt-BR" dirty="0" smtClean="0"/>
              <a:t>, </a:t>
            </a:r>
            <a:r>
              <a:rPr lang="pt-BR" i="1" dirty="0" smtClean="0"/>
              <a:t>literatura russa</a:t>
            </a:r>
            <a:r>
              <a:rPr lang="pt-BR" dirty="0" smtClean="0"/>
              <a:t>;</a:t>
            </a:r>
          </a:p>
          <a:p>
            <a:pPr marL="514350" indent="-514350" algn="just">
              <a:buClrTx/>
              <a:buFont typeface="+mj-lt"/>
              <a:buAutoNum type="alphaLcParenR"/>
            </a:pPr>
            <a:r>
              <a:rPr lang="pt-BR" dirty="0" smtClean="0"/>
              <a:t>Conjunto de obras que se particularizam e ganham feição especial quer pela origem, quer pela temática ou pela intenção – </a:t>
            </a:r>
            <a:r>
              <a:rPr lang="pt-BR" i="1" dirty="0" smtClean="0"/>
              <a:t>literatura</a:t>
            </a:r>
            <a:r>
              <a:rPr lang="pt-BR" dirty="0" smtClean="0"/>
              <a:t> </a:t>
            </a:r>
            <a:r>
              <a:rPr lang="pt-BR" i="1" dirty="0" smtClean="0"/>
              <a:t>feminina</a:t>
            </a:r>
            <a:r>
              <a:rPr lang="pt-BR" dirty="0" smtClean="0"/>
              <a:t>; </a:t>
            </a:r>
            <a:r>
              <a:rPr lang="pt-BR" i="1" dirty="0" smtClean="0"/>
              <a:t>literatura</a:t>
            </a:r>
            <a:r>
              <a:rPr lang="pt-BR" dirty="0" smtClean="0"/>
              <a:t> </a:t>
            </a:r>
            <a:r>
              <a:rPr lang="pt-BR" i="1" dirty="0" smtClean="0"/>
              <a:t>de</a:t>
            </a:r>
            <a:r>
              <a:rPr lang="pt-BR" dirty="0" smtClean="0"/>
              <a:t> </a:t>
            </a:r>
            <a:r>
              <a:rPr lang="pt-BR" i="1" dirty="0" smtClean="0"/>
              <a:t>terror</a:t>
            </a:r>
            <a:r>
              <a:rPr lang="pt-BR" dirty="0" smtClean="0"/>
              <a:t>; </a:t>
            </a:r>
            <a:r>
              <a:rPr lang="pt-BR" i="1" dirty="0" smtClean="0"/>
              <a:t>literatura</a:t>
            </a:r>
            <a:r>
              <a:rPr lang="pt-BR" dirty="0" smtClean="0"/>
              <a:t> </a:t>
            </a:r>
            <a:r>
              <a:rPr lang="pt-BR" i="1" dirty="0" smtClean="0"/>
              <a:t>revolucionária</a:t>
            </a:r>
            <a:r>
              <a:rPr lang="pt-BR" dirty="0" smtClean="0"/>
              <a:t>, </a:t>
            </a:r>
            <a:r>
              <a:rPr lang="pt-BR" i="1" dirty="0" smtClean="0"/>
              <a:t>literatura</a:t>
            </a:r>
            <a:r>
              <a:rPr lang="pt-BR" dirty="0" smtClean="0"/>
              <a:t> </a:t>
            </a:r>
            <a:r>
              <a:rPr lang="pt-BR" i="1" dirty="0" smtClean="0"/>
              <a:t>de</a:t>
            </a:r>
            <a:r>
              <a:rPr lang="pt-BR" dirty="0" smtClean="0"/>
              <a:t> </a:t>
            </a:r>
            <a:r>
              <a:rPr lang="pt-BR" i="1" dirty="0" smtClean="0"/>
              <a:t>evasão</a:t>
            </a:r>
            <a:r>
              <a:rPr lang="pt-BR" dirty="0" smtClean="0"/>
              <a:t>;</a:t>
            </a:r>
          </a:p>
          <a:p>
            <a:pPr marL="514350" indent="-514350" algn="just">
              <a:buClrTx/>
              <a:buFont typeface="+mj-lt"/>
              <a:buAutoNum type="alphaLcParenR"/>
            </a:pPr>
            <a:r>
              <a:rPr lang="pt-BR" dirty="0" smtClean="0"/>
              <a:t>Bibliografia existente acerca de um determinado assunto – “Sobre o barroco existe uma </a:t>
            </a:r>
            <a:r>
              <a:rPr lang="pt-BR" i="1" dirty="0" smtClean="0"/>
              <a:t>literatura</a:t>
            </a:r>
            <a:r>
              <a:rPr lang="pt-BR" dirty="0" smtClean="0"/>
              <a:t> abundante...”</a:t>
            </a:r>
          </a:p>
          <a:p>
            <a:pPr marL="0" indent="0" algn="just">
              <a:buClrTx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854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80520"/>
          </a:xfrm>
        </p:spPr>
        <p:txBody>
          <a:bodyPr/>
          <a:lstStyle/>
          <a:p>
            <a:pPr marL="514350" indent="-514350" algn="just">
              <a:buClrTx/>
              <a:buFont typeface="+mj-lt"/>
              <a:buAutoNum type="alphaLcParenR" startAt="4"/>
            </a:pPr>
            <a:r>
              <a:rPr lang="pt-BR" dirty="0" smtClean="0"/>
              <a:t>Retórica,  expressão artificial. </a:t>
            </a:r>
            <a:r>
              <a:rPr lang="pt-BR" dirty="0" err="1" smtClean="0"/>
              <a:t>Verlaine</a:t>
            </a:r>
            <a:r>
              <a:rPr lang="pt-BR" dirty="0" smtClean="0"/>
              <a:t>, no seu poema </a:t>
            </a:r>
            <a:r>
              <a:rPr lang="pt-BR" i="1" dirty="0" err="1" smtClean="0"/>
              <a:t>Art</a:t>
            </a:r>
            <a:r>
              <a:rPr lang="pt-BR" dirty="0" smtClean="0"/>
              <a:t> </a:t>
            </a:r>
            <a:r>
              <a:rPr lang="pt-BR" i="1" dirty="0" err="1" smtClean="0"/>
              <a:t>poétique</a:t>
            </a:r>
            <a:r>
              <a:rPr lang="pt-BR" dirty="0" smtClean="0"/>
              <a:t>, escreveu: “Et tout </a:t>
            </a:r>
            <a:r>
              <a:rPr lang="pt-BR" dirty="0" err="1" smtClean="0"/>
              <a:t>le</a:t>
            </a:r>
            <a:r>
              <a:rPr lang="pt-BR" dirty="0" smtClean="0"/>
              <a:t> reste est </a:t>
            </a:r>
            <a:r>
              <a:rPr lang="pt-BR" dirty="0" err="1" smtClean="0"/>
              <a:t>littérature</a:t>
            </a:r>
            <a:r>
              <a:rPr lang="pt-BR" dirty="0" smtClean="0"/>
              <a:t>” </a:t>
            </a:r>
            <a:r>
              <a:rPr lang="pt-BR" dirty="0" smtClean="0"/>
              <a:t>;</a:t>
            </a:r>
            <a:endParaRPr lang="pt-BR" dirty="0" smtClean="0"/>
          </a:p>
          <a:p>
            <a:pPr marL="514350" indent="-514350" algn="just">
              <a:buClrTx/>
              <a:buFont typeface="+mj-lt"/>
              <a:buAutoNum type="alphaLcParenR" startAt="4"/>
            </a:pPr>
            <a:r>
              <a:rPr lang="pt-BR" dirty="0" smtClean="0"/>
              <a:t>Por elipse, emprega-se simplesmente “literatura” em vez de </a:t>
            </a:r>
            <a:r>
              <a:rPr lang="pt-BR" i="1" dirty="0" smtClean="0"/>
              <a:t>história</a:t>
            </a:r>
            <a:r>
              <a:rPr lang="pt-BR" dirty="0" smtClean="0"/>
              <a:t> </a:t>
            </a:r>
            <a:r>
              <a:rPr lang="pt-BR" i="1" dirty="0" smtClean="0"/>
              <a:t>da</a:t>
            </a:r>
            <a:r>
              <a:rPr lang="pt-BR" dirty="0" smtClean="0"/>
              <a:t> </a:t>
            </a:r>
            <a:r>
              <a:rPr lang="pt-BR" i="1" dirty="0" smtClean="0"/>
              <a:t>literatura;</a:t>
            </a:r>
            <a:endParaRPr lang="pt-BR" dirty="0"/>
          </a:p>
          <a:p>
            <a:pPr marL="514350" indent="-514350" algn="just">
              <a:buClrTx/>
              <a:buFont typeface="+mj-lt"/>
              <a:buAutoNum type="alphaLcParenR" startAt="4"/>
            </a:pPr>
            <a:r>
              <a:rPr lang="pt-BR" dirty="0"/>
              <a:t>P</a:t>
            </a:r>
            <a:r>
              <a:rPr lang="pt-BR" dirty="0" smtClean="0"/>
              <a:t>or metonímia, “literatura” significa também </a:t>
            </a:r>
            <a:r>
              <a:rPr lang="pt-BR" i="1" dirty="0" smtClean="0"/>
              <a:t>manual de história da </a:t>
            </a:r>
            <a:r>
              <a:rPr lang="pt-BR" i="1" dirty="0" smtClean="0"/>
              <a:t>literatura;</a:t>
            </a:r>
            <a:endParaRPr lang="pt-BR" i="1" dirty="0" smtClean="0"/>
          </a:p>
          <a:p>
            <a:pPr marL="514350" indent="-514350" algn="just">
              <a:buClrTx/>
              <a:buFont typeface="+mj-lt"/>
              <a:buAutoNum type="alphaLcParenR" startAt="4"/>
            </a:pPr>
            <a:r>
              <a:rPr lang="pt-BR" dirty="0" smtClean="0"/>
              <a:t>“Literatura” pode significar ainda conhecimento organizado do fenômeno literário – </a:t>
            </a:r>
            <a:r>
              <a:rPr lang="pt-BR" i="1" dirty="0" smtClean="0"/>
              <a:t>literatura</a:t>
            </a:r>
            <a:r>
              <a:rPr lang="pt-BR" dirty="0" smtClean="0"/>
              <a:t> </a:t>
            </a:r>
            <a:r>
              <a:rPr lang="pt-BR" i="1" dirty="0" smtClean="0"/>
              <a:t>comparada</a:t>
            </a:r>
            <a:r>
              <a:rPr lang="pt-BR" dirty="0" smtClean="0"/>
              <a:t>; </a:t>
            </a:r>
            <a:r>
              <a:rPr lang="pt-BR" i="1" dirty="0" smtClean="0"/>
              <a:t>literatura</a:t>
            </a:r>
            <a:r>
              <a:rPr lang="pt-BR" dirty="0" smtClean="0"/>
              <a:t> </a:t>
            </a:r>
            <a:r>
              <a:rPr lang="pt-BR" i="1" dirty="0" smtClean="0"/>
              <a:t>geral</a:t>
            </a:r>
            <a:r>
              <a:rPr lang="pt-BR" dirty="0" smtClean="0"/>
              <a:t>, </a:t>
            </a:r>
            <a:r>
              <a:rPr lang="pt-BR" dirty="0" smtClean="0"/>
              <a:t>etc.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81364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A história da evolução semântica da palavra nos revela a dificuldade de estabelecer um conceito incontestável de literatura.</a:t>
            </a:r>
          </a:p>
          <a:p>
            <a:pPr marL="0" indent="0" algn="just">
              <a:buNone/>
            </a:pPr>
            <a:r>
              <a:rPr lang="pt-BR" dirty="0" smtClean="0"/>
              <a:t>Dos múltiplos sentidos mencionados apenas um nos interessa o de literatura como atividade estética, e as obras dela resultantes.</a:t>
            </a:r>
          </a:p>
          <a:p>
            <a:pPr marL="0" indent="0" algn="just">
              <a:buNone/>
            </a:pPr>
            <a:endParaRPr lang="pt-BR"/>
          </a:p>
          <a:p>
            <a:pPr marL="0" indent="0" algn="just">
              <a:buNone/>
            </a:pPr>
            <a:r>
              <a:rPr lang="pt-BR" smtClean="0"/>
              <a:t>“</a:t>
            </a:r>
            <a:r>
              <a:rPr lang="pt-BR" dirty="0" smtClean="0"/>
              <a:t>Não cedamos, porém, à tentação de tentar definir por meio de uma breve fórmula a natureza e o âmbito da literatura, pois tais fórmulas, muitas vezes, inexatas, são sempre insuficientes”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866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Terry </a:t>
            </a:r>
            <a:r>
              <a:rPr lang="pt-BR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Eagleton</a:t>
            </a:r>
            <a:r>
              <a:rPr lang="pt-B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da literatura: uma introdução</a:t>
            </a:r>
            <a:endParaRPr lang="pt-BR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509120"/>
            <a:ext cx="8229600" cy="20882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 smtClean="0"/>
              <a:t>“Se a teoria literária existe, parece óbvio que haja alguma coisa chamada literatura, sobre a qual se teoriza.  Podemos começar, então, por levantar a questão: o que é literatura?”</a:t>
            </a:r>
            <a:endParaRPr lang="pt-BR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79" y="1844824"/>
            <a:ext cx="224093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951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8479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Muitas têm sido as tentativas de se definir literatura.</a:t>
            </a:r>
          </a:p>
          <a:p>
            <a:pPr marL="0" indent="0" algn="just">
              <a:buNone/>
            </a:pPr>
            <a:r>
              <a:rPr lang="pt-BR" dirty="0" smtClean="0"/>
              <a:t>É possível defini-la como a escrita “imaginativa”, no sentido de ficção – escrita esta que não é literalmente verídica.</a:t>
            </a:r>
          </a:p>
          <a:p>
            <a:pPr marL="0" indent="0" algn="just">
              <a:buNone/>
            </a:pPr>
            <a:r>
              <a:rPr lang="pt-BR" dirty="0" smtClean="0"/>
              <a:t>A distinção entre “fato” e “ficção”, portanto, não parece nos ser muito útil, e uma das razões para isto é a de que a própria distinção é muitas vezes questionável.</a:t>
            </a:r>
          </a:p>
          <a:p>
            <a:pPr marL="0" indent="0" algn="just">
              <a:buNone/>
            </a:pPr>
            <a:r>
              <a:rPr lang="pt-BR" dirty="0" smtClean="0"/>
              <a:t>Verdade “histórica” e verdade “artística” = </a:t>
            </a:r>
            <a:r>
              <a:rPr lang="pt-BR" dirty="0" smtClean="0"/>
              <a:t> as sagas, por exemplo.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No inglês em fins do séc. XVI e princípios do séc. XVII, a palavra “novel” foi usada tanto para os acontecimentos reais quanto para os fictícios – os romances e as notícias não eram claramente fatuais, nem claramente fictícios.</a:t>
            </a:r>
          </a:p>
          <a:p>
            <a:pPr marL="0" indent="0" algn="just">
              <a:buNone/>
            </a:pPr>
            <a:r>
              <a:rPr lang="pt-BR" dirty="0" smtClean="0"/>
              <a:t>Se a “literatura” inclui muito da escrita “fatual”, também exclui uma boa margem de ficção.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355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971</TotalTime>
  <Words>1696</Words>
  <Application>Microsoft Office PowerPoint</Application>
  <PresentationFormat>Apresentação na tela (4:3)</PresentationFormat>
  <Paragraphs>86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Fluxo</vt:lpstr>
      <vt:lpstr>Apresentação do PowerPoint</vt:lpstr>
      <vt:lpstr>Vitor Manuel de Aguiar e Silva Teoria da Literatura</vt:lpstr>
      <vt:lpstr>Apresentação do PowerPoint</vt:lpstr>
      <vt:lpstr>Apresentação do PowerPoint</vt:lpstr>
      <vt:lpstr>Evolução semântica do vocábulo “literatura” até ao limiar do romantismo</vt:lpstr>
      <vt:lpstr>Apresentação do PowerPoint</vt:lpstr>
      <vt:lpstr>Apresentação do PowerPoint</vt:lpstr>
      <vt:lpstr>Terry Eagleton Teoria da literatura: uma introdução</vt:lpstr>
      <vt:lpstr>Apresentação do PowerPoint</vt:lpstr>
      <vt:lpstr>Apresentação do PowerPoint</vt:lpstr>
      <vt:lpstr>Apresentação do PowerPoint</vt:lpstr>
      <vt:lpstr>As ideias dos formalistas russos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CEFET-RN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20101014320383</dc:creator>
  <cp:lastModifiedBy>Florencio Caldas de Oliveira</cp:lastModifiedBy>
  <cp:revision>108</cp:revision>
  <dcterms:created xsi:type="dcterms:W3CDTF">2010-12-14T17:44:24Z</dcterms:created>
  <dcterms:modified xsi:type="dcterms:W3CDTF">2013-01-06T20:20:07Z</dcterms:modified>
</cp:coreProperties>
</file>