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5" r:id="rId4"/>
    <p:sldId id="263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4" autoAdjust="0"/>
  </p:normalViewPr>
  <p:slideViewPr>
    <p:cSldViewPr>
      <p:cViewPr>
        <p:scale>
          <a:sx n="70" d="100"/>
          <a:sy n="70" d="100"/>
        </p:scale>
        <p:origin x="-72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869158-B9D3-4544-8325-D3F5B090BDB7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537C09-A1F1-453A-94A5-BF64363B80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PT" b="1" cap="none" dirty="0" smtClean="0">
                <a:latin typeface="Arial" pitchFamily="34" charset="0"/>
                <a:cs typeface="Arial" pitchFamily="34" charset="0"/>
              </a:rPr>
              <a:t>scolas e Movimentos Teóricos</a:t>
            </a:r>
            <a:r>
              <a:rPr lang="pt-PT" b="1" cap="none" dirty="0" smtClean="0"/>
              <a:t/>
            </a:r>
            <a:br>
              <a:rPr lang="pt-PT" b="1" cap="none" dirty="0" smtClean="0"/>
            </a:br>
            <a:r>
              <a:rPr lang="pt-PT" sz="3100" b="1" cap="none" dirty="0" smtClean="0">
                <a:latin typeface="Segoe Script" pitchFamily="34" charset="0"/>
              </a:rPr>
              <a:t>Jonathan Culler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PT" b="1" dirty="0" smtClean="0"/>
              <a:t/>
            </a:r>
            <a:br>
              <a:rPr lang="pt-PT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 teoria literária não é um conjunto de ideias mas uma força nas instituições.</a:t>
            </a: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 teoria existe em comunidades de leitores e escritores, como prática discursiva, entrelaçada nas instituições ecudacionais e culturais.</a:t>
            </a: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Três modalidades teóricas cujo impacto, desde o decênio de 1960, foi enorme são:</a:t>
            </a:r>
          </a:p>
          <a:p>
            <a:pPr algn="just">
              <a:buClrTx/>
              <a:buSzPct val="100000"/>
              <a:buBlip>
                <a:blip r:embed="rId2"/>
              </a:buBlip>
            </a:pP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reflexão de largo espectro sobre a linguagem, representação e as categorias de pensamento crítico empreendida pela desconstrução e pela psicanálise;</a:t>
            </a:r>
          </a:p>
          <a:p>
            <a:pPr algn="just">
              <a:buClrTx/>
              <a:buSzPct val="100000"/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análises do papel do gênero e da sexualidade em todos os aspectos da literatura e da crítica feitas pelo feminismo e depois pelos estudos de gênero  e pela “Queer Theory”;</a:t>
            </a:r>
          </a:p>
          <a:p>
            <a:pPr algn="just">
              <a:buClrTx/>
              <a:buSzPct val="100000"/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desenvolvimento de críticas culturais historicamente orientadas que estudam uma gama ampla de práticas discursivas, envolvendo muitos objetos (o corpo, a família, raça) não pensados anteriormente como tendo uma história.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Desconstrução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termo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pós-estruturalismo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é usado para referir uma ampla gama de discursos teóricos nos quais há uma crítica das noções de conhecimento objetivo e de um sujeito capaz de se conhecer.</a:t>
            </a: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Assim, o feminismo, as teorias psicanalíticas, os marxismos e historicismos contemporâneos todos participam do pós-estruturalismo. Mas também designa, sobretudo, desconstrução e o trabalho de Jacques Derrida.</a:t>
            </a: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desconstrução é definida como uma crítica das oposições hierárquicas que estruturam o pensamento ocidental: dentro/fora; corpo/mente; literal/metafórico; fala/escrita; presença/ausência; natureza/cultura; forma/sentido.</a:t>
            </a: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Desconstruir uma oposição é mostrar que ela não é natural nem inevitável mas uma construção, produzida por discursos que se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apóiam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nela, e mostrar que ela é uma construção num trabalho de desconstrução que busca desmantelá-la e reinscrevê-la – isto é, não destruí-la mas dar-lhes uma estrutura e funcionamento diferentes.</a:t>
            </a:r>
          </a:p>
        </p:txBody>
      </p:sp>
      <p:pic>
        <p:nvPicPr>
          <p:cNvPr id="21506" name="Picture 2" descr="http://pedronunesnomundo.files.wordpress.com/2009/01/42-15968934.jpg?w=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64934" cy="4680520"/>
          </a:xfrm>
          <a:prstGeom prst="rect">
            <a:avLst/>
          </a:prstGeom>
          <a:noFill/>
        </p:spPr>
      </p:pic>
      <p:pic>
        <p:nvPicPr>
          <p:cNvPr id="21508" name="Picture 4" descr="http://satyarati.zip.net/images/Estat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36504" cy="6048672"/>
          </a:xfrm>
          <a:prstGeom prst="rect">
            <a:avLst/>
          </a:prstGeom>
          <a:noFill/>
        </p:spPr>
      </p:pic>
      <p:pic>
        <p:nvPicPr>
          <p:cNvPr id="21510" name="Picture 6" descr="http://www.urbansummer.com.br/blog/wp-content/uploads/2008/08/2209536862_0bb53ed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188639"/>
            <a:ext cx="4644008" cy="6264697"/>
          </a:xfrm>
          <a:prstGeom prst="rect">
            <a:avLst/>
          </a:prstGeom>
          <a:noFill/>
        </p:spPr>
      </p:pic>
      <p:pic>
        <p:nvPicPr>
          <p:cNvPr id="21512" name="Picture 8" descr="http://oesportefavoritodoshomens.files.wordpress.com/2009/03/liefeld1.jpg?w=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6531823" cy="5013176"/>
          </a:xfrm>
          <a:prstGeom prst="rect">
            <a:avLst/>
          </a:prstGeom>
          <a:noFill/>
        </p:spPr>
      </p:pic>
      <p:pic>
        <p:nvPicPr>
          <p:cNvPr id="21514" name="Picture 10" descr="http://2.bp.blogspot.com/_HoSup4UGqco/TIAeCvWhAVI/AAAAAAAAHoo/wEgDLwTWEVY/s1600/chris-ruhe-ladder-bookshel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88640"/>
            <a:ext cx="6919686" cy="4608512"/>
          </a:xfrm>
          <a:prstGeom prst="rect">
            <a:avLst/>
          </a:prstGeom>
          <a:noFill/>
        </p:spPr>
      </p:pic>
      <p:pic>
        <p:nvPicPr>
          <p:cNvPr id="21516" name="Picture 12" descr="http://movimentohotspot.com/projeto/wp-content/themes/hotspot/thumb/timthumb.php?src=/home/movimentohotspot/public_html/wp-content/themes/hotspot/arquivos-projetos/338ab46402747bb7eda308a535104d7d-1-photo5.jpg&amp;w=560&amp;h=420&amp;zc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8840"/>
            <a:ext cx="5334000" cy="4000501"/>
          </a:xfrm>
          <a:prstGeom prst="rect">
            <a:avLst/>
          </a:prstGeom>
          <a:noFill/>
        </p:spPr>
      </p:pic>
      <p:pic>
        <p:nvPicPr>
          <p:cNvPr id="21518" name="Picture 14" descr="http://www.enfimblog.com.br/universo/wp-content/uploads/2010/05/martinochai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188640"/>
            <a:ext cx="5724525" cy="41910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15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Teoria Feminista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feminismo se encarrega da desconstrução da oposição homem/mulher e das oposições associadas a ela na história da cultura ocidental;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teorias feministas defendem a identidade das mulheres, exigem direitos para as mulheres e promovem os textos de mulheres como representações da experiência das mulheres;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feministas empreendem uma crítica teórica da matriz heterossexual que organiza as identidades e culturas em termos da oposição entre homem e mulher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feminismo efetuou uma transformação substancial da educação literária nos Estados Unidos e Grã-Bretanha, através de sua expansão do cânone literário e da introdução de uma gama de novas questões.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anos60.files.wordpress.com/2008/04/braburning_atlcty_19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92696"/>
            <a:ext cx="3816424" cy="495044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51520" y="56576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episódio conhecido como </a:t>
            </a:r>
            <a:r>
              <a:rPr lang="pt-BR" b="1" i="1" dirty="0" err="1" smtClean="0"/>
              <a:t>Bra-Burning</a:t>
            </a:r>
            <a:r>
              <a:rPr lang="pt-BR" b="1" i="1" dirty="0" smtClean="0"/>
              <a:t>, </a:t>
            </a:r>
            <a:r>
              <a:rPr lang="pt-BR" dirty="0" smtClean="0"/>
              <a:t>ou </a:t>
            </a:r>
            <a:r>
              <a:rPr lang="pt-BR" b="1" i="1" dirty="0" smtClean="0"/>
              <a:t>A Queima dos Sutiãs, </a:t>
            </a:r>
            <a:r>
              <a:rPr lang="pt-BR" dirty="0" smtClean="0"/>
              <a:t>foi um evento de protesto com cerca de 400 ativistas do WLM (</a:t>
            </a:r>
            <a:r>
              <a:rPr lang="pt-BR" dirty="0" err="1" smtClean="0"/>
              <a:t>Women’s</a:t>
            </a:r>
            <a:r>
              <a:rPr lang="pt-BR" dirty="0" smtClean="0"/>
              <a:t> </a:t>
            </a:r>
            <a:r>
              <a:rPr lang="pt-BR" dirty="0" err="1" smtClean="0"/>
              <a:t>Liberation</a:t>
            </a:r>
            <a:r>
              <a:rPr lang="pt-BR" dirty="0" smtClean="0"/>
              <a:t> </a:t>
            </a:r>
            <a:r>
              <a:rPr lang="pt-BR" dirty="0" err="1" smtClean="0"/>
              <a:t>Movement</a:t>
            </a:r>
            <a:r>
              <a:rPr lang="pt-BR" dirty="0" smtClean="0"/>
              <a:t>) contra a realização do concurso de Miss America em 7 de setembro de 1968, em </a:t>
            </a:r>
            <a:r>
              <a:rPr lang="pt-BR" dirty="0" err="1" smtClean="0"/>
              <a:t>Atlantic</a:t>
            </a:r>
            <a:r>
              <a:rPr lang="pt-BR" dirty="0" smtClean="0"/>
              <a:t> City, no </a:t>
            </a:r>
            <a:r>
              <a:rPr lang="pt-BR" dirty="0" err="1" smtClean="0"/>
              <a:t>Atlantic</a:t>
            </a:r>
            <a:r>
              <a:rPr lang="pt-BR" dirty="0" smtClean="0"/>
              <a:t> City </a:t>
            </a:r>
            <a:r>
              <a:rPr lang="pt-BR" dirty="0" err="1" smtClean="0"/>
              <a:t>Convention</a:t>
            </a:r>
            <a:r>
              <a:rPr lang="pt-BR" dirty="0" smtClean="0"/>
              <a:t> Hall, logo após a Convenção Nacional dos Democratas.</a:t>
            </a:r>
            <a:endParaRPr lang="pt-B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Psicanálise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teoria psicanalítica teve um impacto nos estudos literários tanto quanto como uma modalidade de interpretação quanto como uma teoria sobre a linguagem, a identidade e o sujeito;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maior impacto da psicanálise veio através do trabalho de Jacques Lacan, um psicanalista francês renegado que montou sua própria escola fora de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establishment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analítico e levou ao que ele apresentou como um retorno a Freud;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Lacan descreve o sujeito como um efeito da linguagem e enfatiza o papel crucial na análise do que Freud chamou de transferência, na qual o analisado coloca o analista no papel de figura de autoridade do passado;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maneira como analista e paciente são apanhados na reapresentação de um cenário crucial vindo do passado do paciente é que emerge a verdade do paciente.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reorientação torna a psicanálise uma disciplina pós-estruturalista na qual a interpretação é uma reapresentação de um texto que ela não domina.</a:t>
            </a: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Marxismo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Para 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marxisimo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os textos pertencem a uma superestrutura determinada pela base econômica (as “relações reais de produção”);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Interpretar os produtos culturais é relacioná-los de volta com a base;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na Grã-Bretanha, o pós-estruturalismo chegou através da obra do teórico marxista Louis Althusser; argumentava que a formação social não é uma totalidade unificada tendo o modo de produção em seu centro mas uma estrutura mais frouxa, na qual diferentes níveis ou tipos de práticas se desenvolvem em diferentes escalas temporais;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baseando-se numa explicação lacaniana da determinação da consciência pelo inconsciente para explicar como a ideologia funciona para determinação do indivíduo pelo social, Althusser mapeia uma explicação marxista da determinação do indivíduo pelo social na psicanálise;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sujeito é um efeito constituído no processo do inconsciente, do discurso e das práticas relativamente autônomas que organizam a sociedade;</a:t>
            </a:r>
          </a:p>
          <a:p>
            <a:pPr algn="just">
              <a:buBlip>
                <a:blip r:embed="rId2"/>
              </a:buBlip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Novo Historicismo/Materialismo Cultural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anos de 1980 e 1990 na Grã-Bretanha e nos Estados Unidos marcaram o surgimento de uma crítica histórica vigorosa, teoricamente engajada.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Por um lado, há 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materialismo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cultural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britânico, definido por Raymond Willians como “a análise de todas as formas de significação, inclusive muito centralmente a escrita, no  interior dos meios e condições reais de sua produção”.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Nos Estados Unidos, 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novo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historicismo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que está menos inclinado a postular os textos, os discursos, o poder e a constituição da subjetividade, também se centrou na Renascença.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Uma questão chave para os novos historicistas é a dialética de “subversão e contenção”: em que medida os textos renascentistas oferecem uma crítica genuinamente radical das ideologias religiosas e políticas de seu tempo e em que medida a prática discursiva da literatura, em sua aparente capacidade de subversão, é uma maneira de conter energias subversas?</a:t>
            </a:r>
          </a:p>
          <a:p>
            <a:pPr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Teoria Pós-colonial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 conjunto relacionado de questões teóricas surge na teoria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pós-colonial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a tentativa de compreender os problemas postos pela colonização europeia e suas consequências.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As instituições e experiências pós-coloniais, da ideia de nação independente à ideia da própria cultura, se misturam com as práticas discursivas do Ocidente.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Desde a década de 80, um corpus cada vez maior de textos debate questões sobre a relação entre hegemonia dos discursos ocidentais e as possibilidades de resistência e sobre a formação dos sujeitos colonial e pós-colonial: sujeitos híbridos, que surgem da superimposição de línguas e culturas conflitantes.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A teoria e escrita pós-colonial se transformaram numa tentativa de intervir na construção da cultura e do conhecimento e, para os intelectuais que vêm de sociedades pós-coloniais de escrever seu caminho de volta numa história que outros escreveram</a:t>
            </a: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 Explicativo 2 (Ênfase) 4"/>
          <p:cNvSpPr/>
          <p:nvPr/>
        </p:nvSpPr>
        <p:spPr>
          <a:xfrm>
            <a:off x="467544" y="4653136"/>
            <a:ext cx="3888432" cy="1872208"/>
          </a:xfrm>
          <a:prstGeom prst="accentCallout2">
            <a:avLst>
              <a:gd name="adj1" fmla="val 61030"/>
              <a:gd name="adj2" fmla="val 101525"/>
              <a:gd name="adj3" fmla="val 29684"/>
              <a:gd name="adj4" fmla="val 138818"/>
              <a:gd name="adj5" fmla="val -52247"/>
              <a:gd name="adj6" fmla="val 13093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Hegemonia significa direção suprema, e é um termo de origem grega. Hegemonia é a supremacia de um povo sobre outros, ou seja, a superioridade que um país tem sobre os demais, e ele torna-se assim um Estado soberano.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heage.com.au/ffximage/2004/05/12/homi_bhabha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75" y="2204864"/>
            <a:ext cx="8166725" cy="465313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588224" y="623731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</a:rPr>
              <a:t>Homi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</a:rPr>
              <a:t>Bhabha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0" y="0"/>
            <a:ext cx="5868144" cy="2996952"/>
          </a:xfrm>
          <a:prstGeom prst="wedgeRoundRectCallout">
            <a:avLst>
              <a:gd name="adj1" fmla="val 40946"/>
              <a:gd name="adj2" fmla="val 6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 smtClean="0">
                <a:solidFill>
                  <a:schemeClr val="tx1"/>
                </a:solidFill>
              </a:rPr>
              <a:t>hibridização não é algo que apenas existe por aí, não é algo a ser encontrado </a:t>
            </a:r>
            <a:r>
              <a:rPr lang="pt-BR" dirty="0" smtClean="0">
                <a:solidFill>
                  <a:schemeClr val="tx1"/>
                </a:solidFill>
              </a:rPr>
              <a:t>num objeto </a:t>
            </a:r>
            <a:r>
              <a:rPr lang="pt-BR" dirty="0" smtClean="0">
                <a:solidFill>
                  <a:schemeClr val="tx1"/>
                </a:solidFill>
              </a:rPr>
              <a:t>ou em alguma identidade mítica ‘híbrida’ – trata-se de um modo </a:t>
            </a:r>
            <a:r>
              <a:rPr lang="pt-BR" dirty="0" smtClean="0">
                <a:solidFill>
                  <a:schemeClr val="tx1"/>
                </a:solidFill>
              </a:rPr>
              <a:t>de conhecimento</a:t>
            </a:r>
            <a:r>
              <a:rPr lang="pt-BR" dirty="0" smtClean="0">
                <a:solidFill>
                  <a:schemeClr val="tx1"/>
                </a:solidFill>
              </a:rPr>
              <a:t>, um processo para entender ou perceber o movimento de trânsito ou </a:t>
            </a:r>
            <a:r>
              <a:rPr lang="pt-BR" dirty="0" smtClean="0">
                <a:solidFill>
                  <a:schemeClr val="tx1"/>
                </a:solidFill>
              </a:rPr>
              <a:t>de transição </a:t>
            </a:r>
            <a:r>
              <a:rPr lang="pt-BR" dirty="0" smtClean="0">
                <a:solidFill>
                  <a:schemeClr val="tx1"/>
                </a:solidFill>
              </a:rPr>
              <a:t>ambíguo e tenso que necessariamente acompanha qualquer tipo </a:t>
            </a:r>
            <a:r>
              <a:rPr lang="pt-BR" dirty="0" smtClean="0">
                <a:solidFill>
                  <a:schemeClr val="tx1"/>
                </a:solidFill>
              </a:rPr>
              <a:t>de transformação </a:t>
            </a:r>
            <a:r>
              <a:rPr lang="pt-BR" dirty="0" smtClean="0">
                <a:solidFill>
                  <a:schemeClr val="tx1"/>
                </a:solidFill>
              </a:rPr>
              <a:t>social sem a promessa de clausura </a:t>
            </a:r>
            <a:r>
              <a:rPr lang="pt-BR" dirty="0" err="1" smtClean="0">
                <a:solidFill>
                  <a:schemeClr val="tx1"/>
                </a:solidFill>
              </a:rPr>
              <a:t>celebratória</a:t>
            </a:r>
            <a:r>
              <a:rPr lang="pt-BR" dirty="0" smtClean="0">
                <a:solidFill>
                  <a:schemeClr val="tx1"/>
                </a:solidFill>
              </a:rPr>
              <a:t>, sem a </a:t>
            </a:r>
            <a:r>
              <a:rPr lang="pt-BR" dirty="0" err="1" smtClean="0">
                <a:solidFill>
                  <a:schemeClr val="tx1"/>
                </a:solidFill>
              </a:rPr>
              <a:t>transcendênciadas</a:t>
            </a:r>
            <a:r>
              <a:rPr lang="pt-BR" dirty="0" smtClean="0">
                <a:solidFill>
                  <a:schemeClr val="tx1"/>
                </a:solidFill>
              </a:rPr>
              <a:t> condições complexas, conflitantes, que acompanham o ato de tradução </a:t>
            </a:r>
            <a:r>
              <a:rPr lang="pt-BR" dirty="0" smtClean="0">
                <a:solidFill>
                  <a:schemeClr val="tx1"/>
                </a:solidFill>
              </a:rPr>
              <a:t>cultural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Discurso das minorias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interior das instituições acadêmicas nos Estados Unidos cresceu o estudo das literaturas de minorias étnicas.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principal esforço se centrou em reviver e promover o estudo da escrita negra, latina, asiático-americana e nativo-americana.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debates têm a ver com a relação entre o fortalecimento da identidade cultural de grupos específicos, ligando-a a uma tradição de escrita e à meta liberal de celebrar a diversidade cultural e o “multiculturalismo”.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Críticos latinos, afro-americanos e asiático-americanos levam adiante o empreendimento teórico, desenvolvendo o estudo dos discursos das minorias, definindo seu caráter distintivo e articulando suas relações com as tradições dominantes de escrita e pensamento.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tentativas de gerar teorias do “discurso das minorias” tanto desenvolvem conceitos para a análise de tradições culturais específicas quanto usam uma posição de marginalidade para expor os pressupostos do discurso da “maioria” e para intervir em seus debates teóricos.</a:t>
            </a: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http://vocesa.abril.com.br/blog/marcelo-cuellar/files/2012/10/cora%C3%A7%C3%B5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96250" cy="5724525"/>
          </a:xfrm>
          <a:prstGeom prst="rect">
            <a:avLst/>
          </a:prstGeom>
          <a:noFill/>
        </p:spPr>
      </p:pic>
      <p:pic>
        <p:nvPicPr>
          <p:cNvPr id="30730" name="Picture 10" descr="http://2.bp.blogspot.com/_UOkXR6Jlyo4/Sy7C_4EGXUI/AAAAAAAABoI/1xTWFq7vnac/s400/bene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3"/>
            <a:ext cx="8136904" cy="58452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farm4.staticflickr.com/3177/2622323523_813eb19130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1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63813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Queer Theory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1588" indent="127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teoria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Queer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oficialmente 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Queer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Theory,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teoria sobre o gênero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que afirma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orientação sexual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identidade sexual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ou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gênero dos indivíduos 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resultado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 construto social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e que, portanto,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existem papéis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sexuais essencial ou biologicamente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inscritos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natureza humana,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formas socialmente variáveis de desempenhar um ou vários papéis sexuais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588" indent="1270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teoria 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Queer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busca ir além das teorias baseadas na oposição homens vs. mulheres e também aprofundar os estudos sobre minorias sexuais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(gays,  lésbicas, trasngêneros)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dando maior atenção aos processos sociais amplos e relacionados que sexualizam a sociedade como um todo de forma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heterossexualizar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e/ou homossexualizar instituições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discursos, direitos.</a:t>
            </a:r>
          </a:p>
          <a:p>
            <a:pPr algn="just">
              <a:buBlip>
                <a:blip r:embed="rId3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Como a desconstrução e outros movimentos contemporâneos, a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Queer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Theory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usa o marginal para analisar a construção cultural do centro: normatividade heterossexual.</a:t>
            </a:r>
          </a:p>
          <a:p>
            <a:pPr algn="just">
              <a:buBlip>
                <a:blip r:embed="rId3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Queer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Theory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tornou-se o espaço de um questionamento produtivo não apenas das construção cultural da sexualidade mas da própria cultura, tal como baseada numa negação das relações homoeróticas.</a:t>
            </a:r>
          </a:p>
          <a:p>
            <a:pPr algn="just">
              <a:buBlip>
                <a:blip r:embed="rId3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Assim como o feminismo e versões dos estudos étnicos antes dele, ela obtém energia intelectual de sua ligação com os movimentos  sociais de libertação e dos debates no interior desses movimentos sobre estratégias e conceitos apropriados.</a:t>
            </a:r>
          </a:p>
          <a:p>
            <a:pPr algn="just">
              <a:buBlip>
                <a:blip r:embed="rId3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Deveríamos celebrar e acentuar a diferença ou contestar as distinções que estigmatizam?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Movimentos teóricos importantes anteriores à década de 60</a:t>
            </a:r>
            <a:endParaRPr lang="pt-BR" sz="32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Formalismo Russo</a:t>
            </a:r>
          </a:p>
          <a:p>
            <a:pPr marL="177800" indent="-177800" algn="just" defTabSz="268288">
              <a:buClrTx/>
              <a:buBlip>
                <a:blip r:embed="rId2"/>
              </a:buBlip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formalistas russos dos primeiros anos do século XX salientaram que os críticos deveriam se preocupar com a literariedade da literatura: as estratégias verbais que a tornam literária, a colocação em primeiro plano da própria linguagem, e o “estranhamento” da experiência que elas conseguem.</a:t>
            </a:r>
          </a:p>
          <a:p>
            <a:pPr marL="177800" indent="-177800" algn="just" defTabSz="268288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Redirecionando os autores para os mecanismos verbais – “o mecanismo é o único herói da literatura”.</a:t>
            </a:r>
          </a:p>
          <a:p>
            <a:pPr marL="177800" indent="-177800" algn="just" defTabSz="268288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Roman Jakobson, Boris Eichenbaum e Victor Shklovsky são três figuras-chave nesse grupo que reorientou os estudos literários para as questões de forma e técnica.</a:t>
            </a:r>
          </a:p>
          <a:p>
            <a:pPr marL="177800" indent="-177800" algn="just">
              <a:buClr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cap="none" dirty="0" smtClean="0">
                <a:latin typeface="Arial" pitchFamily="34" charset="0"/>
                <a:cs typeface="Arial" pitchFamily="34" charset="0"/>
              </a:rPr>
              <a:t>Principais características da literariedade</a:t>
            </a:r>
            <a:br>
              <a:rPr lang="pt-BR" sz="28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cap="none" dirty="0" smtClean="0">
                <a:latin typeface="Arial" pitchFamily="34" charset="0"/>
                <a:cs typeface="Arial" pitchFamily="34" charset="0"/>
              </a:rPr>
              <a:t>de acordo com os formalistas</a:t>
            </a:r>
            <a:endParaRPr lang="pt-BR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6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 linguagem literária produz; a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não-literária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reproduz;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 mensagem literária é autocentrada;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Apresenta seus próprios meios de expressão, ainda que se valendo da língua;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As manifestações literárias podem envolver adesão, transformação ou ruptura em relação à tradição linguística, à tradição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retórico-estilística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, à tradição técnico-literária ou à tradição temático-literária;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Aspectos acústicos, articulatório e semântico;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Cria novas relações entre as palavras, estabelece associações inesperadas e estranhas;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Cria significantes e funda significados;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Formas linguísticas com valor autônomo;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Linguagem conotativa;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Metáfora e metonímia;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Não existe uma gramática normativa para o texto literário, seu único espaço de criação é o da liberdade;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Objeto linguístico e estético ao mesmo tempo;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Paralelismos;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Plurissignificação ou polissemia;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Predomínio da função  poética;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Sonoridades, ritmos, narratividade, descrição, personagens, símbolos, ambiguidades e alegorias, mitos;</a:t>
            </a:r>
          </a:p>
          <a:p>
            <a:pPr algn="just">
              <a:buBlip>
                <a:blip r:embed="rId2"/>
              </a:buBlip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Universalidade.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7"/>
            <a:ext cx="8686800" cy="6597353"/>
          </a:xfrm>
        </p:spPr>
        <p:txBody>
          <a:bodyPr>
            <a:normAutofit fontScale="70000" lnSpcReduction="20000"/>
          </a:bodyPr>
          <a:lstStyle/>
          <a:p>
            <a:pPr marL="0" indent="1905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Roman Jakobson cunhou uma das mais importantes considerações da postura formalista, que acabou se tornando quase um manifesto do movimento:</a:t>
            </a:r>
          </a:p>
          <a:p>
            <a:pPr marL="0" indent="1905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19050" algn="just">
              <a:buNone/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poesia é linguagem em sua função estética. Deste modo, o objeto do estudo literário não é a literatura, mas a literariedade, isto é, aquilo que torna determinada obra uma obra literária. E no entanto, até hoje, os historiadores da literatura, o mais das vezes, assemelhavam-se à polícia que, desejando prender determinada pessoa, tivesse apanhado, por via das dúvidas, tudo e todos que estivessem num apartamento, e também os que passassem casualmente na rua naquele instante. Tudo servia para os historiadores da literatura: os costumes, a psicologia, a política, a filosofia. Em lugar de um estudo da literatura, criava-se um conglomerado de disciplinas mal-acabadas. Parecia-se esquecer que estes elementos pertencem às ciências correspondentes: História da Filosofia, História da Cultura, Psicologia, etc., e que estas últimas podiam, naturalmente, utilizar também os monumentos literários como documentos defeituosos e de segunda ordem. Se o estudo da literatura quer tornar-se uma ciência, ele deve reconhecer o 'processo' como seu único 'herói'."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33670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New Criticism</a:t>
            </a:r>
          </a:p>
          <a:p>
            <a:pPr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92075" indent="1905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que é chamado de “New Criticism” surgiu nos Estados Unidos nos decênios de 1930 e 1940.</a:t>
            </a:r>
          </a:p>
          <a:p>
            <a:pPr marL="92075" indent="1905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Concentrava sua atenção na unidade ou integração das obras literárias – ênfase no texto ou na escrita;</a:t>
            </a: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Criticism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tratava os poemas como objetos e não como documentos históricos e examinava as interações de seus traços verbais e as complicações decorrentes do sentido ao invés das intenções e circunstâncias históricas de seus autores.</a:t>
            </a: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os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cirtics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 tarefa era elucidar as obras de arte individuais – enfocando a ambiguidade, o paradoxo, a ironia e os efeitos da conotação e das imagens poéticas;</a:t>
            </a: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Criticism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procurava mostrar a contribuição da forma poética para uma estrutura unificada.</a:t>
            </a: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Criticism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deixou como legados duradouros as técnicas de leitura cerrada e o pressuposto de que o teste de qualquer atividade crítica é se ela nos ajuda a produzir interpretações mais ricas penetrantes de obras individuais;</a:t>
            </a:r>
          </a:p>
          <a:p>
            <a:pPr marL="92075" indent="19050" algn="just"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rejeitava os modos críticos e de investigação de tipo biográfico, sociológico e historicista.</a:t>
            </a:r>
          </a:p>
          <a:p>
            <a:pPr marL="92075" indent="1905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619268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Fenomenologia 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fenomenologia surge do trabalho do filósofo Edmund Husserl do início do século XX;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busca evitar o problema da separação entre sujeito e objeto, consciência e mundo, enfocando a realidade fenomenal dos objetos tal como eles aparecem para a consciência;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podemos suspender as perguntas sobre a realidade ou a possibilidade de conhecer o mundo e descrevê-lo tal como ele é dado à consciência;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para o leitor, a obra é o que é dado à consciência;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obra não é algo objetivo, que existe independentemente de qualquer experiência dela, mas é a experiência do leitor;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crítica pode descrever o movimento progressivo do leitor através de um texto, analisando como os leitores produzem sentido fazendo ligações, preenchendo coisas deixadas sem dizer, antecipando e conjeturando e depois tendo suas expectativas frustradas ou confirmadas.</a:t>
            </a:r>
          </a:p>
          <a:p>
            <a:pPr marL="1588" indent="12700" algn="just" defTabSz="27305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588" indent="12700" algn="just" defTabSz="27305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Uma outra versão da fenomenologia orientada para o leitor é chamada de “estética da recepção (Hans Robert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Jauss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711200" indent="1588" algn="just" defTabSz="341313">
              <a:buClrTx/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uma obra é uma resposta a perguntas colocadas por um “horizonte de expectativas”;</a:t>
            </a:r>
          </a:p>
          <a:p>
            <a:pPr marL="711200" indent="1588" algn="just" defTabSz="341313">
              <a:buClrTx/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	a interpretação das obras deveria enfocar não a experiência de um indivíduo mas a história da recepção de uma obra e sua relação com as normas estéticas e conjuntos de expectativas mutáveis que permitem que ela seja lida em diferentes épocas.</a:t>
            </a: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5"/>
            <a:ext cx="8686800" cy="61206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Estruturalismo</a:t>
            </a:r>
          </a:p>
          <a:p>
            <a:pPr marL="1588" indent="12700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1588" indent="1270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estruturalismo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designa um grupo de pensadores principalmente franceses que, na década de 50 e 60 de  século XX, influenciados pela teoria da linguagem de Ferdinand de Saussure, aplicaram conceitos da linguística estruturas ao estudo dos fenômenos sociais e culturais.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Originou-se em oposição à fenomenologia: ao invés de descrever a experiência, a meta era identificar as estruturas subjacentes que a tornam possível;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buscava  analisar as estruturas que operam inconscientemente (as estruturas da linguagem, da psique, da sociedade);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muitas vezes tratou o leitor como o espaço de códigos subjacentes que tornam o sentido possível e como o agente do sentido;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O estruturalismo se desenvolveu primeiro na antropologia (Claude Lévi-Strauss), e depois nos estudos literários e culturais (Roman Jakobson, Roland Barthes, Gérard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Genette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), na psicanálise (Jacques Lacan), na história intelectual (Michel Foucault) e na teoria marxista (Louis Althusser).</a:t>
            </a:r>
          </a:p>
          <a:p>
            <a:pPr algn="just">
              <a:buBlip>
                <a:blip r:embed="rId2"/>
              </a:buBlip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3955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Nos estudos literários, o estruturalismo...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promove uma poética interessada nas convenções que tornam possíveis as obras literárias;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busca não produzir novas interpretações das obras mas compreender como elas podem ter os sentidos e efeitos que têm;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na Grã-Bretanha e na América, seu principal efeito foi oferecer novas ideias a respeito  da literatura e torná-la uma prática significativa entre outras;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assim, abriu caminho para leituras sintomáticas das obras literárias e encorajou os estudos culturais a tentar explicar os procedimentos significativos das diferentes práticas culturais.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estruturalismo e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semiótica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se confundem;</a:t>
            </a:r>
          </a:p>
          <a:p>
            <a:pPr algn="just">
              <a:buBlip>
                <a:blip r:embed="rId2"/>
              </a:buBlip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a semiótica é um movimento internacional que buscou incorporar o estudo científico do comportamento e da comunicação, ao mesmo tempo que evitava em grande parte a especulação filosófica e crítica cultural que marcaram o estruturalismo em  suas versões francesa e aparentadas.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 Explicativo 2 5"/>
          <p:cNvSpPr/>
          <p:nvPr/>
        </p:nvSpPr>
        <p:spPr>
          <a:xfrm>
            <a:off x="5004048" y="2420888"/>
            <a:ext cx="3744416" cy="1296144"/>
          </a:xfrm>
          <a:prstGeom prst="borderCallout2">
            <a:avLst>
              <a:gd name="adj1" fmla="val 51392"/>
              <a:gd name="adj2" fmla="val -2866"/>
              <a:gd name="adj3" fmla="val 90351"/>
              <a:gd name="adj4" fmla="val -28695"/>
              <a:gd name="adj5" fmla="val 152407"/>
              <a:gd name="adj6" fmla="val -39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ciência geral dos signos, que remonta sua linhagem a Saussure e ao filósofo norte-americano Charles 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Sanders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Peirce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7"/>
            <a:ext cx="8686800" cy="63367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Pós-estruturalismo</a:t>
            </a:r>
          </a:p>
          <a:p>
            <a:pPr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Por o estruturalismo passar a ser definido como um movimento ou escola, os teóricos se distanciaram dele.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Alguns estruturalistas não se encaixavam na ideia do estruturalismo como uma tentativa de dominar e codificar estruturas;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Barthes, Lacan e Foucault, por exemplo, foram identificados com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pós-estruturalistas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por terem ido além do estruturalismo;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eles haviam descrito as maneiras pelas quais as teorias se emaranham nos fenômenos que tentam descrever;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textos criam sentido violando quaisquer convenções que a análise estrutural situa;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reconheceram  a impossibilidade de descrever um sistema significativo coerente e completo – já que estão sempre mudando;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pós-estruturalismo demonstra menos as inadequações ou erros do estruturalismo do que se desvia do projeto de resolver o que torna os fenômenos culturais inteligíveis e enfatiza uma crítica do conhecimento , da totalidade e do sujeito;</a:t>
            </a:r>
          </a:p>
          <a:p>
            <a:pPr algn="just"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estruturas dos sistemas de significação não existem independentemente do sujeito, como objetos do conhecimento, mas são estruturas para os sujeitos, que estão emaranhados nas forças que os produzem.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532</TotalTime>
  <Words>2171</Words>
  <Application>Microsoft Office PowerPoint</Application>
  <PresentationFormat>Apresentação na tela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Viagem</vt:lpstr>
      <vt:lpstr> Escolas e Movimentos Teóricos Jonathan Culler  </vt:lpstr>
      <vt:lpstr>Movimentos teóricos importantes anteriores à década de 60</vt:lpstr>
      <vt:lpstr>Principais características da literariedade de acordo com os formalistas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agora, josé? A festa acabou, A luz apagou, O povo sumiu, A noite esfriou, E agora, josé? E agora, você? Você que é sem nome, Que zomba dos outros, Você que faz versos, Que ama, protesta? E agora, josé?</dc:title>
  <dc:creator>Florencio</dc:creator>
  <cp:lastModifiedBy>Florencio</cp:lastModifiedBy>
  <cp:revision>58</cp:revision>
  <dcterms:created xsi:type="dcterms:W3CDTF">2012-11-01T12:38:51Z</dcterms:created>
  <dcterms:modified xsi:type="dcterms:W3CDTF">2013-03-10T21:17:22Z</dcterms:modified>
</cp:coreProperties>
</file>