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8"/>
  </p:notesMasterIdLst>
  <p:sldIdLst>
    <p:sldId id="256" r:id="rId2"/>
    <p:sldId id="269" r:id="rId3"/>
    <p:sldId id="278" r:id="rId4"/>
    <p:sldId id="257" r:id="rId5"/>
    <p:sldId id="279" r:id="rId6"/>
    <p:sldId id="258" r:id="rId7"/>
    <p:sldId id="263" r:id="rId8"/>
    <p:sldId id="259" r:id="rId9"/>
    <p:sldId id="281" r:id="rId10"/>
    <p:sldId id="284" r:id="rId11"/>
    <p:sldId id="282" r:id="rId12"/>
    <p:sldId id="283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5" r:id="rId22"/>
    <p:sldId id="289" r:id="rId23"/>
    <p:sldId id="287" r:id="rId24"/>
    <p:sldId id="288" r:id="rId25"/>
    <p:sldId id="290" r:id="rId26"/>
    <p:sldId id="291" r:id="rId2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240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1FA61-CABE-40FB-B973-D08F15F5239C}" type="datetimeFigureOut">
              <a:rPr lang="pt-BR" smtClean="0"/>
              <a:pPr/>
              <a:t>14/12/2012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760B4-0B20-4A24-9FCB-E149B796EBA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10147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760B4-0B20-4A24-9FCB-E149B796EBAE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5741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pt-BR" altLang="en-US"/>
              <a:t>Clique para editar o estilo do título mestre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pt-BR" altLang="en-US"/>
              <a:t>Clique para editar o estilo do subtítulo mestre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43012AF-44B8-46CE-85AD-D75DD11F1A21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67591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7592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0DA57-DD67-4601-BBCD-D69ACC7405DA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43971-EF1C-4EC9-AE1C-0F9B52CC7836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D9C717-2F8F-4F5B-AA12-E6AB8C6479E1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6A12F-0163-489F-AA68-24A5ACECCAF6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0F436-EA0F-4D6A-A777-4452D1EBBF4D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CD863-31D6-4B37-9E0E-E2B4A541DFCB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AA420-CCB1-4D7C-A7F6-2062311E299C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D076B-5B66-4A2B-8AAC-BBB31BB50A42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48154-A1E7-4B0F-B3D2-2679CF15246D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21627-9F51-4569-882A-43813433D030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 estilo do título mestre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 smtClean="0"/>
              <a:t>Clique para editar os estilos do texto mestre</a:t>
            </a:r>
          </a:p>
          <a:p>
            <a:pPr lvl="1"/>
            <a:r>
              <a:rPr lang="pt-BR" altLang="en-US" smtClean="0"/>
              <a:t>Segundo nível</a:t>
            </a:r>
          </a:p>
          <a:p>
            <a:pPr lvl="2"/>
            <a:r>
              <a:rPr lang="pt-BR" altLang="en-US" smtClean="0"/>
              <a:t>Terceiro nível</a:t>
            </a:r>
          </a:p>
          <a:p>
            <a:pPr lvl="3"/>
            <a:r>
              <a:rPr lang="pt-BR" altLang="en-US" smtClean="0"/>
              <a:t>Quarto nível</a:t>
            </a:r>
          </a:p>
          <a:p>
            <a:pPr lvl="4"/>
            <a:r>
              <a:rPr lang="pt-BR" altLang="en-US" smtClean="0"/>
              <a:t>Quinto nível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pt-BR" alt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529E51BA-F685-4BF7-844A-AF3FF1ACE30C}" type="slidenum">
              <a:rPr lang="pt-BR" altLang="en-US"/>
              <a:pPr/>
              <a:t>‹nº›</a:t>
            </a:fld>
            <a:endParaRPr lang="pt-BR" altLang="en-US"/>
          </a:p>
        </p:txBody>
      </p:sp>
      <p:sp>
        <p:nvSpPr>
          <p:cNvPr id="665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902" y="2924944"/>
            <a:ext cx="6990848" cy="3334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67544" y="332656"/>
            <a:ext cx="8064500" cy="64807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pt-BR" sz="3600" b="1" dirty="0" smtClean="0"/>
              <a:t>O texto poético</a:t>
            </a:r>
            <a:endParaRPr lang="pt-BR" sz="3600" b="1" dirty="0"/>
          </a:p>
        </p:txBody>
      </p:sp>
      <p:sp>
        <p:nvSpPr>
          <p:cNvPr id="7" name="Retângulo 6"/>
          <p:cNvSpPr/>
          <p:nvPr/>
        </p:nvSpPr>
        <p:spPr>
          <a:xfrm>
            <a:off x="323528" y="1412776"/>
            <a:ext cx="835292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pt-BR" sz="3200" dirty="0" smtClean="0"/>
              <a:t>O poema</a:t>
            </a:r>
          </a:p>
          <a:p>
            <a:pPr algn="r">
              <a:buFont typeface="Wingdings" pitchFamily="2" charset="2"/>
              <a:buNone/>
            </a:pPr>
            <a:r>
              <a:rPr lang="pt-BR" sz="1600" i="1" dirty="0" smtClean="0"/>
              <a:t>Mário Quintana</a:t>
            </a:r>
          </a:p>
          <a:p>
            <a:pPr algn="r"/>
            <a:endParaRPr lang="pt-BR" sz="800" dirty="0" smtClean="0"/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Um poema é como um gole d’água bebido no escuro.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Como um pobre animal palpitando ferido.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Como pequenina moeda de prata perdida para sempre na</a:t>
            </a:r>
          </a:p>
          <a:p>
            <a:pPr>
              <a:buFont typeface="Wingdings" pitchFamily="2" charset="2"/>
              <a:buNone/>
            </a:pPr>
            <a:r>
              <a:rPr lang="pt-BR" sz="2400" dirty="0"/>
              <a:t>	</a:t>
            </a:r>
            <a:r>
              <a:rPr lang="pt-BR" sz="2400" dirty="0" smtClean="0"/>
              <a:t>					[floresta noturna.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Um poema sem outra angústia que a sua misteriosa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					[condição de poema.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Triste.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Solitário.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Único.</a:t>
            </a:r>
          </a:p>
          <a:p>
            <a:pPr>
              <a:buFont typeface="Wingdings" pitchFamily="2" charset="2"/>
              <a:buNone/>
            </a:pPr>
            <a:r>
              <a:rPr lang="pt-BR" sz="2400" dirty="0" smtClean="0"/>
              <a:t>Ferido de mortal beleza.</a:t>
            </a:r>
            <a:endParaRPr lang="pt-B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827584" y="260648"/>
            <a:ext cx="7704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>
                <a:latin typeface="Arial Rounded MT Bold" pitchFamily="34" charset="0"/>
              </a:rPr>
              <a:t>Poema retirado de uma notícia de jornal</a:t>
            </a:r>
            <a:endParaRPr lang="pt-BR" sz="28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67544" y="1628800"/>
            <a:ext cx="82089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pt-BR" sz="2000" dirty="0" smtClean="0"/>
              <a:t>João Gostoso era carregador de feira-livre e morava no morro da</a:t>
            </a:r>
          </a:p>
          <a:p>
            <a:pPr algn="just">
              <a:buNone/>
            </a:pPr>
            <a:r>
              <a:rPr lang="pt-BR" sz="2000" dirty="0" smtClean="0"/>
              <a:t>				[Babilônia num barracão sem número.</a:t>
            </a:r>
          </a:p>
          <a:p>
            <a:pPr algn="just">
              <a:buNone/>
            </a:pPr>
            <a:r>
              <a:rPr lang="pt-BR" sz="2000" dirty="0" smtClean="0"/>
              <a:t>Uma noite ele chegou no bar Vinte de Novembro</a:t>
            </a:r>
          </a:p>
          <a:p>
            <a:pPr algn="just">
              <a:buNone/>
            </a:pPr>
            <a:r>
              <a:rPr lang="pt-BR" sz="2000" dirty="0" smtClean="0"/>
              <a:t>Bebeu</a:t>
            </a:r>
          </a:p>
          <a:p>
            <a:pPr algn="just">
              <a:buNone/>
            </a:pPr>
            <a:r>
              <a:rPr lang="pt-BR" sz="2000" dirty="0" smtClean="0"/>
              <a:t>Cantou</a:t>
            </a:r>
          </a:p>
          <a:p>
            <a:pPr algn="just">
              <a:buNone/>
            </a:pPr>
            <a:r>
              <a:rPr lang="pt-BR" sz="2000" dirty="0" smtClean="0"/>
              <a:t>Dançou</a:t>
            </a:r>
          </a:p>
          <a:p>
            <a:pPr algn="just">
              <a:buNone/>
            </a:pPr>
            <a:r>
              <a:rPr lang="pt-BR" sz="2000" dirty="0" smtClean="0"/>
              <a:t>Depois se atirou na lagoa Rodrigo de Freitas e morreu afogado</a:t>
            </a:r>
            <a:endParaRPr lang="pt-BR" sz="2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64088" y="4653136"/>
            <a:ext cx="21242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i="1" dirty="0" smtClean="0"/>
              <a:t>Manuel Bandeira</a:t>
            </a:r>
            <a:endParaRPr lang="pt-BR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5842" name="Picture 2" descr="http://1.bp.blogspot.com/-knY6bqQo_O8/UA3CeTKYInI/AAAAAAAAADg/0hzzteAJS1s/s1600/haik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399970" cy="5428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40055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50" y="4005064"/>
            <a:ext cx="4435874" cy="195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351039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692696"/>
            <a:ext cx="471138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47928" y="4789140"/>
            <a:ext cx="3844552" cy="144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poema visual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350" y="1362075"/>
            <a:ext cx="6624638" cy="33131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88599"/>
            <a:ext cx="3456384" cy="429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5805264"/>
            <a:ext cx="2111491" cy="18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2656"/>
            <a:ext cx="2793311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leminski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9349" y="836612"/>
            <a:ext cx="4780125" cy="4968651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404813"/>
            <a:ext cx="5373687" cy="534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1979712" y="5805264"/>
            <a:ext cx="6912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 smtClean="0"/>
              <a:t>Décio Pignatari. </a:t>
            </a:r>
            <a:r>
              <a:rPr lang="pt-BR" sz="1600" i="1" dirty="0" smtClean="0"/>
              <a:t>Poesia</a:t>
            </a:r>
            <a:r>
              <a:rPr lang="pt-BR" sz="1600" dirty="0" smtClean="0"/>
              <a:t> </a:t>
            </a:r>
            <a:r>
              <a:rPr lang="pt-BR" sz="1600" i="1" dirty="0" smtClean="0"/>
              <a:t>Concreta</a:t>
            </a:r>
            <a:r>
              <a:rPr lang="pt-BR" sz="1600" dirty="0" smtClean="0"/>
              <a:t>. São Paulo, Abril Cultural, 1982. 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4" y="334962"/>
            <a:ext cx="6162419" cy="539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97" y="260648"/>
            <a:ext cx="782663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3275856" y="5805264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Pós-tudo</a:t>
            </a:r>
            <a:r>
              <a:rPr lang="pt-BR" dirty="0" smtClean="0"/>
              <a:t>, poema de Augusto de Campos, de 1984.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38325"/>
            <a:ext cx="8208963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5508104" y="5805264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Augusto de Campos, 1965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Raimundo Correia.jpg"/>
          <p:cNvPicPr>
            <a:picLocks noChangeAspect="1"/>
          </p:cNvPicPr>
          <p:nvPr/>
        </p:nvPicPr>
        <p:blipFill>
          <a:blip r:embed="rId2" cstate="print">
            <a:grayscl/>
            <a:lum bright="20000"/>
          </a:blip>
          <a:stretch>
            <a:fillRect/>
          </a:stretch>
        </p:blipFill>
        <p:spPr>
          <a:xfrm>
            <a:off x="0" y="1628800"/>
            <a:ext cx="3987011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620688"/>
            <a:ext cx="8229600" cy="51498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pt-BR" sz="2100" dirty="0"/>
          </a:p>
          <a:p>
            <a:endParaRPr lang="pt-BR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419872" y="404664"/>
            <a:ext cx="5349280" cy="543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pt-BR" sz="2200" b="1" dirty="0" smtClean="0">
                <a:latin typeface="Constantia" pitchFamily="18" charset="0"/>
              </a:rPr>
              <a:t>O Vinho de Hebe</a:t>
            </a:r>
            <a:endParaRPr lang="pt-BR" sz="2200" dirty="0" smtClean="0">
              <a:latin typeface="Constantia" pitchFamily="18" charset="0"/>
            </a:endParaRPr>
          </a:p>
          <a:p>
            <a:pPr>
              <a:buNone/>
            </a:pPr>
            <a:r>
              <a:rPr lang="pt-BR" sz="1100" i="1" dirty="0" smtClean="0">
                <a:latin typeface="Constantia" pitchFamily="18" charset="0"/>
              </a:rPr>
              <a:t> </a:t>
            </a:r>
          </a:p>
          <a:p>
            <a:pPr>
              <a:buNone/>
            </a:pPr>
            <a:r>
              <a:rPr lang="pt-BR" sz="2000" b="1" dirty="0" smtClean="0">
                <a:latin typeface="Constantia" pitchFamily="18" charset="0"/>
              </a:rPr>
              <a:t>Quando do Olimpo nos festins surgia</a:t>
            </a:r>
          </a:p>
          <a:p>
            <a:pPr>
              <a:buNone/>
            </a:pPr>
            <a:r>
              <a:rPr lang="pt-BR" sz="2000" b="1" dirty="0" smtClean="0">
                <a:latin typeface="Constantia" pitchFamily="18" charset="0"/>
              </a:rPr>
              <a:t>Hebe risonha, os deuses majestosos</a:t>
            </a:r>
          </a:p>
          <a:p>
            <a:pPr>
              <a:buNone/>
            </a:pPr>
            <a:r>
              <a:rPr lang="pt-BR" sz="2000" b="1" dirty="0" smtClean="0">
                <a:latin typeface="Constantia" pitchFamily="18" charset="0"/>
              </a:rPr>
              <a:t>Os copos estendiam-lhe, ruidosos,</a:t>
            </a:r>
          </a:p>
          <a:p>
            <a:pPr>
              <a:buNone/>
            </a:pPr>
            <a:r>
              <a:rPr lang="pt-BR" sz="2000" b="1" dirty="0" smtClean="0">
                <a:latin typeface="Constantia" pitchFamily="18" charset="0"/>
              </a:rPr>
              <a:t>E ela, passando, os copos lhes enchia...</a:t>
            </a:r>
          </a:p>
          <a:p>
            <a:pPr>
              <a:buNone/>
            </a:pPr>
            <a:endParaRPr lang="pt-BR" sz="2000" b="1" dirty="0" smtClean="0">
              <a:latin typeface="Constantia" pitchFamily="18" charset="0"/>
            </a:endParaRPr>
          </a:p>
          <a:p>
            <a:pPr>
              <a:buNone/>
            </a:pPr>
            <a:r>
              <a:rPr lang="pt-BR" sz="2000" b="1" dirty="0" smtClean="0">
                <a:latin typeface="Constantia" pitchFamily="18" charset="0"/>
              </a:rPr>
              <a:t>A Mocidade, assim, na rubra orgia</a:t>
            </a:r>
          </a:p>
          <a:p>
            <a:pPr>
              <a:buNone/>
            </a:pPr>
            <a:r>
              <a:rPr lang="pt-BR" sz="2000" b="1" dirty="0" smtClean="0">
                <a:latin typeface="Constantia" pitchFamily="18" charset="0"/>
              </a:rPr>
              <a:t>Da vida, alegre e pródiga de gozos,</a:t>
            </a:r>
          </a:p>
          <a:p>
            <a:pPr>
              <a:buNone/>
            </a:pPr>
            <a:r>
              <a:rPr lang="pt-BR" sz="2000" b="1" dirty="0" smtClean="0">
                <a:latin typeface="Constantia" pitchFamily="18" charset="0"/>
              </a:rPr>
              <a:t>Passa por nós, e nós também, sequiosos,</a:t>
            </a:r>
          </a:p>
          <a:p>
            <a:pPr>
              <a:buNone/>
            </a:pPr>
            <a:r>
              <a:rPr lang="pt-BR" sz="2000" b="1" dirty="0" smtClean="0">
                <a:latin typeface="Constantia" pitchFamily="18" charset="0"/>
              </a:rPr>
              <a:t>Nossa taça estendemos-lhe, vazia...</a:t>
            </a:r>
          </a:p>
          <a:p>
            <a:pPr>
              <a:buNone/>
            </a:pPr>
            <a:endParaRPr lang="pt-BR" sz="2000" b="1" dirty="0">
              <a:latin typeface="Constantia" pitchFamily="18" charset="0"/>
            </a:endParaRPr>
          </a:p>
          <a:p>
            <a:pPr>
              <a:buNone/>
            </a:pPr>
            <a:r>
              <a:rPr lang="pt-BR" sz="2000" b="1" dirty="0" smtClean="0">
                <a:latin typeface="Constantia" pitchFamily="18" charset="0"/>
              </a:rPr>
              <a:t>E o vinho do prazer em nossa taça</a:t>
            </a:r>
          </a:p>
          <a:p>
            <a:pPr>
              <a:buNone/>
            </a:pPr>
            <a:r>
              <a:rPr lang="pt-BR" sz="2000" b="1" dirty="0" smtClean="0">
                <a:latin typeface="Constantia" pitchFamily="18" charset="0"/>
              </a:rPr>
              <a:t>Verte-nos ela, verte-nos e passa...</a:t>
            </a:r>
          </a:p>
          <a:p>
            <a:pPr>
              <a:buNone/>
            </a:pPr>
            <a:r>
              <a:rPr lang="pt-BR" sz="2000" b="1" dirty="0" smtClean="0">
                <a:latin typeface="Constantia" pitchFamily="18" charset="0"/>
              </a:rPr>
              <a:t>Passa, e não torna atrás o seu caminho.</a:t>
            </a:r>
          </a:p>
          <a:p>
            <a:pPr>
              <a:buNone/>
            </a:pPr>
            <a:endParaRPr lang="pt-BR" sz="2000" b="1" dirty="0" smtClean="0">
              <a:latin typeface="Constantia" pitchFamily="18" charset="0"/>
            </a:endParaRPr>
          </a:p>
          <a:p>
            <a:pPr>
              <a:buNone/>
            </a:pPr>
            <a:r>
              <a:rPr lang="pt-BR" sz="2000" b="1" dirty="0" smtClean="0">
                <a:latin typeface="Constantia" pitchFamily="18" charset="0"/>
              </a:rPr>
              <a:t>Nós chamamo-la em vão; em nossos lábios</a:t>
            </a:r>
          </a:p>
          <a:p>
            <a:pPr>
              <a:buNone/>
            </a:pPr>
            <a:r>
              <a:rPr lang="pt-BR" sz="2000" b="1" dirty="0" smtClean="0">
                <a:latin typeface="Constantia" pitchFamily="18" charset="0"/>
              </a:rPr>
              <a:t>Restam apenas tímidos ressábios,</a:t>
            </a:r>
          </a:p>
          <a:p>
            <a:pPr>
              <a:buNone/>
            </a:pPr>
            <a:r>
              <a:rPr lang="pt-BR" sz="2000" b="1" dirty="0" smtClean="0">
                <a:latin typeface="Constantia" pitchFamily="18" charset="0"/>
              </a:rPr>
              <a:t>Como recordações daquele vinho.</a:t>
            </a:r>
            <a:endParaRPr lang="pt-BR" sz="2000" dirty="0">
              <a:latin typeface="Constantia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95536" y="404664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Raimundo</a:t>
            </a:r>
            <a:r>
              <a:rPr lang="pt-BR" b="1" i="1" dirty="0" smtClean="0"/>
              <a:t> </a:t>
            </a:r>
            <a:r>
              <a:rPr lang="pt-BR" b="1" dirty="0" smtClean="0"/>
              <a:t>Correia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072704" cy="59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3000" contrast="-1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639173"/>
            <a:ext cx="3347863" cy="520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4425950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968552" y="116632"/>
            <a:ext cx="417544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reconheça</a:t>
            </a:r>
            <a:br>
              <a:rPr lang="pt-BR" dirty="0"/>
            </a:br>
            <a:r>
              <a:rPr lang="pt-BR" dirty="0" smtClean="0"/>
              <a:t>essa </a:t>
            </a:r>
            <a:r>
              <a:rPr lang="pt-BR" dirty="0"/>
              <a:t>adorável pessoa é </a:t>
            </a:r>
            <a:r>
              <a:rPr lang="pt-BR" dirty="0" smtClean="0"/>
              <a:t>você</a:t>
            </a:r>
          </a:p>
          <a:p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sem </a:t>
            </a:r>
            <a:r>
              <a:rPr lang="pt-BR" dirty="0"/>
              <a:t>o grande chapéu de palha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olho</a:t>
            </a:r>
            <a:br>
              <a:rPr lang="pt-BR" dirty="0"/>
            </a:br>
            <a:r>
              <a:rPr lang="pt-BR" dirty="0"/>
              <a:t>nariz</a:t>
            </a:r>
            <a:br>
              <a:rPr lang="pt-BR" dirty="0"/>
            </a:br>
            <a:r>
              <a:rPr lang="pt-BR" dirty="0"/>
              <a:t>boca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aqui o oval do seu rosto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seu lindo pescoço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>                             </a:t>
            </a:r>
            <a:r>
              <a:rPr lang="pt-BR" dirty="0" smtClean="0"/>
              <a:t>um </a:t>
            </a:r>
            <a:r>
              <a:rPr lang="pt-BR" dirty="0"/>
              <a:t>pouco</a:t>
            </a:r>
            <a:br>
              <a:rPr lang="pt-BR" dirty="0"/>
            </a:br>
            <a:r>
              <a:rPr lang="pt-BR" dirty="0"/>
              <a:t>                             </a:t>
            </a:r>
            <a:r>
              <a:rPr lang="pt-BR" dirty="0" smtClean="0"/>
              <a:t>mais </a:t>
            </a:r>
            <a:r>
              <a:rPr lang="pt-BR" dirty="0"/>
              <a:t>abaixo</a:t>
            </a:r>
            <a:br>
              <a:rPr lang="pt-BR" dirty="0"/>
            </a:br>
            <a:r>
              <a:rPr lang="pt-BR" dirty="0"/>
              <a:t>                             </a:t>
            </a:r>
            <a:r>
              <a:rPr lang="pt-BR" dirty="0" smtClean="0"/>
              <a:t>é </a:t>
            </a:r>
            <a:r>
              <a:rPr lang="pt-BR" dirty="0"/>
              <a:t>seu coração</a:t>
            </a:r>
            <a:br>
              <a:rPr lang="pt-BR" dirty="0"/>
            </a:br>
            <a:r>
              <a:rPr lang="pt-BR" dirty="0"/>
              <a:t>                           </a:t>
            </a:r>
            <a:r>
              <a:rPr lang="pt-BR" dirty="0" smtClean="0"/>
              <a:t>       </a:t>
            </a:r>
            <a:r>
              <a:rPr lang="pt-BR" dirty="0"/>
              <a:t>           que bate</a:t>
            </a:r>
            <a:br>
              <a:rPr lang="pt-BR" dirty="0"/>
            </a:br>
            <a:r>
              <a:rPr lang="pt-BR" dirty="0" smtClean="0"/>
              <a:t>aqui </a:t>
            </a:r>
            <a:r>
              <a:rPr lang="pt-BR" dirty="0"/>
              <a:t>enfim</a:t>
            </a:r>
            <a:br>
              <a:rPr lang="pt-BR" dirty="0"/>
            </a:br>
            <a:r>
              <a:rPr lang="pt-BR" dirty="0"/>
              <a:t>a imperfeita imagem</a:t>
            </a:r>
            <a:br>
              <a:rPr lang="pt-BR" dirty="0"/>
            </a:br>
            <a:r>
              <a:rPr lang="pt-BR" dirty="0"/>
              <a:t>de seu busto adorado</a:t>
            </a:r>
            <a:br>
              <a:rPr lang="pt-BR" dirty="0"/>
            </a:br>
            <a:r>
              <a:rPr lang="pt-BR" dirty="0"/>
              <a:t>visto como</a:t>
            </a:r>
            <a:br>
              <a:rPr lang="pt-BR" dirty="0"/>
            </a:br>
            <a:r>
              <a:rPr lang="pt-BR" dirty="0"/>
              <a:t>se através de uma nuvem</a:t>
            </a:r>
          </a:p>
        </p:txBody>
      </p:sp>
      <p:sp>
        <p:nvSpPr>
          <p:cNvPr id="5" name="Retângulo 4"/>
          <p:cNvSpPr/>
          <p:nvPr/>
        </p:nvSpPr>
        <p:spPr>
          <a:xfrm>
            <a:off x="6300192" y="6302941"/>
            <a:ext cx="2416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>
                <a:solidFill>
                  <a:schemeClr val="bg1"/>
                </a:solidFill>
              </a:rPr>
              <a:t>Guillaume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i="1" dirty="0">
                <a:solidFill>
                  <a:schemeClr val="bg1"/>
                </a:solidFill>
              </a:rPr>
              <a:t>Apollinaire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80897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4" y="3277344"/>
            <a:ext cx="2587131" cy="288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6" y="332656"/>
            <a:ext cx="352692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27584" y="1484784"/>
            <a:ext cx="738664" cy="288032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pt-BR" sz="3600" dirty="0" err="1">
                <a:latin typeface="Informal Roman" pitchFamily="66" charset="0"/>
              </a:rPr>
              <a:t>Espantapájaros</a:t>
            </a:r>
            <a:endParaRPr lang="pt-BR" sz="3600" dirty="0">
              <a:latin typeface="Informal Roman" pitchFamily="66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335461" y="5196432"/>
            <a:ext cx="2557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Oliverio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Girondo</a:t>
            </a:r>
            <a:r>
              <a:rPr lang="pt-BR" dirty="0">
                <a:solidFill>
                  <a:schemeClr val="bg1"/>
                </a:solidFill>
              </a:rPr>
              <a:t> foi um poeta vanguardista argentino</a:t>
            </a:r>
          </a:p>
        </p:txBody>
      </p:sp>
    </p:spTree>
    <p:extLst>
      <p:ext uri="{BB962C8B-B14F-4D97-AF65-F5344CB8AC3E}">
        <p14:creationId xmlns="" xmlns:p14="http://schemas.microsoft.com/office/powerpoint/2010/main" val="43142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288032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945" y="317597"/>
            <a:ext cx="3437359" cy="577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67544" y="5301208"/>
            <a:ext cx="29348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Francisco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Esteban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pt-B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Acuña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 Figueroa foi um escritor uruguaio</a:t>
            </a:r>
          </a:p>
        </p:txBody>
      </p:sp>
    </p:spTree>
    <p:extLst>
      <p:ext uri="{BB962C8B-B14F-4D97-AF65-F5344CB8AC3E}">
        <p14:creationId xmlns="" xmlns:p14="http://schemas.microsoft.com/office/powerpoint/2010/main" val="397046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3239"/>
            <a:ext cx="4417278" cy="592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5508104" y="3933056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BENTO TEIXEIRA </a:t>
            </a:r>
            <a:r>
              <a:rPr lang="pt-BR" dirty="0" smtClean="0"/>
              <a:t>PINTO.</a:t>
            </a:r>
          </a:p>
          <a:p>
            <a:pPr algn="just"/>
            <a:r>
              <a:rPr lang="pt-BR" i="1" dirty="0" err="1" smtClean="0"/>
              <a:t>Prosopopéa</a:t>
            </a:r>
            <a:r>
              <a:rPr lang="pt-BR" dirty="0"/>
              <a:t>. Com prefácio de Afrânio Peixoto</a:t>
            </a:r>
            <a:r>
              <a:rPr lang="pt-BR" dirty="0" smtClean="0"/>
              <a:t>.</a:t>
            </a:r>
          </a:p>
          <a:p>
            <a:pPr algn="just"/>
            <a:r>
              <a:rPr lang="pt-BR" dirty="0" smtClean="0"/>
              <a:t> </a:t>
            </a:r>
            <a:r>
              <a:rPr lang="pt-BR" dirty="0"/>
              <a:t>Publicações da Academia </a:t>
            </a:r>
            <a:r>
              <a:rPr lang="pt-BR" dirty="0" smtClean="0"/>
              <a:t>Brasileira.</a:t>
            </a:r>
          </a:p>
          <a:p>
            <a:pPr algn="just"/>
            <a:r>
              <a:rPr lang="pt-BR" dirty="0" smtClean="0"/>
              <a:t>Rio </a:t>
            </a:r>
            <a:r>
              <a:rPr lang="pt-BR" dirty="0"/>
              <a:t>de janeiro, </a:t>
            </a:r>
            <a:r>
              <a:rPr lang="pt-BR" dirty="0" err="1"/>
              <a:t>Alvaro</a:t>
            </a:r>
            <a:r>
              <a:rPr lang="pt-BR" dirty="0"/>
              <a:t> </a:t>
            </a:r>
            <a:r>
              <a:rPr lang="pt-BR" dirty="0" smtClean="0"/>
              <a:t>Pinto </a:t>
            </a:r>
            <a:r>
              <a:rPr lang="pt-BR" dirty="0"/>
              <a:t>Editor (</a:t>
            </a:r>
            <a:r>
              <a:rPr lang="pt-BR" dirty="0" err="1"/>
              <a:t>Annuario</a:t>
            </a:r>
            <a:r>
              <a:rPr lang="pt-BR" dirty="0"/>
              <a:t> do Brasil), </a:t>
            </a:r>
            <a:r>
              <a:rPr lang="pt-BR" dirty="0" smtClean="0"/>
              <a:t>1923.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2753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32048"/>
          </a:xfrm>
        </p:spPr>
        <p:txBody>
          <a:bodyPr/>
          <a:lstStyle/>
          <a:p>
            <a:pPr algn="ctr"/>
            <a:r>
              <a:rPr lang="pt-BR" sz="3600" b="1" dirty="0"/>
              <a:t>Matuto incrementado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2386608" cy="5294213"/>
          </a:xfrm>
        </p:spPr>
        <p:txBody>
          <a:bodyPr/>
          <a:lstStyle/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Eu doido pra </a:t>
            </a:r>
            <a:r>
              <a:rPr lang="pt-BR" sz="1400" dirty="0" err="1">
                <a:latin typeface="Cambria" pitchFamily="18" charset="0"/>
              </a:rPr>
              <a:t>criá</a:t>
            </a:r>
            <a:r>
              <a:rPr lang="pt-BR" sz="1400" dirty="0">
                <a:latin typeface="Cambria" pitchFamily="18" charset="0"/>
              </a:rPr>
              <a:t> fama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Fui pro Rio de Janeiro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Passei lá cinco semana</a:t>
            </a:r>
          </a:p>
          <a:p>
            <a:pPr marL="0" indent="0">
              <a:buNone/>
            </a:pPr>
            <a:r>
              <a:rPr lang="pt-BR" sz="1400" dirty="0" err="1">
                <a:latin typeface="Cambria" pitchFamily="18" charset="0"/>
              </a:rPr>
              <a:t>Trabaiano</a:t>
            </a:r>
            <a:r>
              <a:rPr lang="pt-BR" sz="1400" dirty="0">
                <a:latin typeface="Cambria" pitchFamily="18" charset="0"/>
              </a:rPr>
              <a:t> de </a:t>
            </a:r>
            <a:r>
              <a:rPr lang="pt-BR" sz="1400" dirty="0" err="1">
                <a:latin typeface="Cambria" pitchFamily="18" charset="0"/>
              </a:rPr>
              <a:t>pedrêro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 err="1">
                <a:latin typeface="Cambria" pitchFamily="18" charset="0"/>
              </a:rPr>
              <a:t>Vortei</a:t>
            </a:r>
            <a:r>
              <a:rPr lang="pt-BR" sz="1400" dirty="0">
                <a:latin typeface="Cambria" pitchFamily="18" charset="0"/>
              </a:rPr>
              <a:t> cum </a:t>
            </a:r>
            <a:r>
              <a:rPr lang="pt-BR" sz="1400" dirty="0" err="1">
                <a:latin typeface="Cambria" pitchFamily="18" charset="0"/>
              </a:rPr>
              <a:t>palavriado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Um </a:t>
            </a:r>
            <a:r>
              <a:rPr lang="pt-BR" sz="1400" dirty="0" err="1">
                <a:latin typeface="Cambria" pitchFamily="18" charset="0"/>
              </a:rPr>
              <a:t>chiadêro</a:t>
            </a:r>
            <a:r>
              <a:rPr lang="pt-BR" sz="1400" dirty="0">
                <a:latin typeface="Cambria" pitchFamily="18" charset="0"/>
              </a:rPr>
              <a:t> danado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Cara, meu, </a:t>
            </a:r>
            <a:r>
              <a:rPr lang="pt-BR" sz="1400" dirty="0" err="1">
                <a:latin typeface="Cambria" pitchFamily="18" charset="0"/>
              </a:rPr>
              <a:t>qualé</a:t>
            </a:r>
            <a:r>
              <a:rPr lang="pt-BR" sz="1400" dirty="0">
                <a:latin typeface="Cambria" pitchFamily="18" charset="0"/>
              </a:rPr>
              <a:t> a tua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Corta essa, meu irmão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Fica frio aí, negão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Vô dá um </a:t>
            </a:r>
            <a:r>
              <a:rPr lang="pt-BR" sz="1400" dirty="0" err="1">
                <a:latin typeface="Cambria" pitchFamily="18" charset="0"/>
              </a:rPr>
              <a:t>taime</a:t>
            </a:r>
            <a:r>
              <a:rPr lang="pt-BR" sz="1400" dirty="0">
                <a:latin typeface="Cambria" pitchFamily="18" charset="0"/>
              </a:rPr>
              <a:t> na rua!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 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Quando eu chegava no </a:t>
            </a:r>
            <a:r>
              <a:rPr lang="pt-BR" sz="1400" dirty="0" smtClean="0">
                <a:latin typeface="Cambria" pitchFamily="18" charset="0"/>
              </a:rPr>
              <a:t>sítio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O povo todo corria</a:t>
            </a:r>
          </a:p>
          <a:p>
            <a:pPr marL="0" indent="0">
              <a:buNone/>
            </a:pPr>
            <a:r>
              <a:rPr lang="pt-BR" sz="1400" dirty="0" err="1">
                <a:latin typeface="Cambria" pitchFamily="18" charset="0"/>
              </a:rPr>
              <a:t>Com’ele</a:t>
            </a:r>
            <a:r>
              <a:rPr lang="pt-BR" sz="1400" dirty="0">
                <a:latin typeface="Cambria" pitchFamily="18" charset="0"/>
              </a:rPr>
              <a:t> fala bonito!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Era o que as </a:t>
            </a:r>
            <a:r>
              <a:rPr lang="pt-BR" sz="1400" dirty="0" err="1">
                <a:latin typeface="Cambria" pitchFamily="18" charset="0"/>
              </a:rPr>
              <a:t>muié</a:t>
            </a:r>
            <a:r>
              <a:rPr lang="pt-BR" sz="1400" dirty="0">
                <a:latin typeface="Cambria" pitchFamily="18" charset="0"/>
              </a:rPr>
              <a:t> dizia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Na casa </a:t>
            </a:r>
            <a:r>
              <a:rPr lang="pt-BR" sz="1400" dirty="0" err="1">
                <a:latin typeface="Cambria" pitchFamily="18" charset="0"/>
              </a:rPr>
              <a:t>adonde</a:t>
            </a:r>
            <a:r>
              <a:rPr lang="pt-BR" sz="1400" dirty="0">
                <a:latin typeface="Cambria" pitchFamily="18" charset="0"/>
              </a:rPr>
              <a:t> eu </a:t>
            </a:r>
            <a:r>
              <a:rPr lang="pt-BR" sz="1400" dirty="0" smtClean="0">
                <a:latin typeface="Cambria" pitchFamily="18" charset="0"/>
              </a:rPr>
              <a:t>morava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O povo se ajuntava</a:t>
            </a:r>
          </a:p>
          <a:p>
            <a:pPr marL="0" indent="0">
              <a:buNone/>
            </a:pPr>
            <a:r>
              <a:rPr lang="pt-BR" sz="1400" dirty="0" err="1">
                <a:latin typeface="Cambria" pitchFamily="18" charset="0"/>
              </a:rPr>
              <a:t>Prá</a:t>
            </a:r>
            <a:r>
              <a:rPr lang="pt-BR" sz="1400" dirty="0">
                <a:latin typeface="Cambria" pitchFamily="18" charset="0"/>
              </a:rPr>
              <a:t> </a:t>
            </a:r>
            <a:r>
              <a:rPr lang="pt-BR" sz="1400" dirty="0" err="1">
                <a:latin typeface="Cambria" pitchFamily="18" charset="0"/>
              </a:rPr>
              <a:t>mode</a:t>
            </a:r>
            <a:r>
              <a:rPr lang="pt-BR" sz="1400" dirty="0">
                <a:latin typeface="Cambria" pitchFamily="18" charset="0"/>
              </a:rPr>
              <a:t> vê eu </a:t>
            </a:r>
            <a:r>
              <a:rPr lang="pt-BR" sz="1400" dirty="0" err="1">
                <a:latin typeface="Cambria" pitchFamily="18" charset="0"/>
              </a:rPr>
              <a:t>falá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E toda festa que tinha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Não </a:t>
            </a:r>
            <a:r>
              <a:rPr lang="pt-BR" sz="1400" dirty="0" err="1">
                <a:latin typeface="Cambria" pitchFamily="18" charset="0"/>
              </a:rPr>
              <a:t>teno</a:t>
            </a:r>
            <a:r>
              <a:rPr lang="pt-BR" sz="1400" dirty="0">
                <a:latin typeface="Cambria" pitchFamily="18" charset="0"/>
              </a:rPr>
              <a:t> a </a:t>
            </a:r>
            <a:r>
              <a:rPr lang="pt-BR" sz="1400" dirty="0" smtClean="0">
                <a:latin typeface="Cambria" pitchFamily="18" charset="0"/>
              </a:rPr>
              <a:t>presença minha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Ninguém queria </a:t>
            </a:r>
            <a:r>
              <a:rPr lang="pt-BR" sz="1400" dirty="0" err="1">
                <a:latin typeface="Cambria" pitchFamily="18" charset="0"/>
              </a:rPr>
              <a:t>ficá</a:t>
            </a:r>
            <a:r>
              <a:rPr lang="pt-BR" sz="1400" dirty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 </a:t>
            </a:r>
          </a:p>
          <a:p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347864" y="836712"/>
            <a:ext cx="2520280" cy="5294213"/>
          </a:xfrm>
        </p:spPr>
        <p:txBody>
          <a:bodyPr/>
          <a:lstStyle/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Casamento, batizado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Vaquejada, cantoria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Missa, novena, reisado</a:t>
            </a:r>
          </a:p>
          <a:p>
            <a:pPr marL="0" indent="0">
              <a:buNone/>
            </a:pPr>
            <a:r>
              <a:rPr lang="pt-BR" sz="1400" dirty="0" err="1">
                <a:latin typeface="Cambria" pitchFamily="18" charset="0"/>
              </a:rPr>
              <a:t>S’eu</a:t>
            </a:r>
            <a:r>
              <a:rPr lang="pt-BR" sz="1400" dirty="0">
                <a:latin typeface="Cambria" pitchFamily="18" charset="0"/>
              </a:rPr>
              <a:t> num fosse, </a:t>
            </a:r>
            <a:r>
              <a:rPr lang="pt-BR" sz="1400" dirty="0" smtClean="0">
                <a:latin typeface="Cambria" pitchFamily="18" charset="0"/>
              </a:rPr>
              <a:t>ninguém ia.</a:t>
            </a:r>
          </a:p>
          <a:p>
            <a:pPr marL="0" indent="0">
              <a:buNone/>
            </a:pPr>
            <a:r>
              <a:rPr lang="pt-BR" sz="1400" dirty="0" smtClean="0">
                <a:latin typeface="Cambria" pitchFamily="18" charset="0"/>
              </a:rPr>
              <a:t>Certa </a:t>
            </a:r>
            <a:r>
              <a:rPr lang="pt-BR" sz="1400" dirty="0">
                <a:latin typeface="Cambria" pitchFamily="18" charset="0"/>
              </a:rPr>
              <a:t>vez, lá na Rajada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Tinha uma missa marcada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Mas o padre adoeceu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E o diabo do sacristão</a:t>
            </a:r>
          </a:p>
          <a:p>
            <a:pPr marL="0" indent="0">
              <a:buNone/>
            </a:pPr>
            <a:r>
              <a:rPr lang="pt-BR" sz="1400" dirty="0" err="1">
                <a:latin typeface="Cambria" pitchFamily="18" charset="0"/>
              </a:rPr>
              <a:t>Inventô</a:t>
            </a:r>
            <a:r>
              <a:rPr lang="pt-BR" sz="1400" dirty="0">
                <a:latin typeface="Cambria" pitchFamily="18" charset="0"/>
              </a:rPr>
              <a:t> a invenção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De se </a:t>
            </a:r>
            <a:r>
              <a:rPr lang="pt-BR" sz="1400" dirty="0" err="1">
                <a:latin typeface="Cambria" pitchFamily="18" charset="0"/>
              </a:rPr>
              <a:t>lembrá</a:t>
            </a:r>
            <a:r>
              <a:rPr lang="pt-BR" sz="1400" dirty="0">
                <a:latin typeface="Cambria" pitchFamily="18" charset="0"/>
              </a:rPr>
              <a:t> logo deu.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 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Me </a:t>
            </a:r>
            <a:r>
              <a:rPr lang="pt-BR" sz="1400" dirty="0" err="1">
                <a:latin typeface="Cambria" pitchFamily="18" charset="0"/>
              </a:rPr>
              <a:t>chamô</a:t>
            </a:r>
            <a:r>
              <a:rPr lang="pt-BR" sz="1400" dirty="0">
                <a:latin typeface="Cambria" pitchFamily="18" charset="0"/>
              </a:rPr>
              <a:t> assim num </a:t>
            </a:r>
            <a:r>
              <a:rPr lang="pt-BR" sz="1400" dirty="0" smtClean="0">
                <a:latin typeface="Cambria" pitchFamily="18" charset="0"/>
              </a:rPr>
              <a:t>canto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E </a:t>
            </a:r>
            <a:r>
              <a:rPr lang="pt-BR" sz="1400" dirty="0" err="1" smtClean="0">
                <a:latin typeface="Cambria" pitchFamily="18" charset="0"/>
              </a:rPr>
              <a:t>começô</a:t>
            </a:r>
            <a:r>
              <a:rPr lang="pt-BR" sz="1400" dirty="0" smtClean="0">
                <a:latin typeface="Cambria" pitchFamily="18" charset="0"/>
              </a:rPr>
              <a:t> </a:t>
            </a:r>
            <a:r>
              <a:rPr lang="pt-BR" sz="1400" dirty="0" err="1">
                <a:latin typeface="Cambria" pitchFamily="18" charset="0"/>
              </a:rPr>
              <a:t>cuchichá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Me disse logo: ― Eu </a:t>
            </a:r>
            <a:r>
              <a:rPr lang="pt-BR" sz="1400" dirty="0" smtClean="0">
                <a:latin typeface="Cambria" pitchFamily="18" charset="0"/>
              </a:rPr>
              <a:t>garanto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Que você sabe </a:t>
            </a:r>
            <a:r>
              <a:rPr lang="pt-BR" sz="1400" dirty="0" err="1">
                <a:latin typeface="Cambria" pitchFamily="18" charset="0"/>
              </a:rPr>
              <a:t>rezá</a:t>
            </a:r>
            <a:r>
              <a:rPr lang="pt-BR" sz="1400" dirty="0">
                <a:latin typeface="Cambria" pitchFamily="18" charset="0"/>
              </a:rPr>
              <a:t>!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Mas tá fartando a batina</a:t>
            </a:r>
          </a:p>
          <a:p>
            <a:pPr marL="0" indent="0">
              <a:buNone/>
            </a:pPr>
            <a:r>
              <a:rPr lang="pt-BR" sz="1400" dirty="0" err="1">
                <a:latin typeface="Cambria" pitchFamily="18" charset="0"/>
              </a:rPr>
              <a:t>Vamo</a:t>
            </a:r>
            <a:r>
              <a:rPr lang="pt-BR" sz="1400" dirty="0">
                <a:latin typeface="Cambria" pitchFamily="18" charset="0"/>
              </a:rPr>
              <a:t> ali em Severina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Pra vê o que a gente faz.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Me deu um </a:t>
            </a:r>
            <a:r>
              <a:rPr lang="pt-BR" sz="1400" dirty="0" err="1">
                <a:latin typeface="Cambria" pitchFamily="18" charset="0"/>
              </a:rPr>
              <a:t>vistidão</a:t>
            </a:r>
            <a:r>
              <a:rPr lang="pt-BR" sz="1400" dirty="0">
                <a:latin typeface="Cambria" pitchFamily="18" charset="0"/>
              </a:rPr>
              <a:t> </a:t>
            </a:r>
            <a:r>
              <a:rPr lang="pt-BR" sz="1400" dirty="0" err="1">
                <a:latin typeface="Cambria" pitchFamily="18" charset="0"/>
              </a:rPr>
              <a:t>frôxo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Só porque era </a:t>
            </a:r>
            <a:r>
              <a:rPr lang="pt-BR" sz="1400" dirty="0" err="1">
                <a:latin typeface="Cambria" pitchFamily="18" charset="0"/>
              </a:rPr>
              <a:t>mêi</a:t>
            </a:r>
            <a:r>
              <a:rPr lang="pt-BR" sz="1400" dirty="0">
                <a:latin typeface="Cambria" pitchFamily="18" charset="0"/>
              </a:rPr>
              <a:t> roxo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Disse: ― Assim tá bom demais!</a:t>
            </a: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6156176" y="836712"/>
            <a:ext cx="2520280" cy="536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Quando eu </a:t>
            </a:r>
            <a:r>
              <a:rPr lang="pt-BR" sz="1400" dirty="0" err="1">
                <a:latin typeface="Cambria" pitchFamily="18" charset="0"/>
              </a:rPr>
              <a:t>visti</a:t>
            </a:r>
            <a:r>
              <a:rPr lang="pt-BR" sz="1400" dirty="0">
                <a:latin typeface="Cambria" pitchFamily="18" charset="0"/>
              </a:rPr>
              <a:t> o </a:t>
            </a:r>
            <a:r>
              <a:rPr lang="pt-BR" sz="1400" dirty="0" err="1">
                <a:latin typeface="Cambria" pitchFamily="18" charset="0"/>
              </a:rPr>
              <a:t>vistido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A </a:t>
            </a:r>
            <a:r>
              <a:rPr lang="pt-BR" sz="1400" dirty="0" err="1">
                <a:latin typeface="Cambria" pitchFamily="18" charset="0"/>
              </a:rPr>
              <a:t>ôtra</a:t>
            </a:r>
            <a:r>
              <a:rPr lang="pt-BR" sz="1400" dirty="0">
                <a:latin typeface="Cambria" pitchFamily="18" charset="0"/>
              </a:rPr>
              <a:t> </a:t>
            </a:r>
            <a:r>
              <a:rPr lang="pt-BR" sz="1400" dirty="0" err="1">
                <a:latin typeface="Cambria" pitchFamily="18" charset="0"/>
              </a:rPr>
              <a:t>rôpa</a:t>
            </a:r>
            <a:r>
              <a:rPr lang="pt-BR" sz="1400" dirty="0">
                <a:latin typeface="Cambria" pitchFamily="18" charset="0"/>
              </a:rPr>
              <a:t> tirei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Fiquei </a:t>
            </a:r>
            <a:r>
              <a:rPr lang="pt-BR" sz="1400" dirty="0" err="1">
                <a:latin typeface="Cambria" pitchFamily="18" charset="0"/>
              </a:rPr>
              <a:t>mêi</a:t>
            </a:r>
            <a:r>
              <a:rPr lang="pt-BR" sz="1400" dirty="0">
                <a:latin typeface="Cambria" pitchFamily="18" charset="0"/>
              </a:rPr>
              <a:t> </a:t>
            </a:r>
            <a:r>
              <a:rPr lang="pt-BR" sz="1400" dirty="0" err="1">
                <a:latin typeface="Cambria" pitchFamily="18" charset="0"/>
              </a:rPr>
              <a:t>disprivinido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Mas na hora nem notei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Que o bicho era meio fino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Assim mermo fui </a:t>
            </a:r>
            <a:r>
              <a:rPr lang="pt-BR" sz="1400" dirty="0" err="1">
                <a:latin typeface="Cambria" pitchFamily="18" charset="0"/>
              </a:rPr>
              <a:t>saino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 err="1">
                <a:latin typeface="Cambria" pitchFamily="18" charset="0"/>
              </a:rPr>
              <a:t>Im</a:t>
            </a:r>
            <a:r>
              <a:rPr lang="pt-BR" sz="1400" dirty="0">
                <a:latin typeface="Cambria" pitchFamily="18" charset="0"/>
              </a:rPr>
              <a:t> procura da capela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Quando cheguei no </a:t>
            </a:r>
            <a:r>
              <a:rPr lang="pt-BR" sz="1400" dirty="0" err="1">
                <a:latin typeface="Cambria" pitchFamily="18" charset="0"/>
              </a:rPr>
              <a:t>artá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Que comecei a </a:t>
            </a:r>
            <a:r>
              <a:rPr lang="pt-BR" sz="1400" dirty="0" err="1">
                <a:latin typeface="Cambria" pitchFamily="18" charset="0"/>
              </a:rPr>
              <a:t>rezá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Foi a maior esparrela.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 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O povo todo </a:t>
            </a:r>
            <a:r>
              <a:rPr lang="pt-BR" sz="1400" dirty="0" err="1">
                <a:latin typeface="Cambria" pitchFamily="18" charset="0"/>
              </a:rPr>
              <a:t>istranharo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 err="1">
                <a:latin typeface="Cambria" pitchFamily="18" charset="0"/>
              </a:rPr>
              <a:t>Quando’eu</a:t>
            </a:r>
            <a:r>
              <a:rPr lang="pt-BR" sz="1400" dirty="0">
                <a:latin typeface="Cambria" pitchFamily="18" charset="0"/>
              </a:rPr>
              <a:t> subi no </a:t>
            </a:r>
            <a:r>
              <a:rPr lang="pt-BR" sz="1400" dirty="0" err="1">
                <a:latin typeface="Cambria" pitchFamily="18" charset="0"/>
              </a:rPr>
              <a:t>artá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Umas </a:t>
            </a:r>
            <a:r>
              <a:rPr lang="pt-BR" sz="1400" dirty="0" err="1">
                <a:latin typeface="Cambria" pitchFamily="18" charset="0"/>
              </a:rPr>
              <a:t>véa</a:t>
            </a:r>
            <a:r>
              <a:rPr lang="pt-BR" sz="1400" dirty="0">
                <a:latin typeface="Cambria" pitchFamily="18" charset="0"/>
              </a:rPr>
              <a:t> </a:t>
            </a:r>
            <a:r>
              <a:rPr lang="pt-BR" sz="1400" dirty="0" err="1">
                <a:latin typeface="Cambria" pitchFamily="18" charset="0"/>
              </a:rPr>
              <a:t>cuchicaro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 err="1">
                <a:latin typeface="Cambria" pitchFamily="18" charset="0"/>
              </a:rPr>
              <a:t>Ôtras</a:t>
            </a:r>
            <a:r>
              <a:rPr lang="pt-BR" sz="1400" dirty="0">
                <a:latin typeface="Cambria" pitchFamily="18" charset="0"/>
              </a:rPr>
              <a:t> </a:t>
            </a:r>
            <a:r>
              <a:rPr lang="pt-BR" sz="1400" dirty="0" err="1">
                <a:latin typeface="Cambria" pitchFamily="18" charset="0"/>
              </a:rPr>
              <a:t>pegaro</a:t>
            </a:r>
            <a:r>
              <a:rPr lang="pt-BR" sz="1400" dirty="0">
                <a:latin typeface="Cambria" pitchFamily="18" charset="0"/>
              </a:rPr>
              <a:t> a </a:t>
            </a:r>
            <a:r>
              <a:rPr lang="pt-BR" sz="1400" dirty="0" err="1">
                <a:latin typeface="Cambria" pitchFamily="18" charset="0"/>
              </a:rPr>
              <a:t>mangá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E Chica de Carabina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Quando viu minha batina</a:t>
            </a:r>
          </a:p>
          <a:p>
            <a:pPr marL="0" indent="0">
              <a:buNone/>
            </a:pPr>
            <a:r>
              <a:rPr lang="pt-BR" sz="1400" dirty="0" err="1">
                <a:latin typeface="Cambria" pitchFamily="18" charset="0"/>
              </a:rPr>
              <a:t>Comentô</a:t>
            </a:r>
            <a:r>
              <a:rPr lang="pt-BR" sz="1400" dirty="0">
                <a:latin typeface="Cambria" pitchFamily="18" charset="0"/>
              </a:rPr>
              <a:t> cum </a:t>
            </a:r>
            <a:r>
              <a:rPr lang="pt-BR" sz="1400" dirty="0" err="1">
                <a:latin typeface="Cambria" pitchFamily="18" charset="0"/>
              </a:rPr>
              <a:t>Bastiana</a:t>
            </a:r>
            <a:r>
              <a:rPr lang="pt-BR" sz="1400" dirty="0">
                <a:latin typeface="Cambria" pitchFamily="18" charset="0"/>
              </a:rPr>
              <a:t>: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― Deus me </a:t>
            </a:r>
            <a:r>
              <a:rPr lang="pt-BR" sz="1400" dirty="0" err="1">
                <a:latin typeface="Cambria" pitchFamily="18" charset="0"/>
              </a:rPr>
              <a:t>perdôe</a:t>
            </a:r>
            <a:r>
              <a:rPr lang="pt-BR" sz="1400" dirty="0">
                <a:latin typeface="Cambria" pitchFamily="18" charset="0"/>
              </a:rPr>
              <a:t>, se </a:t>
            </a:r>
            <a:r>
              <a:rPr lang="pt-BR" sz="1400" dirty="0" err="1" smtClean="0">
                <a:latin typeface="Cambria" pitchFamily="18" charset="0"/>
              </a:rPr>
              <a:t>quisé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Mas é a cópia </a:t>
            </a:r>
            <a:r>
              <a:rPr lang="pt-BR" sz="1400" dirty="0" err="1">
                <a:latin typeface="Cambria" pitchFamily="18" charset="0"/>
              </a:rPr>
              <a:t>fié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Da camisola de Joana!</a:t>
            </a:r>
          </a:p>
          <a:p>
            <a:pPr marL="0" indent="0">
              <a:buNone/>
            </a:pPr>
            <a:r>
              <a:rPr lang="pt-BR" sz="1400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371460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10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" dur="1000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6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7159"/>
            <a:ext cx="48768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2386608" cy="5294213"/>
          </a:xfrm>
        </p:spPr>
        <p:txBody>
          <a:bodyPr/>
          <a:lstStyle/>
          <a:p>
            <a:pPr marL="0" indent="0">
              <a:buNone/>
            </a:pPr>
            <a:r>
              <a:rPr lang="pt-BR" sz="1400" dirty="0" smtClean="0">
                <a:latin typeface="Cambria" pitchFamily="18" charset="0"/>
              </a:rPr>
              <a:t>E </a:t>
            </a:r>
            <a:r>
              <a:rPr lang="pt-BR" sz="1400" dirty="0">
                <a:latin typeface="Cambria" pitchFamily="18" charset="0"/>
              </a:rPr>
              <a:t>eu </a:t>
            </a:r>
            <a:r>
              <a:rPr lang="pt-BR" sz="1400" dirty="0" err="1">
                <a:latin typeface="Cambria" pitchFamily="18" charset="0"/>
              </a:rPr>
              <a:t>tô</a:t>
            </a:r>
            <a:r>
              <a:rPr lang="pt-BR" sz="1400" dirty="0">
                <a:latin typeface="Cambria" pitchFamily="18" charset="0"/>
              </a:rPr>
              <a:t> lá no </a:t>
            </a:r>
            <a:r>
              <a:rPr lang="pt-BR" sz="1400" dirty="0" err="1">
                <a:latin typeface="Cambria" pitchFamily="18" charset="0"/>
              </a:rPr>
              <a:t>artá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De batina transparente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Continuei a </a:t>
            </a:r>
            <a:r>
              <a:rPr lang="pt-BR" sz="1400" dirty="0" err="1">
                <a:latin typeface="Cambria" pitchFamily="18" charset="0"/>
              </a:rPr>
              <a:t>rezá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Toquei a missa pra frente.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Pra </a:t>
            </a:r>
            <a:r>
              <a:rPr lang="pt-BR" sz="1400" dirty="0" err="1">
                <a:latin typeface="Cambria" pitchFamily="18" charset="0"/>
              </a:rPr>
              <a:t>acabá</a:t>
            </a:r>
            <a:r>
              <a:rPr lang="pt-BR" sz="1400" dirty="0">
                <a:latin typeface="Cambria" pitchFamily="18" charset="0"/>
              </a:rPr>
              <a:t> de </a:t>
            </a:r>
            <a:r>
              <a:rPr lang="pt-BR" sz="1400" dirty="0" err="1">
                <a:latin typeface="Cambria" pitchFamily="18" charset="0"/>
              </a:rPr>
              <a:t>compretá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Na hora </a:t>
            </a:r>
            <a:r>
              <a:rPr lang="pt-BR" sz="1400" dirty="0" err="1">
                <a:latin typeface="Cambria" pitchFamily="18" charset="0"/>
              </a:rPr>
              <a:t>qu’eu</a:t>
            </a:r>
            <a:r>
              <a:rPr lang="pt-BR" sz="1400" dirty="0">
                <a:latin typeface="Cambria" pitchFamily="18" charset="0"/>
              </a:rPr>
              <a:t> fui </a:t>
            </a:r>
            <a:r>
              <a:rPr lang="pt-BR" sz="1400" dirty="0" err="1">
                <a:latin typeface="Cambria" pitchFamily="18" charset="0"/>
              </a:rPr>
              <a:t>pegá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A Bíblia, não encontrei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E pra evitar demora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Um livro </a:t>
            </a:r>
            <a:r>
              <a:rPr lang="pt-BR" sz="1400" dirty="0" err="1">
                <a:latin typeface="Cambria" pitchFamily="18" charset="0"/>
              </a:rPr>
              <a:t>véi</a:t>
            </a:r>
            <a:r>
              <a:rPr lang="pt-BR" sz="1400" dirty="0">
                <a:latin typeface="Cambria" pitchFamily="18" charset="0"/>
              </a:rPr>
              <a:t> de escola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Que tinha assim eu </a:t>
            </a:r>
            <a:r>
              <a:rPr lang="pt-BR" sz="1400" dirty="0" smtClean="0">
                <a:latin typeface="Cambria" pitchFamily="18" charset="0"/>
              </a:rPr>
              <a:t>peguei</a:t>
            </a:r>
            <a:r>
              <a:rPr lang="pt-BR" sz="1400" dirty="0">
                <a:latin typeface="Cambria" pitchFamily="18" charset="0"/>
              </a:rPr>
              <a:t>.</a:t>
            </a:r>
          </a:p>
          <a:p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Abri o livro e fui leno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Umas pergunta que tinha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E as </a:t>
            </a:r>
            <a:r>
              <a:rPr lang="pt-BR" sz="1400" dirty="0" err="1">
                <a:latin typeface="Cambria" pitchFamily="18" charset="0"/>
              </a:rPr>
              <a:t>muié</a:t>
            </a:r>
            <a:r>
              <a:rPr lang="pt-BR" sz="1400" dirty="0">
                <a:latin typeface="Cambria" pitchFamily="18" charset="0"/>
              </a:rPr>
              <a:t> </a:t>
            </a:r>
            <a:r>
              <a:rPr lang="pt-BR" sz="1400" dirty="0" err="1">
                <a:latin typeface="Cambria" pitchFamily="18" charset="0"/>
              </a:rPr>
              <a:t>respondeno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Em forma de ladainha.</a:t>
            </a:r>
          </a:p>
          <a:p>
            <a:pPr marL="0" indent="0">
              <a:buNone/>
            </a:pPr>
            <a:r>
              <a:rPr lang="pt-BR" sz="1400" dirty="0" err="1">
                <a:latin typeface="Cambria" pitchFamily="18" charset="0"/>
              </a:rPr>
              <a:t>Ondé</a:t>
            </a:r>
            <a:r>
              <a:rPr lang="pt-BR" sz="1400" dirty="0">
                <a:latin typeface="Cambria" pitchFamily="18" charset="0"/>
              </a:rPr>
              <a:t> que tá o </a:t>
            </a:r>
            <a:r>
              <a:rPr lang="pt-BR" sz="1400" dirty="0" err="1">
                <a:latin typeface="Cambria" pitchFamily="18" charset="0"/>
              </a:rPr>
              <a:t>fejão</a:t>
            </a:r>
            <a:r>
              <a:rPr lang="pt-BR" sz="1400" dirty="0">
                <a:latin typeface="Cambria" pitchFamily="18" charset="0"/>
              </a:rPr>
              <a:t>?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As </a:t>
            </a:r>
            <a:r>
              <a:rPr lang="pt-BR" sz="1400" dirty="0" err="1">
                <a:latin typeface="Cambria" pitchFamily="18" charset="0"/>
              </a:rPr>
              <a:t>muié</a:t>
            </a:r>
            <a:r>
              <a:rPr lang="pt-BR" sz="1400" dirty="0">
                <a:latin typeface="Cambria" pitchFamily="18" charset="0"/>
              </a:rPr>
              <a:t>: ― No </a:t>
            </a:r>
            <a:r>
              <a:rPr lang="pt-BR" sz="1400" dirty="0" err="1">
                <a:latin typeface="Cambria" pitchFamily="18" charset="0"/>
              </a:rPr>
              <a:t>calderão</a:t>
            </a:r>
            <a:r>
              <a:rPr lang="pt-BR" sz="1400" dirty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E o arroz? ― Tá na </a:t>
            </a:r>
            <a:r>
              <a:rPr lang="pt-BR" sz="1400" dirty="0" smtClean="0">
                <a:latin typeface="Cambria" pitchFamily="18" charset="0"/>
              </a:rPr>
              <a:t>cantina</a:t>
            </a:r>
            <a:r>
              <a:rPr lang="pt-BR" sz="1400" dirty="0">
                <a:latin typeface="Cambria" pitchFamily="18" charset="0"/>
              </a:rPr>
              <a:t>!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E a linguiça, no cordão?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As </a:t>
            </a:r>
            <a:r>
              <a:rPr lang="pt-BR" sz="1400" dirty="0" err="1">
                <a:latin typeface="Cambria" pitchFamily="18" charset="0"/>
              </a:rPr>
              <a:t>muié</a:t>
            </a:r>
            <a:r>
              <a:rPr lang="pt-BR" sz="1400" dirty="0">
                <a:latin typeface="Cambria" pitchFamily="18" charset="0"/>
              </a:rPr>
              <a:t> </a:t>
            </a:r>
            <a:r>
              <a:rPr lang="pt-BR" sz="1400" dirty="0" err="1">
                <a:latin typeface="Cambria" pitchFamily="18" charset="0"/>
              </a:rPr>
              <a:t>dissero</a:t>
            </a:r>
            <a:r>
              <a:rPr lang="pt-BR" sz="1400" dirty="0">
                <a:latin typeface="Cambria" pitchFamily="18" charset="0"/>
              </a:rPr>
              <a:t>: ― Não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Tá </a:t>
            </a:r>
            <a:r>
              <a:rPr lang="pt-BR" sz="1400" dirty="0" err="1">
                <a:latin typeface="Cambria" pitchFamily="18" charset="0"/>
              </a:rPr>
              <a:t>dibaxo</a:t>
            </a:r>
            <a:r>
              <a:rPr lang="pt-BR" sz="1400" dirty="0">
                <a:latin typeface="Cambria" pitchFamily="18" charset="0"/>
              </a:rPr>
              <a:t> da batina</a:t>
            </a:r>
            <a:r>
              <a:rPr lang="pt-BR" sz="1400" dirty="0" smtClean="0">
                <a:latin typeface="Cambria" pitchFamily="18" charset="0"/>
              </a:rPr>
              <a:t>!</a:t>
            </a:r>
            <a:endParaRPr lang="pt-BR" sz="1400" dirty="0">
              <a:latin typeface="Cambria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347864" y="836712"/>
            <a:ext cx="2520280" cy="5294213"/>
          </a:xfrm>
        </p:spPr>
        <p:txBody>
          <a:bodyPr/>
          <a:lstStyle/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Eu ia m’</a:t>
            </a:r>
            <a:r>
              <a:rPr lang="pt-BR" sz="1400" dirty="0" err="1">
                <a:latin typeface="Cambria" pitchFamily="18" charset="0"/>
              </a:rPr>
              <a:t>incabulano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Mas disfarcei, segui leno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Continuei </a:t>
            </a:r>
            <a:r>
              <a:rPr lang="pt-BR" sz="1400" dirty="0" err="1">
                <a:latin typeface="Cambria" pitchFamily="18" charset="0"/>
              </a:rPr>
              <a:t>perguntano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E as </a:t>
            </a:r>
            <a:r>
              <a:rPr lang="pt-BR" sz="1400" dirty="0" err="1">
                <a:latin typeface="Cambria" pitchFamily="18" charset="0"/>
              </a:rPr>
              <a:t>muié</a:t>
            </a:r>
            <a:r>
              <a:rPr lang="pt-BR" sz="1400" dirty="0">
                <a:latin typeface="Cambria" pitchFamily="18" charset="0"/>
              </a:rPr>
              <a:t> </a:t>
            </a:r>
            <a:r>
              <a:rPr lang="pt-BR" sz="1400" dirty="0" err="1">
                <a:latin typeface="Cambria" pitchFamily="18" charset="0"/>
              </a:rPr>
              <a:t>respondeno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Eu só me </a:t>
            </a:r>
            <a:r>
              <a:rPr lang="pt-BR" sz="1400" dirty="0" err="1">
                <a:latin typeface="Cambria" pitchFamily="18" charset="0"/>
              </a:rPr>
              <a:t>incabulei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Na hora que perguntei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Confesso que sem </a:t>
            </a:r>
            <a:r>
              <a:rPr lang="pt-BR" sz="1400" dirty="0" err="1">
                <a:latin typeface="Cambria" pitchFamily="18" charset="0"/>
              </a:rPr>
              <a:t>maliça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E os </a:t>
            </a:r>
            <a:r>
              <a:rPr lang="pt-BR" sz="1400" dirty="0" err="1">
                <a:latin typeface="Cambria" pitchFamily="18" charset="0"/>
              </a:rPr>
              <a:t>côco</a:t>
            </a:r>
            <a:r>
              <a:rPr lang="pt-BR" sz="1400" dirty="0">
                <a:latin typeface="Cambria" pitchFamily="18" charset="0"/>
              </a:rPr>
              <a:t>, tá no pé?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As </a:t>
            </a:r>
            <a:r>
              <a:rPr lang="pt-BR" sz="1400" dirty="0" err="1">
                <a:latin typeface="Cambria" pitchFamily="18" charset="0"/>
              </a:rPr>
              <a:t>muié</a:t>
            </a:r>
            <a:r>
              <a:rPr lang="pt-BR" sz="1400" dirty="0">
                <a:latin typeface="Cambria" pitchFamily="18" charset="0"/>
              </a:rPr>
              <a:t> </a:t>
            </a:r>
            <a:r>
              <a:rPr lang="pt-BR" sz="1400" dirty="0" err="1">
                <a:latin typeface="Cambria" pitchFamily="18" charset="0"/>
              </a:rPr>
              <a:t>dissero</a:t>
            </a:r>
            <a:r>
              <a:rPr lang="pt-BR" sz="1400" dirty="0">
                <a:latin typeface="Cambria" pitchFamily="18" charset="0"/>
              </a:rPr>
              <a:t>: ― É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Tá no </a:t>
            </a:r>
            <a:r>
              <a:rPr lang="pt-BR" sz="1400" dirty="0" err="1">
                <a:latin typeface="Cambria" pitchFamily="18" charset="0"/>
              </a:rPr>
              <a:t>pezim</a:t>
            </a:r>
            <a:r>
              <a:rPr lang="pt-BR" sz="1400" dirty="0">
                <a:latin typeface="Cambria" pitchFamily="18" charset="0"/>
              </a:rPr>
              <a:t> da </a:t>
            </a:r>
            <a:r>
              <a:rPr lang="pt-BR" sz="1400" dirty="0" smtClean="0">
                <a:latin typeface="Cambria" pitchFamily="18" charset="0"/>
              </a:rPr>
              <a:t>linguiça</a:t>
            </a:r>
            <a:r>
              <a:rPr lang="pt-BR" sz="1400" dirty="0">
                <a:latin typeface="Cambria" pitchFamily="18" charset="0"/>
              </a:rPr>
              <a:t>.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 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Fiquei todo </a:t>
            </a:r>
            <a:r>
              <a:rPr lang="pt-BR" sz="1400" dirty="0" err="1">
                <a:latin typeface="Cambria" pitchFamily="18" charset="0"/>
              </a:rPr>
              <a:t>incabulado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Perdi da missa o </a:t>
            </a:r>
            <a:r>
              <a:rPr lang="pt-BR" sz="1400" dirty="0" err="1">
                <a:latin typeface="Cambria" pitchFamily="18" charset="0"/>
              </a:rPr>
              <a:t>rotêro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Lembrei o </a:t>
            </a:r>
            <a:r>
              <a:rPr lang="pt-BR" sz="1400" dirty="0" err="1">
                <a:latin typeface="Cambria" pitchFamily="18" charset="0"/>
              </a:rPr>
              <a:t>palavriado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Lá do Rio de </a:t>
            </a:r>
            <a:r>
              <a:rPr lang="pt-BR" sz="1400" dirty="0" err="1">
                <a:latin typeface="Cambria" pitchFamily="18" charset="0"/>
              </a:rPr>
              <a:t>Janêro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Peguei a </a:t>
            </a:r>
            <a:r>
              <a:rPr lang="pt-BR" sz="1400" dirty="0" err="1">
                <a:latin typeface="Cambria" pitchFamily="18" charset="0"/>
              </a:rPr>
              <a:t>falá</a:t>
            </a:r>
            <a:r>
              <a:rPr lang="pt-BR" sz="1400" dirty="0">
                <a:latin typeface="Cambria" pitchFamily="18" charset="0"/>
              </a:rPr>
              <a:t> bonito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Mas fui </a:t>
            </a:r>
            <a:r>
              <a:rPr lang="pt-BR" sz="1400" dirty="0" err="1">
                <a:latin typeface="Cambria" pitchFamily="18" charset="0"/>
              </a:rPr>
              <a:t>cantá</a:t>
            </a:r>
            <a:r>
              <a:rPr lang="pt-BR" sz="1400" dirty="0">
                <a:latin typeface="Cambria" pitchFamily="18" charset="0"/>
              </a:rPr>
              <a:t> um Bendito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Errei e cantei um samba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Porém eu só me lasquei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Foi na hora que chamei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Jesus Cristo de caramba</a:t>
            </a:r>
            <a:r>
              <a:rPr lang="pt-BR" sz="1400" dirty="0" smtClean="0">
                <a:latin typeface="Cambria" pitchFamily="18" charset="0"/>
              </a:rPr>
              <a:t>.</a:t>
            </a:r>
            <a:endParaRPr lang="pt-BR" sz="1400" dirty="0">
              <a:latin typeface="Cambria" pitchFamily="18" charset="0"/>
            </a:endParaRPr>
          </a:p>
        </p:txBody>
      </p:sp>
      <p:sp>
        <p:nvSpPr>
          <p:cNvPr id="6" name="Espaço Reservado para Conteúdo 3"/>
          <p:cNvSpPr txBox="1">
            <a:spLocks/>
          </p:cNvSpPr>
          <p:nvPr/>
        </p:nvSpPr>
        <p:spPr bwMode="auto">
          <a:xfrm>
            <a:off x="6156176" y="836712"/>
            <a:ext cx="2520280" cy="536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18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Me </a:t>
            </a:r>
            <a:r>
              <a:rPr lang="pt-BR" sz="1400" dirty="0" err="1">
                <a:latin typeface="Cambria" pitchFamily="18" charset="0"/>
              </a:rPr>
              <a:t>cubriro</a:t>
            </a:r>
            <a:r>
              <a:rPr lang="pt-BR" sz="1400" dirty="0">
                <a:latin typeface="Cambria" pitchFamily="18" charset="0"/>
              </a:rPr>
              <a:t> na porrada,</a:t>
            </a:r>
          </a:p>
          <a:p>
            <a:pPr marL="0" indent="0">
              <a:buNone/>
            </a:pPr>
            <a:r>
              <a:rPr lang="pt-BR" sz="1400" dirty="0" err="1">
                <a:latin typeface="Cambria" pitchFamily="18" charset="0"/>
              </a:rPr>
              <a:t>Entrô</a:t>
            </a:r>
            <a:r>
              <a:rPr lang="pt-BR" sz="1400" dirty="0">
                <a:latin typeface="Cambria" pitchFamily="18" charset="0"/>
              </a:rPr>
              <a:t> até a </a:t>
            </a:r>
            <a:r>
              <a:rPr lang="pt-BR" sz="1400" dirty="0" err="1">
                <a:latin typeface="Cambria" pitchFamily="18" charset="0"/>
              </a:rPr>
              <a:t>puliça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 err="1">
                <a:latin typeface="Cambria" pitchFamily="18" charset="0"/>
              </a:rPr>
              <a:t>Acertaro</a:t>
            </a:r>
            <a:r>
              <a:rPr lang="pt-BR" sz="1400" dirty="0">
                <a:latin typeface="Cambria" pitchFamily="18" charset="0"/>
              </a:rPr>
              <a:t> uma paulada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Mermo </a:t>
            </a:r>
            <a:r>
              <a:rPr lang="pt-BR" sz="1400" dirty="0" err="1">
                <a:latin typeface="Cambria" pitchFamily="18" charset="0"/>
              </a:rPr>
              <a:t>im</a:t>
            </a:r>
            <a:r>
              <a:rPr lang="pt-BR" sz="1400" dirty="0">
                <a:latin typeface="Cambria" pitchFamily="18" charset="0"/>
              </a:rPr>
              <a:t> riba da </a:t>
            </a:r>
            <a:r>
              <a:rPr lang="pt-BR" sz="1400" dirty="0" smtClean="0">
                <a:latin typeface="Cambria" pitchFamily="18" charset="0"/>
              </a:rPr>
              <a:t>linguiça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Saí todo arrebentado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Uns cinco dente quebrado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Foi </a:t>
            </a:r>
            <a:r>
              <a:rPr lang="pt-BR" sz="1400" dirty="0" err="1">
                <a:latin typeface="Cambria" pitchFamily="18" charset="0"/>
              </a:rPr>
              <a:t>primêra</a:t>
            </a:r>
            <a:r>
              <a:rPr lang="pt-BR" sz="1400" dirty="0">
                <a:latin typeface="Cambria" pitchFamily="18" charset="0"/>
              </a:rPr>
              <a:t> sem segunda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Me </a:t>
            </a:r>
            <a:r>
              <a:rPr lang="pt-BR" sz="1400" dirty="0" err="1">
                <a:latin typeface="Cambria" pitchFamily="18" charset="0"/>
              </a:rPr>
              <a:t>soltaro</a:t>
            </a:r>
            <a:r>
              <a:rPr lang="pt-BR" sz="1400" dirty="0">
                <a:latin typeface="Cambria" pitchFamily="18" charset="0"/>
              </a:rPr>
              <a:t>, eu sem </a:t>
            </a:r>
            <a:r>
              <a:rPr lang="pt-BR" sz="1400" dirty="0" smtClean="0">
                <a:latin typeface="Cambria" pitchFamily="18" charset="0"/>
              </a:rPr>
              <a:t>demora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Saí de estrada afora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Que o pé batia na bunda.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 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Foi uma surra da </a:t>
            </a:r>
            <a:r>
              <a:rPr lang="pt-BR" sz="1400" dirty="0" err="1">
                <a:latin typeface="Cambria" pitchFamily="18" charset="0"/>
              </a:rPr>
              <a:t>gôta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Porém serviu de lição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Com medo de </a:t>
            </a:r>
            <a:r>
              <a:rPr lang="pt-BR" sz="1400" dirty="0" err="1">
                <a:latin typeface="Cambria" pitchFamily="18" charset="0"/>
              </a:rPr>
              <a:t>levá</a:t>
            </a:r>
            <a:r>
              <a:rPr lang="pt-BR" sz="1400" dirty="0">
                <a:latin typeface="Cambria" pitchFamily="18" charset="0"/>
              </a:rPr>
              <a:t> </a:t>
            </a:r>
            <a:r>
              <a:rPr lang="pt-BR" sz="1400" dirty="0" err="1">
                <a:latin typeface="Cambria" pitchFamily="18" charset="0"/>
              </a:rPr>
              <a:t>ôtra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Num ando mais no sertão</a:t>
            </a:r>
          </a:p>
          <a:p>
            <a:pPr marL="0" indent="0">
              <a:buNone/>
            </a:pPr>
            <a:r>
              <a:rPr lang="pt-BR" sz="1400" dirty="0" err="1">
                <a:latin typeface="Cambria" pitchFamily="18" charset="0"/>
              </a:rPr>
              <a:t>Chiano</a:t>
            </a:r>
            <a:r>
              <a:rPr lang="pt-BR" sz="1400" dirty="0">
                <a:latin typeface="Cambria" pitchFamily="18" charset="0"/>
              </a:rPr>
              <a:t> ou </a:t>
            </a:r>
            <a:r>
              <a:rPr lang="pt-BR" sz="1400" dirty="0" err="1">
                <a:latin typeface="Cambria" pitchFamily="18" charset="0"/>
              </a:rPr>
              <a:t>cantano</a:t>
            </a:r>
            <a:r>
              <a:rPr lang="pt-BR" sz="1400" dirty="0">
                <a:latin typeface="Cambria" pitchFamily="18" charset="0"/>
              </a:rPr>
              <a:t> samba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E em vez de dizer </a:t>
            </a:r>
            <a:r>
              <a:rPr lang="pt-BR" sz="1400" dirty="0" smtClean="0">
                <a:latin typeface="Cambria" pitchFamily="18" charset="0"/>
              </a:rPr>
              <a:t>caramba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Agora eu só digo </a:t>
            </a:r>
            <a:r>
              <a:rPr lang="pt-BR" sz="1400" dirty="0" err="1">
                <a:latin typeface="Cambria" pitchFamily="18" charset="0"/>
              </a:rPr>
              <a:t>Oxente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E só converso </a:t>
            </a:r>
            <a:r>
              <a:rPr lang="pt-BR" sz="1400" dirty="0" err="1">
                <a:latin typeface="Cambria" pitchFamily="18" charset="0"/>
              </a:rPr>
              <a:t>arizia</a:t>
            </a:r>
            <a:endParaRPr lang="pt-BR" sz="1400" dirty="0">
              <a:latin typeface="Cambria" pitchFamily="18" charset="0"/>
            </a:endParaRPr>
          </a:p>
          <a:p>
            <a:pPr marL="0" indent="0">
              <a:buNone/>
            </a:pPr>
            <a:r>
              <a:rPr lang="pt-BR" sz="1400" dirty="0" err="1">
                <a:latin typeface="Cambria" pitchFamily="18" charset="0"/>
              </a:rPr>
              <a:t>Proque</a:t>
            </a:r>
            <a:r>
              <a:rPr lang="pt-BR" sz="1400" dirty="0">
                <a:latin typeface="Cambria" pitchFamily="18" charset="0"/>
              </a:rPr>
              <a:t>, pro </a:t>
            </a:r>
            <a:r>
              <a:rPr lang="pt-BR" sz="1400" dirty="0" err="1">
                <a:latin typeface="Cambria" pitchFamily="18" charset="0"/>
              </a:rPr>
              <a:t>mode</a:t>
            </a:r>
            <a:r>
              <a:rPr lang="pt-BR" sz="1400" dirty="0">
                <a:latin typeface="Cambria" pitchFamily="18" charset="0"/>
              </a:rPr>
              <a:t>, pro via</a:t>
            </a:r>
          </a:p>
          <a:p>
            <a:pPr marL="0" indent="0">
              <a:buNone/>
            </a:pPr>
            <a:r>
              <a:rPr lang="pt-BR" sz="1400" dirty="0">
                <a:latin typeface="Cambria" pitchFamily="18" charset="0"/>
              </a:rPr>
              <a:t>Que é a língua da gente!</a:t>
            </a:r>
          </a:p>
        </p:txBody>
      </p:sp>
      <p:sp>
        <p:nvSpPr>
          <p:cNvPr id="7" name="Retângulo 6"/>
          <p:cNvSpPr/>
          <p:nvPr/>
        </p:nvSpPr>
        <p:spPr>
          <a:xfrm>
            <a:off x="4283968" y="62530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8" name="Texto explicativo em elipse 7"/>
          <p:cNvSpPr/>
          <p:nvPr/>
        </p:nvSpPr>
        <p:spPr>
          <a:xfrm>
            <a:off x="5076056" y="332656"/>
            <a:ext cx="3168352" cy="2304256"/>
          </a:xfrm>
          <a:prstGeom prst="wedgeEllipseCallout">
            <a:avLst>
              <a:gd name="adj1" fmla="val -70572"/>
              <a:gd name="adj2" fmla="val 33955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/>
              <a:t>Sou José </a:t>
            </a:r>
            <a:r>
              <a:rPr lang="pt-BR" sz="1400" dirty="0" err="1"/>
              <a:t>Amazan</a:t>
            </a:r>
            <a:r>
              <a:rPr lang="pt-BR" sz="1400" dirty="0"/>
              <a:t> Silva, mais conhecido como </a:t>
            </a:r>
            <a:r>
              <a:rPr lang="pt-BR" sz="1400" dirty="0" err="1" smtClean="0"/>
              <a:t>Amazan</a:t>
            </a:r>
            <a:r>
              <a:rPr lang="pt-BR" sz="1400" dirty="0" smtClean="0"/>
              <a:t>. Nasci em Campina </a:t>
            </a:r>
            <a:r>
              <a:rPr lang="pt-BR" sz="1400" dirty="0"/>
              <a:t>Grande, </a:t>
            </a:r>
            <a:r>
              <a:rPr lang="pt-BR" sz="1400" dirty="0" smtClean="0"/>
              <a:t>no dia 5 </a:t>
            </a:r>
            <a:r>
              <a:rPr lang="pt-BR" sz="1400" dirty="0"/>
              <a:t>de outubro de </a:t>
            </a:r>
            <a:r>
              <a:rPr lang="pt-BR" sz="1400" dirty="0" smtClean="0"/>
              <a:t>1963. Sou acordeonista</a:t>
            </a:r>
            <a:r>
              <a:rPr lang="pt-BR" sz="1400" dirty="0"/>
              <a:t>, poeta, cantor, compositor e empreendedor brasileiro.</a:t>
            </a:r>
            <a:endParaRPr lang="pt-BR" sz="14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69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1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1000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1000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6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 fill="hold"/>
                                        <p:tgtEl>
                                          <p:spTgt spid="6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628800"/>
            <a:ext cx="5842992" cy="2044824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pt-BR" sz="2400" b="1" dirty="0" smtClean="0">
                <a:latin typeface="Constantia" pitchFamily="18" charset="0"/>
              </a:rPr>
              <a:t>Quando do Olimpo nos festins surgia</a:t>
            </a:r>
          </a:p>
          <a:p>
            <a:pPr>
              <a:lnSpc>
                <a:spcPct val="150000"/>
              </a:lnSpc>
              <a:buNone/>
            </a:pPr>
            <a:r>
              <a:rPr lang="pt-BR" sz="2400" b="1" dirty="0" smtClean="0">
                <a:latin typeface="Constantia" pitchFamily="18" charset="0"/>
              </a:rPr>
              <a:t>Hebe risonha, os deuses majestosos</a:t>
            </a:r>
          </a:p>
          <a:p>
            <a:pPr>
              <a:lnSpc>
                <a:spcPct val="150000"/>
              </a:lnSpc>
              <a:buNone/>
            </a:pPr>
            <a:r>
              <a:rPr lang="pt-BR" sz="2400" b="1" dirty="0" smtClean="0">
                <a:latin typeface="Constantia" pitchFamily="18" charset="0"/>
              </a:rPr>
              <a:t>Os copos estendiam-lhe, ruidosos,</a:t>
            </a:r>
          </a:p>
          <a:p>
            <a:pPr>
              <a:lnSpc>
                <a:spcPct val="150000"/>
              </a:lnSpc>
              <a:buNone/>
            </a:pPr>
            <a:r>
              <a:rPr lang="pt-BR" sz="2400" b="1" dirty="0" smtClean="0">
                <a:latin typeface="Constantia" pitchFamily="18" charset="0"/>
              </a:rPr>
              <a:t>E ela, passando, os copos lhes enchia...</a:t>
            </a:r>
          </a:p>
          <a:p>
            <a:pPr>
              <a:buNone/>
            </a:pPr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 flipH="1">
            <a:off x="1259632" y="1772816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>
            <a:off x="1691680" y="1772816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H="1">
            <a:off x="2411760" y="1772816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 flipH="1">
            <a:off x="2915816" y="1772816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H="1">
            <a:off x="3275856" y="1772816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 flipH="1">
            <a:off x="3851920" y="1772816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/>
          <p:cNvCxnSpPr/>
          <p:nvPr/>
        </p:nvCxnSpPr>
        <p:spPr>
          <a:xfrm flipH="1">
            <a:off x="4334272" y="1772816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H="1">
            <a:off x="5724128" y="1772816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H="1">
            <a:off x="5436096" y="1772816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 flipH="1">
            <a:off x="4932040" y="1772816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H="1">
            <a:off x="4499992" y="2420888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H="1">
            <a:off x="3995936" y="2420888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H="1">
            <a:off x="3563888" y="2420888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2915816" y="2420888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1835696" y="2420888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H="1">
            <a:off x="1547664" y="2420888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H="1">
            <a:off x="1259632" y="2420888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H="1">
            <a:off x="899592" y="2420888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eta em curva para cima 70"/>
          <p:cNvSpPr/>
          <p:nvPr/>
        </p:nvSpPr>
        <p:spPr>
          <a:xfrm>
            <a:off x="1979712" y="2132856"/>
            <a:ext cx="360040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2" name="Seta em curva para cima 71"/>
          <p:cNvSpPr/>
          <p:nvPr/>
        </p:nvSpPr>
        <p:spPr>
          <a:xfrm>
            <a:off x="2339752" y="2780928"/>
            <a:ext cx="432048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3" name="Seta em curva para cima 72"/>
          <p:cNvSpPr/>
          <p:nvPr/>
        </p:nvSpPr>
        <p:spPr>
          <a:xfrm>
            <a:off x="611560" y="4005064"/>
            <a:ext cx="288032" cy="144016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4" name="Seta em curva para cima 73"/>
          <p:cNvSpPr/>
          <p:nvPr/>
        </p:nvSpPr>
        <p:spPr>
          <a:xfrm>
            <a:off x="2627784" y="4005064"/>
            <a:ext cx="432048" cy="144016"/>
          </a:xfrm>
          <a:prstGeom prst="curvedUpArrow">
            <a:avLst>
              <a:gd name="adj1" fmla="val 25000"/>
              <a:gd name="adj2" fmla="val 50000"/>
              <a:gd name="adj3" fmla="val 1302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cxnSp>
        <p:nvCxnSpPr>
          <p:cNvPr id="75" name="Conector reto 74"/>
          <p:cNvCxnSpPr/>
          <p:nvPr/>
        </p:nvCxnSpPr>
        <p:spPr>
          <a:xfrm flipH="1">
            <a:off x="4932040" y="2420888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/>
          <p:cNvCxnSpPr/>
          <p:nvPr/>
        </p:nvCxnSpPr>
        <p:spPr>
          <a:xfrm flipH="1">
            <a:off x="5220072" y="2420888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/>
          <p:cNvCxnSpPr/>
          <p:nvPr/>
        </p:nvCxnSpPr>
        <p:spPr>
          <a:xfrm flipH="1">
            <a:off x="899592" y="3068960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/>
          <p:cNvCxnSpPr/>
          <p:nvPr/>
        </p:nvCxnSpPr>
        <p:spPr>
          <a:xfrm flipH="1">
            <a:off x="1259632" y="3068960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/>
          <p:cNvCxnSpPr/>
          <p:nvPr/>
        </p:nvCxnSpPr>
        <p:spPr>
          <a:xfrm flipH="1">
            <a:off x="1763688" y="3068960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/>
          <p:cNvCxnSpPr/>
          <p:nvPr/>
        </p:nvCxnSpPr>
        <p:spPr>
          <a:xfrm flipH="1">
            <a:off x="2123728" y="3068960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/>
          <p:cNvCxnSpPr/>
          <p:nvPr/>
        </p:nvCxnSpPr>
        <p:spPr>
          <a:xfrm flipH="1">
            <a:off x="2627784" y="3068960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/>
          <p:cNvCxnSpPr/>
          <p:nvPr/>
        </p:nvCxnSpPr>
        <p:spPr>
          <a:xfrm flipH="1">
            <a:off x="2915816" y="3068960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/>
          <p:cNvCxnSpPr/>
          <p:nvPr/>
        </p:nvCxnSpPr>
        <p:spPr>
          <a:xfrm flipH="1">
            <a:off x="3347864" y="3068960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to 83"/>
          <p:cNvCxnSpPr/>
          <p:nvPr/>
        </p:nvCxnSpPr>
        <p:spPr>
          <a:xfrm flipH="1">
            <a:off x="3995936" y="3068960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/>
          <p:nvPr/>
        </p:nvCxnSpPr>
        <p:spPr>
          <a:xfrm flipH="1">
            <a:off x="4572000" y="3068960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 flipH="1">
            <a:off x="4932040" y="3068960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/>
        </p:nvCxnSpPr>
        <p:spPr>
          <a:xfrm flipH="1">
            <a:off x="899592" y="3717032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 flipH="1">
            <a:off x="1259632" y="3717032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 flipH="1">
            <a:off x="1691680" y="3717032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/>
          <p:cNvCxnSpPr/>
          <p:nvPr/>
        </p:nvCxnSpPr>
        <p:spPr>
          <a:xfrm flipH="1">
            <a:off x="2267744" y="3717032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ector reto 90"/>
          <p:cNvCxnSpPr/>
          <p:nvPr/>
        </p:nvCxnSpPr>
        <p:spPr>
          <a:xfrm flipH="1">
            <a:off x="3203848" y="3717032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aixaDeTexto 102"/>
          <p:cNvSpPr txBox="1"/>
          <p:nvPr/>
        </p:nvSpPr>
        <p:spPr>
          <a:xfrm>
            <a:off x="467544" y="1412776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1       2        3       4     5     6      7       8      9   10</a:t>
            </a:r>
            <a:endParaRPr lang="pt-BR" dirty="0"/>
          </a:p>
        </p:txBody>
      </p:sp>
      <p:sp>
        <p:nvSpPr>
          <p:cNvPr id="105" name="CaixaDeTexto 104"/>
          <p:cNvSpPr txBox="1"/>
          <p:nvPr/>
        </p:nvSpPr>
        <p:spPr>
          <a:xfrm>
            <a:off x="6084168" y="1737970"/>
            <a:ext cx="28803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</a:t>
            </a:r>
          </a:p>
          <a:p>
            <a:endParaRPr lang="pt-BR" dirty="0" smtClean="0"/>
          </a:p>
          <a:p>
            <a:endParaRPr lang="pt-BR" sz="1000" dirty="0" smtClean="0"/>
          </a:p>
          <a:p>
            <a:r>
              <a:rPr lang="pt-BR" dirty="0" smtClean="0"/>
              <a:t>B</a:t>
            </a:r>
          </a:p>
          <a:p>
            <a:endParaRPr lang="pt-BR" dirty="0" smtClean="0"/>
          </a:p>
          <a:p>
            <a:endParaRPr lang="pt-BR" sz="1000" dirty="0" smtClean="0"/>
          </a:p>
          <a:p>
            <a:r>
              <a:rPr lang="pt-BR" dirty="0" smtClean="0"/>
              <a:t>B</a:t>
            </a:r>
          </a:p>
          <a:p>
            <a:endParaRPr lang="pt-BR" dirty="0" smtClean="0"/>
          </a:p>
          <a:p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106" name="Chave direita 105"/>
          <p:cNvSpPr/>
          <p:nvPr/>
        </p:nvSpPr>
        <p:spPr>
          <a:xfrm>
            <a:off x="6228184" y="1484784"/>
            <a:ext cx="432048" cy="2664296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7" name="CaixaDeTexto 106"/>
          <p:cNvSpPr txBox="1"/>
          <p:nvPr/>
        </p:nvSpPr>
        <p:spPr>
          <a:xfrm>
            <a:off x="6804248" y="254574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Freestyle Script" pitchFamily="66" charset="0"/>
              </a:rPr>
              <a:t>interpolada</a:t>
            </a:r>
            <a:endParaRPr lang="pt-BR" sz="2800" dirty="0">
              <a:latin typeface="Freestyle Script" pitchFamily="66" charset="0"/>
            </a:endParaRPr>
          </a:p>
        </p:txBody>
      </p:sp>
      <p:sp>
        <p:nvSpPr>
          <p:cNvPr id="108" name="CaixaDeTexto 107"/>
          <p:cNvSpPr txBox="1"/>
          <p:nvPr/>
        </p:nvSpPr>
        <p:spPr>
          <a:xfrm>
            <a:off x="827584" y="5157192"/>
            <a:ext cx="33843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latin typeface="Freestyle Script" pitchFamily="66" charset="0"/>
              </a:rPr>
              <a:t>verso decassílabo </a:t>
            </a:r>
            <a:endParaRPr lang="pt-BR" sz="4400" dirty="0">
              <a:latin typeface="Freestyle Script" pitchFamily="66" charset="0"/>
            </a:endParaRPr>
          </a:p>
        </p:txBody>
      </p:sp>
      <p:cxnSp>
        <p:nvCxnSpPr>
          <p:cNvPr id="118" name="Conector em curva 117"/>
          <p:cNvCxnSpPr/>
          <p:nvPr/>
        </p:nvCxnSpPr>
        <p:spPr>
          <a:xfrm rot="5400000" flipH="1" flipV="1">
            <a:off x="3200673" y="5016351"/>
            <a:ext cx="654422" cy="36004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1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CaixaDeTexto 121"/>
          <p:cNvSpPr txBox="1"/>
          <p:nvPr/>
        </p:nvSpPr>
        <p:spPr>
          <a:xfrm>
            <a:off x="3635896" y="4388911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Freestyle Script" pitchFamily="66" charset="0"/>
              </a:rPr>
              <a:t>decassílabo </a:t>
            </a:r>
            <a:r>
              <a:rPr lang="pt-BR" sz="3600" dirty="0" err="1" smtClean="0">
                <a:latin typeface="Freestyle Script" pitchFamily="66" charset="0"/>
              </a:rPr>
              <a:t>sáfico</a:t>
            </a:r>
            <a:r>
              <a:rPr lang="pt-BR" sz="3600" dirty="0" smtClean="0">
                <a:latin typeface="Freestyle Script" pitchFamily="66" charset="0"/>
              </a:rPr>
              <a:t>: acentos na quarta, oitava e décima sílabas;</a:t>
            </a:r>
            <a:endParaRPr lang="pt-BR" sz="3600" dirty="0">
              <a:latin typeface="Freestyle Script" pitchFamily="66" charset="0"/>
            </a:endParaRPr>
          </a:p>
        </p:txBody>
      </p:sp>
      <p:sp>
        <p:nvSpPr>
          <p:cNvPr id="123" name="Retângulo 122"/>
          <p:cNvSpPr/>
          <p:nvPr/>
        </p:nvSpPr>
        <p:spPr>
          <a:xfrm>
            <a:off x="3851920" y="5661248"/>
            <a:ext cx="4458272" cy="120032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pt-BR" sz="3600" dirty="0">
                <a:latin typeface="Freestyle Script" pitchFamily="66" charset="0"/>
              </a:rPr>
              <a:t>d</a:t>
            </a:r>
            <a:r>
              <a:rPr lang="pt-BR" sz="3600" dirty="0" smtClean="0">
                <a:latin typeface="Freestyle Script" pitchFamily="66" charset="0"/>
              </a:rPr>
              <a:t>ecassílabo heróico: acentos na sexta</a:t>
            </a:r>
          </a:p>
          <a:p>
            <a:r>
              <a:rPr lang="pt-BR" sz="3600" dirty="0" smtClean="0">
                <a:latin typeface="Freestyle Script" pitchFamily="66" charset="0"/>
              </a:rPr>
              <a:t>e décima sílabas.</a:t>
            </a:r>
            <a:endParaRPr lang="pt-BR" sz="3600" dirty="0">
              <a:latin typeface="Freestyle Script" pitchFamily="66" charset="0"/>
            </a:endParaRPr>
          </a:p>
        </p:txBody>
      </p:sp>
      <p:cxnSp>
        <p:nvCxnSpPr>
          <p:cNvPr id="124" name="Conector em curva 123"/>
          <p:cNvCxnSpPr/>
          <p:nvPr/>
        </p:nvCxnSpPr>
        <p:spPr>
          <a:xfrm>
            <a:off x="3347864" y="5589240"/>
            <a:ext cx="576064" cy="539190"/>
          </a:xfrm>
          <a:prstGeom prst="curvedConnector3">
            <a:avLst>
              <a:gd name="adj1" fmla="val 50000"/>
            </a:avLst>
          </a:prstGeom>
          <a:ln w="28575">
            <a:solidFill>
              <a:schemeClr val="accent5">
                <a:lumMod val="75000"/>
              </a:schemeClr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1694389" y="260648"/>
            <a:ext cx="10054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 smtClean="0">
                <a:latin typeface="Blackadder ITC" pitchFamily="82" charset="0"/>
              </a:rPr>
              <a:t>crase</a:t>
            </a:r>
            <a:endParaRPr lang="pt-BR" sz="4000" dirty="0">
              <a:latin typeface="Blackadder ITC" pitchFamily="82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291696" y="548680"/>
            <a:ext cx="10070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latin typeface="Blackadder ITC" pitchFamily="82" charset="0"/>
              </a:rPr>
              <a:t>elisão</a:t>
            </a:r>
            <a:endParaRPr lang="pt-BR" sz="3600" dirty="0">
              <a:latin typeface="Blackadder ITC" pitchFamily="82" charset="0"/>
            </a:endParaRPr>
          </a:p>
        </p:txBody>
      </p:sp>
      <p:cxnSp>
        <p:nvCxnSpPr>
          <p:cNvPr id="24" name="Conector em curva 23"/>
          <p:cNvCxnSpPr/>
          <p:nvPr/>
        </p:nvCxnSpPr>
        <p:spPr>
          <a:xfrm rot="5400000" flipH="1" flipV="1">
            <a:off x="2446894" y="1375902"/>
            <a:ext cx="1369893" cy="1008112"/>
          </a:xfrm>
          <a:prstGeom prst="curvedConnector3">
            <a:avLst/>
          </a:prstGeom>
          <a:ln w="1905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em curva 25"/>
          <p:cNvCxnSpPr/>
          <p:nvPr/>
        </p:nvCxnSpPr>
        <p:spPr>
          <a:xfrm rot="16200000" flipV="1">
            <a:off x="1583668" y="1267890"/>
            <a:ext cx="1008113" cy="216024"/>
          </a:xfrm>
          <a:prstGeom prst="curvedConnector3">
            <a:avLst/>
          </a:prstGeom>
          <a:ln w="19050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em curva 27"/>
          <p:cNvCxnSpPr/>
          <p:nvPr/>
        </p:nvCxnSpPr>
        <p:spPr>
          <a:xfrm rot="5400000" flipH="1" flipV="1">
            <a:off x="754707" y="1195883"/>
            <a:ext cx="2810052" cy="2808311"/>
          </a:xfrm>
          <a:prstGeom prst="curvedConnector3">
            <a:avLst>
              <a:gd name="adj1" fmla="val 50000"/>
            </a:avLst>
          </a:prstGeom>
          <a:ln w="19050">
            <a:solidFill>
              <a:srgbClr val="00B0F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em curva 42"/>
          <p:cNvCxnSpPr/>
          <p:nvPr/>
        </p:nvCxnSpPr>
        <p:spPr>
          <a:xfrm rot="16200000" flipV="1">
            <a:off x="947501" y="2000745"/>
            <a:ext cx="2928518" cy="864096"/>
          </a:xfrm>
          <a:prstGeom prst="curvedConnector3">
            <a:avLst/>
          </a:prstGeom>
          <a:ln w="22225"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em curva 44"/>
          <p:cNvCxnSpPr/>
          <p:nvPr/>
        </p:nvCxnSpPr>
        <p:spPr>
          <a:xfrm rot="16200000" flipH="1">
            <a:off x="1187624" y="4365104"/>
            <a:ext cx="1008112" cy="576064"/>
          </a:xfrm>
          <a:prstGeom prst="curvedConnector3">
            <a:avLst/>
          </a:prstGeom>
          <a:ln w="25400">
            <a:solidFill>
              <a:srgbClr val="7030A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to 95"/>
          <p:cNvCxnSpPr/>
          <p:nvPr/>
        </p:nvCxnSpPr>
        <p:spPr>
          <a:xfrm flipH="1">
            <a:off x="3563888" y="3717032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ector reto 96"/>
          <p:cNvCxnSpPr/>
          <p:nvPr/>
        </p:nvCxnSpPr>
        <p:spPr>
          <a:xfrm flipH="1">
            <a:off x="4067944" y="3717032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to 98"/>
          <p:cNvCxnSpPr/>
          <p:nvPr/>
        </p:nvCxnSpPr>
        <p:spPr>
          <a:xfrm flipH="1">
            <a:off x="4788024" y="3717032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ector reto 99"/>
          <p:cNvCxnSpPr/>
          <p:nvPr/>
        </p:nvCxnSpPr>
        <p:spPr>
          <a:xfrm flipH="1">
            <a:off x="5220072" y="3717032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ector reto 101"/>
          <p:cNvCxnSpPr/>
          <p:nvPr/>
        </p:nvCxnSpPr>
        <p:spPr>
          <a:xfrm flipH="1">
            <a:off x="5652120" y="3717032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9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9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9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2" dur="500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2" dur="500"/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7" dur="500"/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2" dur="500"/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4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106" grpId="0" animBg="1"/>
      <p:bldP spid="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6" descr="http://www.pimenta.blog.br/wp-content/uploads/1-Olavo-Bilac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303748" y="260648"/>
            <a:ext cx="4393712" cy="5937448"/>
          </a:xfrm>
          <a:prstGeom prst="rect">
            <a:avLst/>
          </a:prstGeom>
          <a:noFill/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6891"/>
          </a:xfrm>
        </p:spPr>
        <p:txBody>
          <a:bodyPr/>
          <a:lstStyle/>
          <a:p>
            <a:r>
              <a:rPr lang="pt-BR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Olavo Bilac</a:t>
            </a:r>
            <a:r>
              <a:rPr lang="pt-BR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pt-BR" sz="2800" b="1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5175"/>
            <a:ext cx="4038600" cy="5365750"/>
          </a:xfrm>
        </p:spPr>
        <p:txBody>
          <a:bodyPr/>
          <a:lstStyle/>
          <a:p>
            <a:pPr>
              <a:buNone/>
            </a:pPr>
            <a:r>
              <a:rPr lang="pt-BR" sz="2000" b="1" dirty="0">
                <a:solidFill>
                  <a:schemeClr val="tx1"/>
                </a:solidFill>
                <a:latin typeface="Constantia" pitchFamily="18" charset="0"/>
              </a:rPr>
              <a:t>Ave Maria</a:t>
            </a:r>
          </a:p>
          <a:p>
            <a:pPr>
              <a:buNone/>
            </a:pPr>
            <a:r>
              <a:rPr lang="pt-BR" sz="800" b="1" dirty="0">
                <a:solidFill>
                  <a:schemeClr val="tx1"/>
                </a:solidFill>
                <a:latin typeface="Constantia" pitchFamily="18" charset="0"/>
              </a:rPr>
              <a:t> </a:t>
            </a:r>
          </a:p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Constantia" pitchFamily="18" charset="0"/>
              </a:rPr>
              <a:t>Meu </a:t>
            </a:r>
            <a:r>
              <a:rPr lang="pt-BR" sz="1800" b="1" dirty="0">
                <a:solidFill>
                  <a:schemeClr val="tx1"/>
                </a:solidFill>
                <a:latin typeface="Constantia" pitchFamily="18" charset="0"/>
              </a:rPr>
              <a:t>filho! termina o dia...</a:t>
            </a:r>
          </a:p>
          <a:p>
            <a:pPr>
              <a:buNone/>
            </a:pPr>
            <a:r>
              <a:rPr lang="pt-BR" sz="1800" b="1" dirty="0">
                <a:solidFill>
                  <a:schemeClr val="tx1"/>
                </a:solidFill>
                <a:latin typeface="Constantia" pitchFamily="18" charset="0"/>
              </a:rPr>
              <a:t>A primeira estrela brilha...</a:t>
            </a:r>
          </a:p>
          <a:p>
            <a:pPr>
              <a:buNone/>
            </a:pPr>
            <a:r>
              <a:rPr lang="pt-BR" sz="1800" b="1" dirty="0">
                <a:solidFill>
                  <a:schemeClr val="tx1"/>
                </a:solidFill>
                <a:latin typeface="Constantia" pitchFamily="18" charset="0"/>
              </a:rPr>
              <a:t>Procura a tua cartilha,</a:t>
            </a:r>
          </a:p>
          <a:p>
            <a:pPr>
              <a:buNone/>
            </a:pPr>
            <a:r>
              <a:rPr lang="pt-BR" sz="1800" b="1" dirty="0">
                <a:solidFill>
                  <a:schemeClr val="tx1"/>
                </a:solidFill>
                <a:latin typeface="Constantia" pitchFamily="18" charset="0"/>
              </a:rPr>
              <a:t>E reza a Ave Maria!</a:t>
            </a:r>
          </a:p>
          <a:p>
            <a:pPr>
              <a:buNone/>
            </a:pPr>
            <a:r>
              <a:rPr lang="pt-BR" sz="1800" b="1" dirty="0">
                <a:solidFill>
                  <a:schemeClr val="tx1"/>
                </a:solidFill>
                <a:latin typeface="Constantia" pitchFamily="18" charset="0"/>
              </a:rPr>
              <a:t> </a:t>
            </a:r>
          </a:p>
          <a:p>
            <a:pPr>
              <a:buNone/>
            </a:pPr>
            <a:r>
              <a:rPr lang="pt-BR" sz="1800" b="1" dirty="0">
                <a:solidFill>
                  <a:schemeClr val="tx1"/>
                </a:solidFill>
                <a:latin typeface="Constantia" pitchFamily="18" charset="0"/>
              </a:rPr>
              <a:t>O gado volta aos currais...</a:t>
            </a:r>
          </a:p>
          <a:p>
            <a:pPr>
              <a:buNone/>
            </a:pPr>
            <a:r>
              <a:rPr lang="pt-BR" sz="1800" b="1" dirty="0">
                <a:solidFill>
                  <a:schemeClr val="tx1"/>
                </a:solidFill>
                <a:latin typeface="Constantia" pitchFamily="18" charset="0"/>
              </a:rPr>
              <a:t>O sino canta na igreja...</a:t>
            </a:r>
          </a:p>
          <a:p>
            <a:pPr>
              <a:buNone/>
            </a:pPr>
            <a:r>
              <a:rPr lang="pt-BR" sz="1800" b="1" dirty="0">
                <a:solidFill>
                  <a:schemeClr val="tx1"/>
                </a:solidFill>
                <a:latin typeface="Constantia" pitchFamily="18" charset="0"/>
              </a:rPr>
              <a:t>Pede a Deus que te proteja</a:t>
            </a:r>
          </a:p>
          <a:p>
            <a:pPr>
              <a:buNone/>
            </a:pPr>
            <a:r>
              <a:rPr lang="pt-BR" sz="1800" b="1" dirty="0">
                <a:solidFill>
                  <a:schemeClr val="tx1"/>
                </a:solidFill>
                <a:latin typeface="Constantia" pitchFamily="18" charset="0"/>
              </a:rPr>
              <a:t>E que dê vida a teus pais!</a:t>
            </a:r>
          </a:p>
          <a:p>
            <a:pPr>
              <a:buNone/>
            </a:pPr>
            <a:r>
              <a:rPr lang="pt-BR" sz="1800" b="1" dirty="0">
                <a:solidFill>
                  <a:schemeClr val="tx1"/>
                </a:solidFill>
                <a:latin typeface="Constantia" pitchFamily="18" charset="0"/>
              </a:rPr>
              <a:t> </a:t>
            </a:r>
          </a:p>
          <a:p>
            <a:pPr>
              <a:buNone/>
            </a:pPr>
            <a:r>
              <a:rPr lang="pt-BR" sz="1800" b="1" dirty="0">
                <a:solidFill>
                  <a:schemeClr val="tx1"/>
                </a:solidFill>
                <a:latin typeface="Constantia" pitchFamily="18" charset="0"/>
              </a:rPr>
              <a:t>Ave Maria!... Ajoelhado,</a:t>
            </a:r>
          </a:p>
          <a:p>
            <a:pPr>
              <a:buNone/>
            </a:pPr>
            <a:r>
              <a:rPr lang="pt-BR" sz="1800" b="1" dirty="0">
                <a:solidFill>
                  <a:schemeClr val="tx1"/>
                </a:solidFill>
                <a:latin typeface="Constantia" pitchFamily="18" charset="0"/>
              </a:rPr>
              <a:t>Pede a Deus que, generoso,</a:t>
            </a:r>
          </a:p>
          <a:p>
            <a:pPr>
              <a:buNone/>
            </a:pPr>
            <a:r>
              <a:rPr lang="pt-BR" sz="1800" b="1" dirty="0">
                <a:solidFill>
                  <a:schemeClr val="tx1"/>
                </a:solidFill>
                <a:latin typeface="Constantia" pitchFamily="18" charset="0"/>
              </a:rPr>
              <a:t>Te faça justo e bondoso,</a:t>
            </a:r>
          </a:p>
          <a:p>
            <a:pPr>
              <a:buNone/>
            </a:pPr>
            <a:r>
              <a:rPr lang="pt-BR" sz="1800" b="1" dirty="0">
                <a:solidFill>
                  <a:schemeClr val="tx1"/>
                </a:solidFill>
                <a:latin typeface="Constantia" pitchFamily="18" charset="0"/>
              </a:rPr>
              <a:t>Filho bom, e homem honrado;</a:t>
            </a:r>
          </a:p>
          <a:p>
            <a:pPr>
              <a:buNone/>
            </a:pPr>
            <a:endParaRPr lang="pt-BR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t-BR" sz="1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 typeface="Wingdings" pitchFamily="2" charset="2"/>
              <a:buNone/>
            </a:pPr>
            <a:endParaRPr lang="pt-BR" sz="1800" dirty="0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692696"/>
            <a:ext cx="4320480" cy="4968552"/>
          </a:xfrm>
        </p:spPr>
        <p:txBody>
          <a:bodyPr/>
          <a:lstStyle/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Constantia" pitchFamily="18" charset="0"/>
              </a:rPr>
              <a:t>Que teus pais conserve aqui</a:t>
            </a:r>
          </a:p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Constantia" pitchFamily="18" charset="0"/>
              </a:rPr>
              <a:t>Para que possas, um dia,</a:t>
            </a:r>
          </a:p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Constantia" pitchFamily="18" charset="0"/>
              </a:rPr>
              <a:t>Pagar-lhes em alegria</a:t>
            </a:r>
          </a:p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Constantia" pitchFamily="18" charset="0"/>
              </a:rPr>
              <a:t>O que sofreram por ti.</a:t>
            </a:r>
          </a:p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Constantia" pitchFamily="18" charset="0"/>
              </a:rPr>
              <a:t> </a:t>
            </a:r>
          </a:p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Constantia" pitchFamily="18" charset="0"/>
              </a:rPr>
              <a:t>Reza, e procura o teu leito,</a:t>
            </a:r>
          </a:p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Constantia" pitchFamily="18" charset="0"/>
              </a:rPr>
              <a:t>Para adormecer contente;</a:t>
            </a:r>
          </a:p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Constantia" pitchFamily="18" charset="0"/>
              </a:rPr>
              <a:t>Dormirás tranquilamente,</a:t>
            </a:r>
          </a:p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Constantia" pitchFamily="18" charset="0"/>
              </a:rPr>
              <a:t>Se disseres satisfeito:</a:t>
            </a:r>
          </a:p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Constantia" pitchFamily="18" charset="0"/>
              </a:rPr>
              <a:t> </a:t>
            </a:r>
          </a:p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Constantia" pitchFamily="18" charset="0"/>
              </a:rPr>
              <a:t>“Hoje, pratiquei o bem:</a:t>
            </a:r>
          </a:p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Constantia" pitchFamily="18" charset="0"/>
              </a:rPr>
              <a:t>Não tive um dia vazio,</a:t>
            </a:r>
          </a:p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Constantia" pitchFamily="18" charset="0"/>
              </a:rPr>
              <a:t>Trabalhei, não fui vadio,</a:t>
            </a:r>
          </a:p>
          <a:p>
            <a:pPr>
              <a:buNone/>
            </a:pPr>
            <a:r>
              <a:rPr lang="pt-BR" sz="1800" b="1" dirty="0" smtClean="0">
                <a:solidFill>
                  <a:schemeClr val="tx1"/>
                </a:solidFill>
                <a:latin typeface="Constantia" pitchFamily="18" charset="0"/>
              </a:rPr>
              <a:t>E não fiz mal a ninguém.”</a:t>
            </a:r>
          </a:p>
          <a:p>
            <a:pPr>
              <a:buNone/>
            </a:pPr>
            <a:r>
              <a:rPr lang="pt-BR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algn="r">
              <a:buNone/>
            </a:pPr>
            <a:r>
              <a:rPr lang="pt-BR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pt-BR" sz="1400" b="1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Poesias Infantis.</a:t>
            </a:r>
          </a:p>
          <a:p>
            <a:pPr algn="r">
              <a:buNone/>
            </a:pPr>
            <a:r>
              <a:rPr lang="pt-BR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Rio de Janeiro: Francisco Alves, 1929.)</a:t>
            </a:r>
            <a:endParaRPr lang="pt-BR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8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8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86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86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6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86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8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61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8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8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86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8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8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8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8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8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8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68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8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68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86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86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86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86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86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86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86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86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86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86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86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686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86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86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6861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690864" cy="2188840"/>
          </a:xfrm>
        </p:spPr>
        <p:txBody>
          <a:bodyPr/>
          <a:lstStyle/>
          <a:p>
            <a:pPr>
              <a:buNone/>
            </a:pPr>
            <a:r>
              <a:rPr lang="pt-BR" b="1" dirty="0" smtClean="0">
                <a:latin typeface="Constantia" pitchFamily="18" charset="0"/>
              </a:rPr>
              <a:t>Meu filho! termina o dia...</a:t>
            </a:r>
          </a:p>
          <a:p>
            <a:pPr>
              <a:buNone/>
            </a:pPr>
            <a:r>
              <a:rPr lang="pt-BR" b="1" dirty="0" smtClean="0">
                <a:latin typeface="Constantia" pitchFamily="18" charset="0"/>
              </a:rPr>
              <a:t>A primeira estrela brilha...</a:t>
            </a:r>
          </a:p>
          <a:p>
            <a:pPr>
              <a:buNone/>
            </a:pPr>
            <a:r>
              <a:rPr lang="pt-BR" b="1" dirty="0" smtClean="0">
                <a:latin typeface="Constantia" pitchFamily="18" charset="0"/>
              </a:rPr>
              <a:t>Procura a tua cartilha,</a:t>
            </a:r>
          </a:p>
          <a:p>
            <a:pPr>
              <a:buNone/>
            </a:pPr>
            <a:r>
              <a:rPr lang="pt-BR" b="1" dirty="0" smtClean="0">
                <a:latin typeface="Constantia" pitchFamily="18" charset="0"/>
              </a:rPr>
              <a:t>E reza a Ave Maria!</a:t>
            </a:r>
            <a:endParaRPr lang="pt-BR" b="1" dirty="0">
              <a:latin typeface="Constantia" pitchFamily="18" charset="0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48064" y="1484784"/>
            <a:ext cx="648072" cy="2304256"/>
          </a:xfrm>
        </p:spPr>
        <p:txBody>
          <a:bodyPr/>
          <a:lstStyle/>
          <a:p>
            <a:pPr>
              <a:buNone/>
            </a:pPr>
            <a:r>
              <a:rPr lang="pt-BR" sz="2400" dirty="0" smtClean="0"/>
              <a:t>A</a:t>
            </a:r>
          </a:p>
          <a:p>
            <a:pPr>
              <a:buNone/>
            </a:pPr>
            <a:endParaRPr lang="pt-BR" sz="1400" dirty="0" smtClean="0"/>
          </a:p>
          <a:p>
            <a:pPr>
              <a:buNone/>
            </a:pPr>
            <a:r>
              <a:rPr lang="pt-BR" sz="2400" dirty="0" smtClean="0"/>
              <a:t>B</a:t>
            </a:r>
          </a:p>
          <a:p>
            <a:pPr>
              <a:buNone/>
            </a:pPr>
            <a:endParaRPr lang="pt-BR" sz="800" dirty="0" smtClean="0"/>
          </a:p>
          <a:p>
            <a:pPr>
              <a:buNone/>
            </a:pPr>
            <a:r>
              <a:rPr lang="pt-BR" sz="2400" dirty="0" smtClean="0"/>
              <a:t>B</a:t>
            </a:r>
          </a:p>
          <a:p>
            <a:pPr>
              <a:buNone/>
            </a:pPr>
            <a:endParaRPr lang="pt-BR" sz="800" dirty="0" smtClean="0"/>
          </a:p>
          <a:p>
            <a:pPr>
              <a:buNone/>
            </a:pPr>
            <a:r>
              <a:rPr lang="pt-BR" sz="2400" dirty="0" smtClean="0"/>
              <a:t>A</a:t>
            </a:r>
          </a:p>
        </p:txBody>
      </p:sp>
      <p:cxnSp>
        <p:nvCxnSpPr>
          <p:cNvPr id="5" name="Conector reto 4"/>
          <p:cNvCxnSpPr/>
          <p:nvPr/>
        </p:nvCxnSpPr>
        <p:spPr>
          <a:xfrm flipH="1">
            <a:off x="1187624" y="1700808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/>
          <p:nvPr/>
        </p:nvCxnSpPr>
        <p:spPr>
          <a:xfrm flipH="1">
            <a:off x="1547664" y="1700808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flipH="1">
            <a:off x="2123728" y="1700808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to 32"/>
          <p:cNvCxnSpPr/>
          <p:nvPr/>
        </p:nvCxnSpPr>
        <p:spPr>
          <a:xfrm flipH="1">
            <a:off x="2771800" y="1700808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H="1">
            <a:off x="3203848" y="1700808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/>
          <p:nvPr/>
        </p:nvCxnSpPr>
        <p:spPr>
          <a:xfrm flipH="1">
            <a:off x="3995936" y="1700808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/>
          <p:nvPr/>
        </p:nvCxnSpPr>
        <p:spPr>
          <a:xfrm flipH="1">
            <a:off x="4355976" y="1700808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to 36"/>
          <p:cNvCxnSpPr/>
          <p:nvPr/>
        </p:nvCxnSpPr>
        <p:spPr>
          <a:xfrm flipH="1">
            <a:off x="755576" y="2204864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/>
          <p:nvPr/>
        </p:nvCxnSpPr>
        <p:spPr>
          <a:xfrm flipH="1">
            <a:off x="1259632" y="2204864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/>
          <p:cNvCxnSpPr/>
          <p:nvPr/>
        </p:nvCxnSpPr>
        <p:spPr>
          <a:xfrm flipH="1">
            <a:off x="1907704" y="2204864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/>
          <p:cNvCxnSpPr/>
          <p:nvPr/>
        </p:nvCxnSpPr>
        <p:spPr>
          <a:xfrm flipH="1">
            <a:off x="2699792" y="2204864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 flipH="1">
            <a:off x="3203848" y="2204864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/>
          <p:cNvCxnSpPr/>
          <p:nvPr/>
        </p:nvCxnSpPr>
        <p:spPr>
          <a:xfrm flipH="1">
            <a:off x="3563888" y="2204864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/>
          <p:cNvCxnSpPr/>
          <p:nvPr/>
        </p:nvCxnSpPr>
        <p:spPr>
          <a:xfrm flipH="1">
            <a:off x="4067944" y="2204864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/>
          <p:cNvCxnSpPr/>
          <p:nvPr/>
        </p:nvCxnSpPr>
        <p:spPr>
          <a:xfrm flipH="1">
            <a:off x="1043608" y="2708920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 flipH="1">
            <a:off x="1475656" y="2708920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/>
          <p:cNvCxnSpPr/>
          <p:nvPr/>
        </p:nvCxnSpPr>
        <p:spPr>
          <a:xfrm flipH="1">
            <a:off x="2051720" y="2708920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/>
          <p:cNvCxnSpPr/>
          <p:nvPr/>
        </p:nvCxnSpPr>
        <p:spPr>
          <a:xfrm flipH="1">
            <a:off x="2555776" y="2708920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to 47"/>
          <p:cNvCxnSpPr/>
          <p:nvPr/>
        </p:nvCxnSpPr>
        <p:spPr>
          <a:xfrm flipH="1">
            <a:off x="2771800" y="2708920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/>
          <p:cNvCxnSpPr/>
          <p:nvPr/>
        </p:nvCxnSpPr>
        <p:spPr>
          <a:xfrm flipH="1">
            <a:off x="3347864" y="2708920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/>
          <p:cNvCxnSpPr/>
          <p:nvPr/>
        </p:nvCxnSpPr>
        <p:spPr>
          <a:xfrm flipH="1">
            <a:off x="3563888" y="2708920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/>
          <p:cNvCxnSpPr/>
          <p:nvPr/>
        </p:nvCxnSpPr>
        <p:spPr>
          <a:xfrm flipH="1">
            <a:off x="755576" y="3212976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/>
          <p:cNvCxnSpPr/>
          <p:nvPr/>
        </p:nvCxnSpPr>
        <p:spPr>
          <a:xfrm flipH="1">
            <a:off x="1115616" y="3212976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/>
          <p:nvPr/>
        </p:nvCxnSpPr>
        <p:spPr>
          <a:xfrm flipH="1">
            <a:off x="1835696" y="3212976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/>
          <p:cNvCxnSpPr/>
          <p:nvPr/>
        </p:nvCxnSpPr>
        <p:spPr>
          <a:xfrm flipH="1">
            <a:off x="2123728" y="3212976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/>
          <p:nvPr/>
        </p:nvCxnSpPr>
        <p:spPr>
          <a:xfrm flipH="1">
            <a:off x="2483768" y="3212976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/>
          <p:cNvCxnSpPr/>
          <p:nvPr/>
        </p:nvCxnSpPr>
        <p:spPr>
          <a:xfrm flipH="1">
            <a:off x="3059832" y="3212976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/>
          <p:cNvCxnSpPr/>
          <p:nvPr/>
        </p:nvCxnSpPr>
        <p:spPr>
          <a:xfrm flipH="1">
            <a:off x="3347864" y="3212976"/>
            <a:ext cx="144016" cy="36004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>
            <a:off x="5220072" y="188640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 smtClean="0">
                <a:latin typeface="Freestyle Script" pitchFamily="66" charset="0"/>
              </a:rPr>
              <a:t>verso </a:t>
            </a:r>
            <a:r>
              <a:rPr lang="pt-BR" sz="3600" dirty="0" err="1" smtClean="0">
                <a:latin typeface="Freestyle Script" pitchFamily="66" charset="0"/>
              </a:rPr>
              <a:t>heptassílabo</a:t>
            </a:r>
            <a:endParaRPr lang="pt-BR" sz="3600" dirty="0" smtClean="0">
              <a:latin typeface="Freestyle Script" pitchFamily="66" charset="0"/>
            </a:endParaRPr>
          </a:p>
          <a:p>
            <a:r>
              <a:rPr lang="pt-BR" sz="3600" dirty="0" smtClean="0">
                <a:latin typeface="Freestyle Script" pitchFamily="66" charset="0"/>
              </a:rPr>
              <a:t>ou redondilha maior</a:t>
            </a:r>
            <a:endParaRPr lang="pt-BR" sz="3600" dirty="0">
              <a:latin typeface="Freestyle Script" pitchFamily="66" charset="0"/>
            </a:endParaRPr>
          </a:p>
        </p:txBody>
      </p:sp>
      <p:cxnSp>
        <p:nvCxnSpPr>
          <p:cNvPr id="61" name="Forma 60"/>
          <p:cNvCxnSpPr>
            <a:endCxn id="59" idx="1"/>
          </p:cNvCxnSpPr>
          <p:nvPr/>
        </p:nvCxnSpPr>
        <p:spPr>
          <a:xfrm rot="5400000" flipH="1" flipV="1">
            <a:off x="4548046" y="884768"/>
            <a:ext cx="767988" cy="576063"/>
          </a:xfrm>
          <a:prstGeom prst="curvedConnector2">
            <a:avLst/>
          </a:prstGeom>
          <a:ln w="2857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have direita 61"/>
          <p:cNvSpPr/>
          <p:nvPr/>
        </p:nvSpPr>
        <p:spPr>
          <a:xfrm>
            <a:off x="5436096" y="1412776"/>
            <a:ext cx="288032" cy="2448272"/>
          </a:xfrm>
          <a:prstGeom prst="rightBrac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CaixaDeTexto 62"/>
          <p:cNvSpPr txBox="1"/>
          <p:nvPr/>
        </p:nvSpPr>
        <p:spPr>
          <a:xfrm>
            <a:off x="5868144" y="2348880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latin typeface="Freestyle Script" pitchFamily="66" charset="0"/>
              </a:rPr>
              <a:t>interpolada</a:t>
            </a:r>
            <a:endParaRPr lang="pt-BR" sz="2800" dirty="0">
              <a:latin typeface="Freestyle Script" pitchFamily="66" charset="0"/>
            </a:endParaRPr>
          </a:p>
        </p:txBody>
      </p:sp>
      <p:sp>
        <p:nvSpPr>
          <p:cNvPr id="64" name="CaixaDeTexto 63"/>
          <p:cNvSpPr txBox="1"/>
          <p:nvPr/>
        </p:nvSpPr>
        <p:spPr>
          <a:xfrm>
            <a:off x="899592" y="4509120"/>
            <a:ext cx="4680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</a:t>
            </a:r>
            <a:r>
              <a:rPr lang="pt-BR" i="1" dirty="0" smtClean="0"/>
              <a:t>ia</a:t>
            </a:r>
            <a:r>
              <a:rPr lang="pt-BR" dirty="0" smtClean="0"/>
              <a:t> / Mar</a:t>
            </a:r>
            <a:r>
              <a:rPr lang="pt-BR" i="1" dirty="0" smtClean="0"/>
              <a:t>ia</a:t>
            </a:r>
            <a:r>
              <a:rPr lang="pt-BR" dirty="0" smtClean="0"/>
              <a:t> = rimas toantes ou assonantes</a:t>
            </a:r>
          </a:p>
          <a:p>
            <a:endParaRPr lang="pt-BR" dirty="0" smtClean="0"/>
          </a:p>
          <a:p>
            <a:r>
              <a:rPr lang="pt-BR" dirty="0" smtClean="0"/>
              <a:t>br</a:t>
            </a:r>
            <a:r>
              <a:rPr lang="pt-BR" i="1" dirty="0" smtClean="0"/>
              <a:t>ilha </a:t>
            </a:r>
            <a:r>
              <a:rPr lang="pt-BR" dirty="0" smtClean="0"/>
              <a:t> / cart</a:t>
            </a:r>
            <a:r>
              <a:rPr lang="pt-BR" i="1" dirty="0" smtClean="0"/>
              <a:t>ilha</a:t>
            </a:r>
            <a:r>
              <a:rPr lang="pt-BR" dirty="0" smtClean="0"/>
              <a:t> = rimas consoantes </a:t>
            </a:r>
            <a:endParaRPr lang="pt-BR" dirty="0"/>
          </a:p>
        </p:txBody>
      </p:sp>
      <p:sp>
        <p:nvSpPr>
          <p:cNvPr id="65" name="Seta em curva para cima 64"/>
          <p:cNvSpPr/>
          <p:nvPr/>
        </p:nvSpPr>
        <p:spPr>
          <a:xfrm>
            <a:off x="3635896" y="1988840"/>
            <a:ext cx="216024" cy="720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6" name="Seta em curva para cima 65"/>
          <p:cNvSpPr/>
          <p:nvPr/>
        </p:nvSpPr>
        <p:spPr>
          <a:xfrm>
            <a:off x="2195736" y="2492896"/>
            <a:ext cx="360040" cy="720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7" name="Seta em curva para cima 66"/>
          <p:cNvSpPr/>
          <p:nvPr/>
        </p:nvSpPr>
        <p:spPr>
          <a:xfrm>
            <a:off x="1763688" y="2996952"/>
            <a:ext cx="288032" cy="720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8" name="Seta em curva para cima 67"/>
          <p:cNvSpPr/>
          <p:nvPr/>
        </p:nvSpPr>
        <p:spPr>
          <a:xfrm>
            <a:off x="1475656" y="3501008"/>
            <a:ext cx="288032" cy="72008"/>
          </a:xfrm>
          <a:prstGeom prst="curved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9" name="Elipse 68"/>
          <p:cNvSpPr/>
          <p:nvPr/>
        </p:nvSpPr>
        <p:spPr>
          <a:xfrm>
            <a:off x="1331640" y="1628800"/>
            <a:ext cx="288032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Elipse 70"/>
          <p:cNvSpPr/>
          <p:nvPr/>
        </p:nvSpPr>
        <p:spPr>
          <a:xfrm>
            <a:off x="2843808" y="1628800"/>
            <a:ext cx="432048" cy="43204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Elipse 71"/>
          <p:cNvSpPr/>
          <p:nvPr/>
        </p:nvSpPr>
        <p:spPr>
          <a:xfrm>
            <a:off x="4067944" y="1628800"/>
            <a:ext cx="432048" cy="5124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Elipse 72"/>
          <p:cNvSpPr/>
          <p:nvPr/>
        </p:nvSpPr>
        <p:spPr>
          <a:xfrm>
            <a:off x="1403648" y="2132856"/>
            <a:ext cx="576064" cy="5124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Elipse 73"/>
          <p:cNvSpPr/>
          <p:nvPr/>
        </p:nvSpPr>
        <p:spPr>
          <a:xfrm>
            <a:off x="3635896" y="2132856"/>
            <a:ext cx="576064" cy="51244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Elipse 74"/>
          <p:cNvSpPr/>
          <p:nvPr/>
        </p:nvSpPr>
        <p:spPr>
          <a:xfrm>
            <a:off x="1115616" y="2708920"/>
            <a:ext cx="432048" cy="4404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Elipse 75"/>
          <p:cNvSpPr/>
          <p:nvPr/>
        </p:nvSpPr>
        <p:spPr>
          <a:xfrm>
            <a:off x="2195736" y="2708920"/>
            <a:ext cx="432048" cy="4404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Elipse 76"/>
          <p:cNvSpPr/>
          <p:nvPr/>
        </p:nvSpPr>
        <p:spPr>
          <a:xfrm>
            <a:off x="3347864" y="2636912"/>
            <a:ext cx="360040" cy="4404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Elipse 77"/>
          <p:cNvSpPr/>
          <p:nvPr/>
        </p:nvSpPr>
        <p:spPr>
          <a:xfrm>
            <a:off x="827584" y="3212976"/>
            <a:ext cx="360040" cy="4404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Elipse 78"/>
          <p:cNvSpPr/>
          <p:nvPr/>
        </p:nvSpPr>
        <p:spPr>
          <a:xfrm>
            <a:off x="1835696" y="3212976"/>
            <a:ext cx="360040" cy="4404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Elipse 79"/>
          <p:cNvSpPr/>
          <p:nvPr/>
        </p:nvSpPr>
        <p:spPr>
          <a:xfrm>
            <a:off x="3059832" y="3212976"/>
            <a:ext cx="360040" cy="4404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9" dur="10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7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4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1" dur="1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1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1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4" name="Picture 8" descr="http://www.cienciapt.net/noticias/imagens/novas/florbela_espan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6097" y="1484784"/>
            <a:ext cx="5035395" cy="4615781"/>
          </a:xfrm>
          <a:prstGeom prst="rect">
            <a:avLst/>
          </a:prstGeom>
          <a:noFill/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/>
          <a:lstStyle/>
          <a:p>
            <a:pPr algn="r"/>
            <a:r>
              <a:rPr lang="pt-BR" sz="2400" b="1" dirty="0" smtClean="0"/>
              <a:t>Florbela Espanca</a:t>
            </a:r>
            <a:endParaRPr lang="pt-BR" sz="2400" b="1" dirty="0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1520" y="399147"/>
            <a:ext cx="5688632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Inconstância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Procurei amor, que me mentiu.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Pedi à vida mais do que ela dava;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Eterna sonhadora edificava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Meu castelo de luz que me caiu!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Tanto clarão nas trevas refulgiu,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E tanto beijo a boca me queimava!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E era o sol que os longes deslumbrava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Igual a tanto sol que me fugiu!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Passei a vida a amar e a esquecer...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Atrás do sol dum dia outro a aquecer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As brumas dos atalhos por onde ando...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E este amor que assim me vai fugindo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É igual a outro amor que vai surgindo,</a:t>
            </a:r>
            <a:endParaRPr kumimoji="0" lang="pt-B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Que </a:t>
            </a:r>
            <a:r>
              <a:rPr kumimoji="0" lang="pt-BR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há-de</a:t>
            </a:r>
            <a:r>
              <a:rPr kumimoji="0" lang="pt-BR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partir também... nem eu sei quando...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A mensagem das violetas.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Porto Alegre: L&amp;PM </a:t>
            </a:r>
            <a:r>
              <a:rPr kumimoji="0" lang="pt-BR" sz="14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Pocket</a:t>
            </a:r>
            <a:r>
              <a:rPr kumimoji="0" lang="pt-BR" sz="14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2003.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6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06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06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06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0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0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06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0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06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06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06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06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6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06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6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6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06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6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6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06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6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06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06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06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06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06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6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6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706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06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06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706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066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066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7066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066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66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7066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066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066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7066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80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80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80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907"/>
          </a:xfrm>
        </p:spPr>
        <p:txBody>
          <a:bodyPr/>
          <a:lstStyle/>
          <a:p>
            <a:pPr algn="ctr"/>
            <a:r>
              <a:rPr lang="pt-BR" sz="3200" dirty="0"/>
              <a:t>Trem de ferro</a:t>
            </a:r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4038600" cy="529431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800" dirty="0"/>
              <a:t>Café com pão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800" dirty="0"/>
              <a:t>Café com pão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800" dirty="0"/>
              <a:t>Café com pão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800" dirty="0" err="1"/>
              <a:t>Virge</a:t>
            </a:r>
            <a:r>
              <a:rPr lang="pt-BR" sz="1800" dirty="0"/>
              <a:t> Maria que foi isso maquinista?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800" dirty="0"/>
              <a:t>Agora sim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800" dirty="0"/>
              <a:t>Café com pão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800" dirty="0"/>
              <a:t>Agora sim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800" dirty="0"/>
              <a:t>Voa, fumaça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800" dirty="0"/>
              <a:t>Corre, cerca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800" dirty="0"/>
              <a:t>Ai seu foguista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800" dirty="0"/>
              <a:t>Bota fogo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800" dirty="0"/>
              <a:t>Na fornalha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800" dirty="0"/>
              <a:t>Que eu preciso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800" dirty="0"/>
              <a:t>Muita força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800" dirty="0"/>
              <a:t>Muita força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pt-BR" sz="1800" dirty="0"/>
              <a:t>Muita força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pt-BR" sz="1800" dirty="0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836613"/>
            <a:ext cx="4038600" cy="52943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1800" dirty="0" err="1"/>
              <a:t>Oô</a:t>
            </a:r>
            <a:r>
              <a:rPr lang="pt-BR" sz="1800" dirty="0"/>
              <a:t>...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Foge , bicho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Foge, povo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Passa ponte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Passa poste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Passa pasto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Passa boi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Passa boiada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Passa galho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De ingazeira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Debruçada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No riacho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Que vontade de cantar!</a:t>
            </a:r>
          </a:p>
          <a:p>
            <a:pPr>
              <a:buFont typeface="Wingdings" pitchFamily="2" charset="2"/>
              <a:buNone/>
            </a:pPr>
            <a:endParaRPr lang="pt-BR" sz="2000" dirty="0"/>
          </a:p>
          <a:p>
            <a:pPr>
              <a:buFont typeface="Wingdings" pitchFamily="2" charset="2"/>
              <a:buNone/>
            </a:pPr>
            <a:endParaRPr lang="pt-BR" sz="2000" dirty="0"/>
          </a:p>
          <a:p>
            <a:pPr>
              <a:buFont typeface="Wingdings" pitchFamily="2" charset="2"/>
              <a:buNone/>
            </a:pP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7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78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78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78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778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7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78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7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7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778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78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78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78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8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78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778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8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78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78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8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78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78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78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78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7782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8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78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7782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78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78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7782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78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78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7782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78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78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7782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77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77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8" dur="1000"/>
                                        <p:tgtEl>
                                          <p:spTgt spid="77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778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778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3" dur="1000"/>
                                        <p:tgtEl>
                                          <p:spTgt spid="778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7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7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778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3" dur="1000"/>
                                        <p:tgtEl>
                                          <p:spTgt spid="778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7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7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8" dur="1000"/>
                                        <p:tgtEl>
                                          <p:spTgt spid="7782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78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778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778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78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78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778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78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778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3" dur="1000"/>
                                        <p:tgtEl>
                                          <p:spTgt spid="778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778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778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8" dur="1000"/>
                                        <p:tgtEl>
                                          <p:spTgt spid="7782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pimenta.blog.br/wp-content/uploads/3-Manuel-Bandei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924944"/>
            <a:ext cx="3286125" cy="3333750"/>
          </a:xfrm>
          <a:prstGeom prst="rect">
            <a:avLst/>
          </a:prstGeom>
          <a:noFill/>
        </p:spPr>
      </p:pic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33375"/>
            <a:ext cx="4038600" cy="57975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1800" dirty="0" err="1"/>
              <a:t>Oô</a:t>
            </a:r>
            <a:r>
              <a:rPr lang="pt-BR" sz="1800" dirty="0"/>
              <a:t>...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Quando me </a:t>
            </a:r>
            <a:r>
              <a:rPr lang="pt-BR" sz="1800" dirty="0" err="1"/>
              <a:t>prendero</a:t>
            </a:r>
            <a:endParaRPr lang="pt-BR" sz="1800" dirty="0"/>
          </a:p>
          <a:p>
            <a:pPr>
              <a:buFont typeface="Wingdings" pitchFamily="2" charset="2"/>
              <a:buNone/>
            </a:pPr>
            <a:r>
              <a:rPr lang="pt-BR" sz="1800" dirty="0"/>
              <a:t>No </a:t>
            </a:r>
            <a:r>
              <a:rPr lang="pt-BR" sz="1800" dirty="0" err="1"/>
              <a:t>canaviá</a:t>
            </a:r>
            <a:endParaRPr lang="pt-BR" sz="1800" dirty="0"/>
          </a:p>
          <a:p>
            <a:pPr>
              <a:buFont typeface="Wingdings" pitchFamily="2" charset="2"/>
              <a:buNone/>
            </a:pPr>
            <a:r>
              <a:rPr lang="pt-BR" sz="1800" dirty="0"/>
              <a:t>Cadê pé de cana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Era um </a:t>
            </a:r>
            <a:r>
              <a:rPr lang="pt-BR" sz="1800" dirty="0" err="1"/>
              <a:t>oficiá</a:t>
            </a:r>
            <a:endParaRPr lang="pt-BR" sz="1800" dirty="0"/>
          </a:p>
          <a:p>
            <a:pPr>
              <a:buFont typeface="Wingdings" pitchFamily="2" charset="2"/>
              <a:buNone/>
            </a:pPr>
            <a:r>
              <a:rPr lang="pt-BR" sz="1800" dirty="0" err="1"/>
              <a:t>Oô</a:t>
            </a:r>
            <a:r>
              <a:rPr lang="pt-BR" sz="1800" dirty="0"/>
              <a:t>...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Menina bonita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Do vestido verde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Me dá tua boca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Pra </a:t>
            </a:r>
            <a:r>
              <a:rPr lang="pt-BR" sz="1800" dirty="0" err="1"/>
              <a:t>matá</a:t>
            </a:r>
            <a:r>
              <a:rPr lang="pt-BR" sz="1800" dirty="0"/>
              <a:t> minha sede</a:t>
            </a:r>
          </a:p>
          <a:p>
            <a:pPr>
              <a:buFont typeface="Wingdings" pitchFamily="2" charset="2"/>
              <a:buNone/>
            </a:pPr>
            <a:r>
              <a:rPr lang="pt-BR" sz="1800" dirty="0" err="1"/>
              <a:t>Oô</a:t>
            </a:r>
            <a:r>
              <a:rPr lang="pt-BR" sz="1800" dirty="0"/>
              <a:t>...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Vou </a:t>
            </a:r>
            <a:r>
              <a:rPr lang="pt-BR" sz="1800" dirty="0" err="1"/>
              <a:t>mimbora</a:t>
            </a:r>
            <a:r>
              <a:rPr lang="pt-BR" sz="1800" dirty="0"/>
              <a:t> vou  </a:t>
            </a:r>
            <a:r>
              <a:rPr lang="pt-BR" sz="1800" dirty="0" err="1"/>
              <a:t>mimbora</a:t>
            </a:r>
            <a:endParaRPr lang="pt-BR" sz="1800" dirty="0"/>
          </a:p>
          <a:p>
            <a:pPr>
              <a:buFont typeface="Wingdings" pitchFamily="2" charset="2"/>
              <a:buNone/>
            </a:pPr>
            <a:r>
              <a:rPr lang="pt-BR" sz="1800" dirty="0"/>
              <a:t>Não gosto daqui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Sou de </a:t>
            </a:r>
            <a:r>
              <a:rPr lang="pt-BR" sz="1800" dirty="0" err="1"/>
              <a:t>Ouricuri</a:t>
            </a:r>
            <a:endParaRPr lang="pt-BR" sz="1800" dirty="0"/>
          </a:p>
          <a:p>
            <a:pPr>
              <a:buFont typeface="Wingdings" pitchFamily="2" charset="2"/>
              <a:buNone/>
            </a:pPr>
            <a:r>
              <a:rPr lang="pt-BR" sz="1800" dirty="0" err="1"/>
              <a:t>Oô</a:t>
            </a:r>
            <a:r>
              <a:rPr lang="pt-BR" sz="1800" dirty="0"/>
              <a:t>...</a:t>
            </a:r>
          </a:p>
          <a:p>
            <a:endParaRPr lang="pt-BR" sz="2600" dirty="0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33375"/>
            <a:ext cx="4038600" cy="251956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t-BR" sz="1800" dirty="0"/>
              <a:t>Vou depressa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Vou correndo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Vou a toda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Que só levo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Pouca gente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Pouca gente</a:t>
            </a:r>
          </a:p>
          <a:p>
            <a:pPr>
              <a:buFont typeface="Wingdings" pitchFamily="2" charset="2"/>
              <a:buNone/>
            </a:pPr>
            <a:r>
              <a:rPr lang="pt-BR" sz="1800" dirty="0"/>
              <a:t>Pouca gente...</a:t>
            </a:r>
          </a:p>
          <a:p>
            <a:pPr>
              <a:buFont typeface="Wingdings" pitchFamily="2" charset="2"/>
              <a:buNone/>
            </a:pPr>
            <a:endParaRPr lang="pt-BR" sz="2000" dirty="0"/>
          </a:p>
          <a:p>
            <a:pPr algn="r">
              <a:buFont typeface="Wingdings" pitchFamily="2" charset="2"/>
              <a:buNone/>
            </a:pPr>
            <a:r>
              <a:rPr lang="pt-BR" sz="2000" i="1" dirty="0" smtClean="0">
                <a:solidFill>
                  <a:schemeClr val="bg1"/>
                </a:solidFill>
              </a:rPr>
              <a:t>Manuel Bandeira</a:t>
            </a:r>
          </a:p>
          <a:p>
            <a:pPr algn="r">
              <a:buNone/>
            </a:pPr>
            <a:r>
              <a:rPr lang="pt-BR" sz="2000" dirty="0" smtClean="0">
                <a:solidFill>
                  <a:schemeClr val="bg1"/>
                </a:solidFill>
              </a:rPr>
              <a:t> </a:t>
            </a:r>
            <a:r>
              <a:rPr lang="pt-BR" sz="2000" i="1" dirty="0" smtClean="0">
                <a:solidFill>
                  <a:schemeClr val="bg1"/>
                </a:solidFill>
              </a:rPr>
              <a:t>(1936)</a:t>
            </a:r>
            <a:endParaRPr lang="pt-BR" sz="20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7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7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37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737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3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3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7373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3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3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7373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73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73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3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3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1" dur="1000"/>
                                        <p:tgtEl>
                                          <p:spTgt spid="73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3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3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73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3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3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73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3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3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73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upf.br/radiofac/wp/wp-content/uploads/2011/10/cecilia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6002" y="4908857"/>
            <a:ext cx="4547998" cy="1949143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86891"/>
          </a:xfrm>
        </p:spPr>
        <p:txBody>
          <a:bodyPr/>
          <a:lstStyle/>
          <a:p>
            <a:pPr algn="r"/>
            <a:r>
              <a:rPr lang="pt-BR" sz="3600" dirty="0" smtClean="0"/>
              <a:t>A bailarina</a:t>
            </a:r>
            <a:endParaRPr lang="pt-BR" sz="3600" dirty="0"/>
          </a:p>
        </p:txBody>
      </p:sp>
      <p:sp>
        <p:nvSpPr>
          <p:cNvPr id="9" name="Retângulo 8"/>
          <p:cNvSpPr/>
          <p:nvPr/>
        </p:nvSpPr>
        <p:spPr>
          <a:xfrm>
            <a:off x="827584" y="548680"/>
            <a:ext cx="57606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1600" dirty="0" smtClean="0"/>
              <a:t>Esta menina</a:t>
            </a:r>
            <a:br>
              <a:rPr lang="pt-BR" sz="1600" dirty="0" smtClean="0"/>
            </a:br>
            <a:r>
              <a:rPr lang="pt-BR" sz="1600" dirty="0" smtClean="0"/>
              <a:t>tão pequenina</a:t>
            </a:r>
            <a:br>
              <a:rPr lang="pt-BR" sz="1600" dirty="0" smtClean="0"/>
            </a:br>
            <a:r>
              <a:rPr lang="pt-BR" sz="1600" dirty="0" smtClean="0"/>
              <a:t>quer ser bailarina.</a:t>
            </a:r>
            <a:br>
              <a:rPr lang="pt-BR" sz="1600" dirty="0" smtClean="0"/>
            </a:br>
            <a:r>
              <a:rPr lang="pt-BR" sz="1600" dirty="0" smtClean="0"/>
              <a:t>Não conhece nem dó nem ré</a:t>
            </a:r>
            <a:br>
              <a:rPr lang="pt-BR" sz="1600" dirty="0" smtClean="0"/>
            </a:br>
            <a:r>
              <a:rPr lang="pt-BR" sz="1600" dirty="0" smtClean="0"/>
              <a:t>mas sabe ficar na ponta do pé.</a:t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Não conhece nem mi nem fá</a:t>
            </a:r>
            <a:br>
              <a:rPr lang="pt-BR" sz="1600" dirty="0" smtClean="0"/>
            </a:br>
            <a:r>
              <a:rPr lang="pt-BR" sz="1600" dirty="0" smtClean="0"/>
              <a:t>Mas inclina o corpo para cá e para lá</a:t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Não conhece nem lá nem si,</a:t>
            </a:r>
            <a:br>
              <a:rPr lang="pt-BR" sz="1600" dirty="0" smtClean="0"/>
            </a:br>
            <a:r>
              <a:rPr lang="pt-BR" sz="1600" dirty="0" smtClean="0"/>
              <a:t>mas fecha os olhos e sorri.</a:t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Roda, roda, roda, com os bracinhos no ar</a:t>
            </a:r>
            <a:br>
              <a:rPr lang="pt-BR" sz="1600" dirty="0" smtClean="0"/>
            </a:br>
            <a:r>
              <a:rPr lang="pt-BR" sz="1600" dirty="0" smtClean="0"/>
              <a:t>e não fica tonta nem sai do lugar.</a:t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Põe no cabelo uma estrela e um véu</a:t>
            </a:r>
            <a:br>
              <a:rPr lang="pt-BR" sz="1600" dirty="0" smtClean="0"/>
            </a:br>
            <a:r>
              <a:rPr lang="pt-BR" sz="1600" dirty="0" smtClean="0"/>
              <a:t>e diz que caiu do céu.</a:t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Esta menina</a:t>
            </a:r>
            <a:br>
              <a:rPr lang="pt-BR" sz="1600" dirty="0" smtClean="0"/>
            </a:br>
            <a:r>
              <a:rPr lang="pt-BR" sz="1600" dirty="0" smtClean="0"/>
              <a:t>tão pequenina</a:t>
            </a:r>
            <a:br>
              <a:rPr lang="pt-BR" sz="1600" dirty="0" smtClean="0"/>
            </a:br>
            <a:r>
              <a:rPr lang="pt-BR" sz="1600" dirty="0" smtClean="0"/>
              <a:t>quer ser bailarina.</a:t>
            </a:r>
            <a:br>
              <a:rPr lang="pt-BR" sz="1600" dirty="0" smtClean="0"/>
            </a:b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Mas depois esquece todas as danças,</a:t>
            </a:r>
            <a:br>
              <a:rPr lang="pt-BR" sz="1600" dirty="0" smtClean="0"/>
            </a:br>
            <a:r>
              <a:rPr lang="pt-BR" sz="1600" dirty="0" smtClean="0"/>
              <a:t>e também quer dormir como as outras crianças.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orda">
  <a:themeElements>
    <a:clrScheme name="Borda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a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a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a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a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792</TotalTime>
  <Words>929</Words>
  <Application>Microsoft Office PowerPoint</Application>
  <PresentationFormat>Apresentação na tela (4:3)</PresentationFormat>
  <Paragraphs>344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Borda</vt:lpstr>
      <vt:lpstr>Slide 1</vt:lpstr>
      <vt:lpstr>Slide 2</vt:lpstr>
      <vt:lpstr>Slide 3</vt:lpstr>
      <vt:lpstr>Olavo Bilac </vt:lpstr>
      <vt:lpstr>Slide 5</vt:lpstr>
      <vt:lpstr>Florbela Espanca</vt:lpstr>
      <vt:lpstr>Trem de ferro</vt:lpstr>
      <vt:lpstr>Slide 8</vt:lpstr>
      <vt:lpstr>A bailarina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Matuto incrementado 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texto poético</dc:title>
  <dc:creator>Florêncio</dc:creator>
  <cp:lastModifiedBy>Florencio</cp:lastModifiedBy>
  <cp:revision>70</cp:revision>
  <dcterms:created xsi:type="dcterms:W3CDTF">2010-10-07T11:26:52Z</dcterms:created>
  <dcterms:modified xsi:type="dcterms:W3CDTF">2012-12-14T04:39:15Z</dcterms:modified>
</cp:coreProperties>
</file>