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59" r:id="rId1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810"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ítu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2BA10C9A-9749-496E-A67A-5B7BB87C37D9}"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914401"/>
            <a:ext cx="2057400" cy="521176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914401"/>
            <a:ext cx="6019800" cy="521176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10C9A-9749-496E-A67A-5B7BB87C37D9}"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tIns="45720" anchor="b"/>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10C9A-9749-496E-A67A-5B7BB87C37D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Retângulo com Único Canto Aparado e Arredondad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ângulo retângu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ítu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smtClean="0"/>
              <a:t>Clique para editar o estilo do título mestre</a:t>
            </a:r>
            <a:endParaRPr kumimoji="0" lang="en-US"/>
          </a:p>
        </p:txBody>
      </p:sp>
      <p:sp>
        <p:nvSpPr>
          <p:cNvPr id="4" name="Espaço Reservado para Tex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4FF077CB-882A-4F8D-A7A1-86D204168DAF}" type="datetimeFigureOut">
              <a:rPr lang="pt-BR" smtClean="0"/>
              <a:pPr/>
              <a:t>28/01/2013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8077200" y="6356350"/>
            <a:ext cx="609600" cy="365125"/>
          </a:xfrm>
        </p:spPr>
        <p:txBody>
          <a:bodyPr/>
          <a:lstStyle/>
          <a:p>
            <a:fld id="{2BA10C9A-9749-496E-A67A-5B7BB87C37D9}" type="slidenum">
              <a:rPr lang="pt-BR" smtClean="0"/>
              <a:pPr/>
              <a:t>‹nº›</a:t>
            </a:fld>
            <a:endParaRPr lang="pt-BR"/>
          </a:p>
        </p:txBody>
      </p:sp>
      <p:sp>
        <p:nvSpPr>
          <p:cNvPr id="3" name="Espaço Reservado para Imagem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smtClean="0"/>
              <a:t>Clique no ícone para adicionar uma imagem</a:t>
            </a:r>
            <a:endParaRPr kumimoji="0" lang="en-US" dirty="0"/>
          </a:p>
        </p:txBody>
      </p:sp>
      <p:sp>
        <p:nvSpPr>
          <p:cNvPr id="10" name="Forma liv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a liv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a liv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a liv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ço Reservado para Títu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F077CB-882A-4F8D-A7A1-86D204168DAF}" type="datetimeFigureOut">
              <a:rPr lang="pt-BR" smtClean="0"/>
              <a:pPr/>
              <a:t>28/01/2013</a:t>
            </a:fld>
            <a:endParaRPr lang="pt-BR"/>
          </a:p>
        </p:txBody>
      </p:sp>
      <p:sp>
        <p:nvSpPr>
          <p:cNvPr id="22" name="Espaço Reservado para Rodapé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Espaço Reservado para Número de Slid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A10C9A-9749-496E-A67A-5B7BB87C37D9}" type="slidenum">
              <a:rPr lang="pt-BR" smtClean="0"/>
              <a:pPr/>
              <a:t>‹nº›</a:t>
            </a:fld>
            <a:endParaRPr lang="pt-BR"/>
          </a:p>
        </p:txBody>
      </p:sp>
      <p:grpSp>
        <p:nvGrpSpPr>
          <p:cNvPr id="2" name="Grupo 1"/>
          <p:cNvGrpSpPr/>
          <p:nvPr/>
        </p:nvGrpSpPr>
        <p:grpSpPr>
          <a:xfrm>
            <a:off x="-19017" y="202408"/>
            <a:ext cx="9180548" cy="649224"/>
            <a:chOff x="-19045" y="216550"/>
            <a:chExt cx="9180548" cy="649224"/>
          </a:xfrm>
        </p:grpSpPr>
        <p:sp>
          <p:nvSpPr>
            <p:cNvPr id="12" name="Forma liv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a liv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39552" y="0"/>
            <a:ext cx="7851648" cy="1684784"/>
          </a:xfrm>
        </p:spPr>
        <p:txBody>
          <a:bodyPr>
            <a:normAutofit fontScale="90000"/>
          </a:bodyPr>
          <a:lstStyle/>
          <a:p>
            <a:pPr algn="ctr"/>
            <a:r>
              <a:rPr lang="pt-BR" dirty="0" smtClean="0"/>
              <a:t>Poesia espanhola</a:t>
            </a:r>
            <a:br>
              <a:rPr lang="pt-BR" dirty="0" smtClean="0"/>
            </a:br>
            <a:r>
              <a:rPr lang="pt-BR" dirty="0" smtClean="0"/>
              <a:t>análise poética</a:t>
            </a:r>
            <a:endParaRPr lang="pt-BR" dirty="0"/>
          </a:p>
        </p:txBody>
      </p:sp>
      <p:sp>
        <p:nvSpPr>
          <p:cNvPr id="3" name="Subtítulo 2"/>
          <p:cNvSpPr>
            <a:spLocks noGrp="1"/>
          </p:cNvSpPr>
          <p:nvPr>
            <p:ph type="subTitle" idx="1"/>
          </p:nvPr>
        </p:nvSpPr>
        <p:spPr>
          <a:xfrm>
            <a:off x="683568" y="3501008"/>
            <a:ext cx="7854696" cy="2952328"/>
          </a:xfrm>
        </p:spPr>
        <p:txBody>
          <a:bodyPr>
            <a:normAutofit fontScale="92500" lnSpcReduction="20000"/>
          </a:bodyPr>
          <a:lstStyle/>
          <a:p>
            <a:pPr algn="just"/>
            <a:r>
              <a:rPr lang="pt-BR" dirty="0" smtClean="0"/>
              <a:t>As sílabas poéticas, embora com sonoridades ligeiramente diferentes das pronunciadas em Português, obedecem às mesmas regras das fusões silábicas gramaticais, com as Métricas determinadas pelas mesmas quantidades, os Ritmos Poéticos, obedecendo aos mesmos compassos dos Pés de Verso binário, ternário ou quaternário; o mesmo ocorrendo com as Rimas, cujo virtuosismo diferencia os poetas tanto aqui quanto nos países vizinhos de Língua Espanhola.</a:t>
            </a:r>
            <a:endParaRPr lang="pt-BR" dirty="0"/>
          </a:p>
        </p:txBody>
      </p:sp>
      <p:sp>
        <p:nvSpPr>
          <p:cNvPr id="5" name="Subtítulo 2"/>
          <p:cNvSpPr txBox="1">
            <a:spLocks/>
          </p:cNvSpPr>
          <p:nvPr/>
        </p:nvSpPr>
        <p:spPr>
          <a:xfrm>
            <a:off x="683568" y="2060848"/>
            <a:ext cx="7854696" cy="1440160"/>
          </a:xfrm>
          <a:prstGeom prst="rect">
            <a:avLst/>
          </a:prstGeom>
        </p:spPr>
        <p:txBody>
          <a:bodyPr vert="horz" lIns="0" rIns="18288">
            <a:norm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pt-BR" sz="2600" b="0" i="0" u="none" strike="noStrike" kern="1200" cap="none" spc="0" normalizeH="0" baseline="0" noProof="0" dirty="0" smtClean="0">
                <a:ln>
                  <a:noFill/>
                </a:ln>
                <a:solidFill>
                  <a:schemeClr val="tx1"/>
                </a:solidFill>
                <a:effectLst/>
                <a:uLnTx/>
                <a:uFillTx/>
                <a:latin typeface="+mn-lt"/>
                <a:ea typeface="+mn-ea"/>
                <a:cs typeface="+mn-cs"/>
              </a:rPr>
              <a:t>Por ser tão Latina quanto a italiana, a portuguesa, a francesa, ou mesmo a romena, a Poesia Espanhola obedece às mesmas regras de Versificação das demais. </a:t>
            </a:r>
            <a:endParaRPr kumimoji="0" lang="pt-BR"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548680"/>
            <a:ext cx="8075240" cy="5806245"/>
          </a:xfrm>
        </p:spPr>
        <p:txBody>
          <a:bodyPr/>
          <a:lstStyle/>
          <a:p>
            <a:pPr>
              <a:buNone/>
            </a:pPr>
            <a:r>
              <a:rPr lang="pt-BR" dirty="0" smtClean="0">
                <a:effectLst>
                  <a:outerShdw blurRad="38100" dist="38100" dir="2700000" algn="tl">
                    <a:srgbClr val="000000">
                      <a:alpha val="43137"/>
                    </a:srgbClr>
                  </a:outerShdw>
                </a:effectLst>
              </a:rPr>
              <a:t>Alternadas</a:t>
            </a:r>
          </a:p>
          <a:p>
            <a:pPr>
              <a:buNone/>
            </a:pPr>
            <a:r>
              <a:rPr lang="pt-BR" dirty="0" smtClean="0"/>
              <a:t>Sei que canto. E a canção é t</a:t>
            </a:r>
            <a:r>
              <a:rPr lang="pt-BR" b="1" dirty="0" smtClean="0"/>
              <a:t>udo</a:t>
            </a:r>
            <a:r>
              <a:rPr lang="pt-BR" dirty="0" smtClean="0"/>
              <a:t>.	</a:t>
            </a:r>
            <a:r>
              <a:rPr lang="pt-BR" b="1" dirty="0" smtClean="0"/>
              <a:t>A</a:t>
            </a:r>
          </a:p>
          <a:p>
            <a:pPr>
              <a:buNone/>
            </a:pPr>
            <a:r>
              <a:rPr lang="pt-BR" dirty="0" smtClean="0"/>
              <a:t>Tem sangue eterno a asa ritm</a:t>
            </a:r>
            <a:r>
              <a:rPr lang="pt-BR" b="1" dirty="0" smtClean="0"/>
              <a:t>ada</a:t>
            </a:r>
            <a:r>
              <a:rPr lang="pt-BR" dirty="0" smtClean="0"/>
              <a:t>.	</a:t>
            </a:r>
            <a:r>
              <a:rPr lang="pt-BR" b="1" dirty="0" smtClean="0"/>
              <a:t>B</a:t>
            </a:r>
          </a:p>
          <a:p>
            <a:pPr>
              <a:buNone/>
            </a:pPr>
            <a:r>
              <a:rPr lang="pt-BR" dirty="0" smtClean="0"/>
              <a:t>E um dia sei estarei m</a:t>
            </a:r>
            <a:r>
              <a:rPr lang="pt-BR" b="1" dirty="0" smtClean="0"/>
              <a:t>udo		A</a:t>
            </a:r>
          </a:p>
          <a:p>
            <a:pPr>
              <a:buNone/>
            </a:pPr>
            <a:r>
              <a:rPr lang="pt-BR" dirty="0" smtClean="0"/>
              <a:t>Mais n</a:t>
            </a:r>
            <a:r>
              <a:rPr lang="pt-BR" b="1" dirty="0" smtClean="0"/>
              <a:t>ada</a:t>
            </a:r>
            <a:r>
              <a:rPr lang="pt-BR" dirty="0" smtClean="0"/>
              <a:t>.					</a:t>
            </a:r>
            <a:r>
              <a:rPr lang="pt-BR" b="1" dirty="0" smtClean="0"/>
              <a:t>B</a:t>
            </a:r>
          </a:p>
          <a:p>
            <a:pPr>
              <a:buNone/>
            </a:pPr>
            <a:endParaRPr lang="pt-BR" b="1" dirty="0" smtClean="0"/>
          </a:p>
          <a:p>
            <a:pPr>
              <a:buNone/>
            </a:pPr>
            <a:r>
              <a:rPr lang="pt-BR" dirty="0" smtClean="0">
                <a:effectLst>
                  <a:outerShdw blurRad="38100" dist="38100" dir="2700000" algn="tl">
                    <a:srgbClr val="000000">
                      <a:alpha val="43137"/>
                    </a:srgbClr>
                  </a:outerShdw>
                </a:effectLst>
              </a:rPr>
              <a:t>Encadeadas</a:t>
            </a:r>
            <a:endParaRPr lang="pt-BR" b="1" dirty="0" smtClean="0"/>
          </a:p>
          <a:p>
            <a:pPr>
              <a:buNone/>
            </a:pPr>
            <a:r>
              <a:rPr lang="pt-BR" dirty="0" smtClean="0"/>
              <a:t>As flores d'alma que se alteram b</a:t>
            </a:r>
            <a:r>
              <a:rPr lang="pt-BR" b="1" dirty="0" smtClean="0"/>
              <a:t>elas</a:t>
            </a:r>
          </a:p>
          <a:p>
            <a:pPr>
              <a:buNone/>
            </a:pPr>
            <a:r>
              <a:rPr lang="pt-BR" dirty="0" smtClean="0"/>
              <a:t>Puras, sing</a:t>
            </a:r>
            <a:r>
              <a:rPr lang="pt-BR" b="1" dirty="0" smtClean="0"/>
              <a:t>elas</a:t>
            </a:r>
            <a:r>
              <a:rPr lang="pt-BR" dirty="0" smtClean="0"/>
              <a:t>, orvalhadas, vi</a:t>
            </a:r>
            <a:r>
              <a:rPr lang="pt-BR" b="1" dirty="0" smtClean="0"/>
              <a:t>vas</a:t>
            </a:r>
            <a:r>
              <a:rPr lang="pt-BR" dirty="0" smtClean="0"/>
              <a:t>.</a:t>
            </a:r>
          </a:p>
          <a:p>
            <a:pPr>
              <a:buNone/>
            </a:pPr>
            <a:r>
              <a:rPr lang="pt-BR" dirty="0" smtClean="0"/>
              <a:t>Tem mais aroma e são mais form</a:t>
            </a:r>
            <a:r>
              <a:rPr lang="pt-BR" b="1" dirty="0" smtClean="0"/>
              <a:t>osas</a:t>
            </a:r>
          </a:p>
          <a:p>
            <a:pPr>
              <a:buNone/>
            </a:pPr>
            <a:r>
              <a:rPr lang="pt-BR" dirty="0" smtClean="0"/>
              <a:t>Que as pobres r</a:t>
            </a:r>
            <a:r>
              <a:rPr lang="pt-BR" b="1" dirty="0" smtClean="0"/>
              <a:t>osas</a:t>
            </a:r>
            <a:r>
              <a:rPr lang="pt-BR" dirty="0" smtClean="0"/>
              <a:t> num jardim cati</a:t>
            </a:r>
            <a:r>
              <a:rPr lang="pt-BR" b="1" dirty="0" smtClean="0"/>
              <a:t>vas</a:t>
            </a:r>
            <a:r>
              <a:rPr lang="pt-BR"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wipe(down)">
                                      <p:cBhvr>
                                        <p:cTn id="38" dur="500"/>
                                        <p:tgtEl>
                                          <p:spTgt spid="3">
                                            <p:txEl>
                                              <p:pRg st="8" end="8"/>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wipe(down)">
                                      <p:cBhvr>
                                        <p:cTn id="41" dur="500"/>
                                        <p:tgtEl>
                                          <p:spTgt spid="3">
                                            <p:txEl>
                                              <p:pRg st="9" end="9"/>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wipe(down)">
                                      <p:cBhvr>
                                        <p:cTn id="4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67544" y="1052736"/>
            <a:ext cx="8147248" cy="4680520"/>
          </a:xfrm>
        </p:spPr>
        <p:txBody>
          <a:bodyPr/>
          <a:lstStyle/>
          <a:p>
            <a:pPr>
              <a:buNone/>
            </a:pPr>
            <a:r>
              <a:rPr lang="pt-BR" dirty="0" smtClean="0">
                <a:effectLst>
                  <a:outerShdw blurRad="38100" dist="38100" dir="2700000" algn="tl">
                    <a:srgbClr val="000000">
                      <a:alpha val="43137"/>
                    </a:srgbClr>
                  </a:outerShdw>
                </a:effectLst>
              </a:rPr>
              <a:t>Misturadas</a:t>
            </a:r>
          </a:p>
          <a:p>
            <a:pPr>
              <a:buNone/>
            </a:pPr>
            <a:endParaRPr lang="pt-BR" dirty="0" smtClean="0">
              <a:effectLst>
                <a:outerShdw blurRad="38100" dist="38100" dir="2700000" algn="tl">
                  <a:srgbClr val="000000">
                    <a:alpha val="43137"/>
                  </a:srgbClr>
                </a:outerShdw>
              </a:effectLst>
            </a:endParaRPr>
          </a:p>
          <a:p>
            <a:pPr>
              <a:buNone/>
            </a:pPr>
            <a:r>
              <a:rPr lang="pt-BR" dirty="0" smtClean="0"/>
              <a:t>De uma eu sei, entret</a:t>
            </a:r>
            <a:r>
              <a:rPr lang="pt-BR" b="1" dirty="0" smtClean="0"/>
              <a:t>anto</a:t>
            </a:r>
            <a:r>
              <a:rPr lang="pt-BR" dirty="0" smtClean="0"/>
              <a:t>.			</a:t>
            </a:r>
            <a:r>
              <a:rPr lang="pt-BR" b="1" dirty="0" smtClean="0"/>
              <a:t>A</a:t>
            </a:r>
          </a:p>
          <a:p>
            <a:pPr>
              <a:buNone/>
            </a:pPr>
            <a:r>
              <a:rPr lang="pt-BR" dirty="0" smtClean="0"/>
              <a:t>Que cheguei a esti</a:t>
            </a:r>
            <a:r>
              <a:rPr lang="pt-BR" b="1" dirty="0" smtClean="0"/>
              <a:t>mar				B</a:t>
            </a:r>
          </a:p>
          <a:p>
            <a:pPr>
              <a:buNone/>
            </a:pPr>
            <a:r>
              <a:rPr lang="pt-BR" dirty="0" smtClean="0"/>
              <a:t>Por ser tão desgraç</a:t>
            </a:r>
            <a:r>
              <a:rPr lang="pt-BR" b="1" dirty="0" smtClean="0"/>
              <a:t>adas</a:t>
            </a:r>
            <a:r>
              <a:rPr lang="pt-BR" dirty="0" smtClean="0"/>
              <a:t>!				</a:t>
            </a:r>
            <a:r>
              <a:rPr lang="pt-BR" b="1" dirty="0" smtClean="0"/>
              <a:t>C</a:t>
            </a:r>
          </a:p>
          <a:p>
            <a:pPr>
              <a:buNone/>
            </a:pPr>
            <a:r>
              <a:rPr lang="pt-BR" dirty="0" smtClean="0"/>
              <a:t>Tive-a hospedada a um c</a:t>
            </a:r>
            <a:r>
              <a:rPr lang="pt-BR" b="1" dirty="0" smtClean="0"/>
              <a:t>anto			A</a:t>
            </a:r>
          </a:p>
          <a:p>
            <a:pPr>
              <a:buNone/>
            </a:pPr>
            <a:r>
              <a:rPr lang="pt-BR" dirty="0" smtClean="0"/>
              <a:t>Do pequeno jard</a:t>
            </a:r>
            <a:r>
              <a:rPr lang="pt-BR" b="1" dirty="0" smtClean="0"/>
              <a:t>im</a:t>
            </a:r>
            <a:r>
              <a:rPr lang="pt-BR" dirty="0" smtClean="0"/>
              <a:t>;				</a:t>
            </a:r>
            <a:r>
              <a:rPr lang="pt-BR" b="1" dirty="0" smtClean="0"/>
              <a:t>D</a:t>
            </a:r>
          </a:p>
          <a:p>
            <a:pPr>
              <a:buNone/>
            </a:pPr>
            <a:r>
              <a:rPr lang="pt-BR" dirty="0" smtClean="0"/>
              <a:t>Era toda riscada de um traço cor de </a:t>
            </a:r>
            <a:r>
              <a:rPr lang="pt-BR" b="1" dirty="0" smtClean="0"/>
              <a:t>mar	B</a:t>
            </a:r>
          </a:p>
          <a:p>
            <a:pPr>
              <a:buNone/>
            </a:pPr>
            <a:r>
              <a:rPr lang="pt-BR" dirty="0" smtClean="0"/>
              <a:t>E um traço carmes</a:t>
            </a:r>
            <a:r>
              <a:rPr lang="pt-BR" b="1" dirty="0" smtClean="0"/>
              <a:t>im</a:t>
            </a:r>
            <a:r>
              <a:rPr lang="pt-BR" dirty="0" smtClean="0"/>
              <a:t>!				</a:t>
            </a:r>
            <a:r>
              <a:rPr lang="pt-BR" b="1" dirty="0" smtClean="0"/>
              <a:t>D</a:t>
            </a:r>
          </a:p>
          <a:p>
            <a:pPr>
              <a:buNone/>
            </a:pPr>
            <a:endParaRPr lang="pt-B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down)">
                                      <p:cBhvr>
                                        <p:cTn id="26" dur="500"/>
                                        <p:tgtEl>
                                          <p:spTgt spid="3">
                                            <p:txEl>
                                              <p:pRg st="6" end="6"/>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wipe(down)">
                                      <p:cBhvr>
                                        <p:cTn id="29" dur="500"/>
                                        <p:tgtEl>
                                          <p:spTgt spid="3">
                                            <p:txEl>
                                              <p:pRg st="7" end="7"/>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67544" y="1196752"/>
            <a:ext cx="8075240" cy="4434840"/>
          </a:xfrm>
        </p:spPr>
        <p:txBody>
          <a:bodyPr/>
          <a:lstStyle/>
          <a:p>
            <a:pPr>
              <a:buNone/>
            </a:pPr>
            <a:r>
              <a:rPr lang="pt-BR" dirty="0" smtClean="0">
                <a:effectLst>
                  <a:outerShdw blurRad="38100" dist="38100" dir="2700000" algn="tl">
                    <a:srgbClr val="000000">
                      <a:alpha val="43137"/>
                    </a:srgbClr>
                  </a:outerShdw>
                </a:effectLst>
              </a:rPr>
              <a:t>Verso branco</a:t>
            </a:r>
          </a:p>
          <a:p>
            <a:pPr>
              <a:buNone/>
            </a:pPr>
            <a:endParaRPr lang="pt-BR" dirty="0" smtClean="0">
              <a:effectLst>
                <a:outerShdw blurRad="38100" dist="38100" dir="2700000" algn="tl">
                  <a:srgbClr val="000000">
                    <a:alpha val="43137"/>
                  </a:srgbClr>
                </a:outerShdw>
              </a:effectLst>
            </a:endParaRPr>
          </a:p>
          <a:p>
            <a:pPr>
              <a:buNone/>
            </a:pPr>
            <a:r>
              <a:rPr lang="pt-BR" dirty="0" smtClean="0"/>
              <a:t>Lá, como é uso do país, roçando			</a:t>
            </a:r>
            <a:r>
              <a:rPr lang="pt-BR" b="1" dirty="0" smtClean="0"/>
              <a:t>A</a:t>
            </a:r>
          </a:p>
          <a:p>
            <a:pPr>
              <a:buNone/>
            </a:pPr>
            <a:r>
              <a:rPr lang="pt-BR" dirty="0" smtClean="0"/>
              <a:t>Dois lenhos entre si, desperta a chama.	</a:t>
            </a:r>
            <a:r>
              <a:rPr lang="pt-BR" b="1" dirty="0" smtClean="0"/>
              <a:t>B</a:t>
            </a:r>
          </a:p>
          <a:p>
            <a:pPr>
              <a:buNone/>
            </a:pPr>
            <a:r>
              <a:rPr lang="pt-BR" dirty="0" smtClean="0"/>
              <a:t>Que já se ateia nas ligeiras palhas.		</a:t>
            </a:r>
            <a:r>
              <a:rPr lang="pt-BR" b="1" dirty="0" smtClean="0"/>
              <a:t>C</a:t>
            </a:r>
          </a:p>
          <a:p>
            <a:pPr>
              <a:buNone/>
            </a:pPr>
            <a:r>
              <a:rPr lang="pt-BR" dirty="0" smtClean="0"/>
              <a:t>E velozmente se propaga. Ao vento		</a:t>
            </a:r>
            <a:r>
              <a:rPr lang="pt-BR" b="1" dirty="0" smtClean="0"/>
              <a:t>D</a:t>
            </a:r>
          </a:p>
          <a:p>
            <a:pPr>
              <a:buNone/>
            </a:pPr>
            <a:r>
              <a:rPr lang="pt-BR" dirty="0" smtClean="0"/>
              <a:t>Deixa </a:t>
            </a:r>
            <a:r>
              <a:rPr lang="pt-BR" dirty="0" err="1" smtClean="0"/>
              <a:t>cacimbo</a:t>
            </a:r>
            <a:r>
              <a:rPr lang="pt-BR" dirty="0" smtClean="0"/>
              <a:t> o resto e foge a tempo.		</a:t>
            </a:r>
            <a:r>
              <a:rPr lang="pt-BR" b="1" dirty="0" smtClean="0"/>
              <a:t>E</a:t>
            </a:r>
            <a:endParaRPr lang="pt-B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down)">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http://www.revistasusp.sibi.usp.br/img/revistas/revusp/n71/a15fig01.jpg"/>
          <p:cNvPicPr>
            <a:picLocks noChangeAspect="1" noChangeArrowheads="1"/>
          </p:cNvPicPr>
          <p:nvPr/>
        </p:nvPicPr>
        <p:blipFill>
          <a:blip r:embed="rId2" cstate="print"/>
          <a:srcRect/>
          <a:stretch>
            <a:fillRect/>
          </a:stretch>
        </p:blipFill>
        <p:spPr bwMode="auto">
          <a:xfrm>
            <a:off x="179512" y="1257299"/>
            <a:ext cx="3600400" cy="5600701"/>
          </a:xfrm>
          <a:prstGeom prst="rect">
            <a:avLst/>
          </a:prstGeom>
          <a:noFill/>
        </p:spPr>
      </p:pic>
      <p:sp>
        <p:nvSpPr>
          <p:cNvPr id="2" name="Título 1"/>
          <p:cNvSpPr>
            <a:spLocks noGrp="1"/>
          </p:cNvSpPr>
          <p:nvPr>
            <p:ph type="title"/>
          </p:nvPr>
        </p:nvSpPr>
        <p:spPr>
          <a:xfrm>
            <a:off x="395536" y="404664"/>
            <a:ext cx="8229600" cy="722344"/>
          </a:xfrm>
        </p:spPr>
        <p:txBody>
          <a:bodyPr>
            <a:normAutofit fontScale="90000"/>
          </a:bodyPr>
          <a:lstStyle/>
          <a:p>
            <a:pPr algn="ctr"/>
            <a:r>
              <a:rPr lang="pt-BR" b="1" dirty="0" err="1" smtClean="0">
                <a:effectLst>
                  <a:outerShdw blurRad="38100" dist="38100" dir="2700000" algn="tl">
                    <a:srgbClr val="000000">
                      <a:alpha val="43137"/>
                    </a:srgbClr>
                  </a:outerShdw>
                </a:effectLst>
              </a:rPr>
              <a:t>Visitación</a:t>
            </a:r>
            <a:r>
              <a:rPr lang="pt-BR" sz="3100" dirty="0" smtClean="0"/>
              <a:t> </a:t>
            </a:r>
            <a:br>
              <a:rPr lang="pt-BR" sz="3100" dirty="0" smtClean="0"/>
            </a:br>
            <a:r>
              <a:rPr lang="pt-BR" sz="3100" dirty="0" smtClean="0"/>
              <a:t>Alfonso </a:t>
            </a:r>
            <a:r>
              <a:rPr lang="pt-BR" sz="3100" dirty="0" err="1" smtClean="0"/>
              <a:t>Reyes</a:t>
            </a:r>
            <a:r>
              <a:rPr lang="pt-BR" sz="3100" dirty="0" smtClean="0"/>
              <a:t> (México – 1889-1959)</a:t>
            </a:r>
            <a:endParaRPr lang="pt-BR" sz="3100" b="1"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3490864" y="1268760"/>
            <a:ext cx="5653136" cy="5014157"/>
          </a:xfrm>
        </p:spPr>
        <p:txBody>
          <a:bodyPr>
            <a:normAutofit fontScale="85000" lnSpcReduction="20000"/>
          </a:bodyPr>
          <a:lstStyle/>
          <a:p>
            <a:pPr>
              <a:buNone/>
            </a:pPr>
            <a:r>
              <a:rPr lang="es-ES" dirty="0" smtClean="0"/>
              <a:t>	—Soy la Muerte— me dijo. No sabía</a:t>
            </a:r>
            <a:br>
              <a:rPr lang="es-ES" dirty="0" smtClean="0"/>
            </a:br>
            <a:r>
              <a:rPr lang="es-ES" dirty="0" smtClean="0"/>
              <a:t>que tan estrechamente me cercara,</a:t>
            </a:r>
            <a:br>
              <a:rPr lang="es-ES" dirty="0" smtClean="0"/>
            </a:br>
            <a:r>
              <a:rPr lang="es-ES" dirty="0" smtClean="0"/>
              <a:t>al punto de volcarme por la cara</a:t>
            </a:r>
            <a:br>
              <a:rPr lang="es-ES" dirty="0" smtClean="0"/>
            </a:br>
            <a:r>
              <a:rPr lang="es-ES" dirty="0" smtClean="0"/>
              <a:t>su turbadora vaharada fría.</a:t>
            </a:r>
            <a:br>
              <a:rPr lang="es-ES" dirty="0" smtClean="0"/>
            </a:br>
            <a:r>
              <a:rPr lang="es-ES" dirty="0" smtClean="0"/>
              <a:t/>
            </a:r>
            <a:br>
              <a:rPr lang="es-ES" dirty="0" smtClean="0"/>
            </a:br>
            <a:r>
              <a:rPr lang="es-ES" dirty="0" smtClean="0"/>
              <a:t>Ya no intento eludir su compañía:</a:t>
            </a:r>
            <a:br>
              <a:rPr lang="es-ES" dirty="0" smtClean="0"/>
            </a:br>
            <a:r>
              <a:rPr lang="es-ES" dirty="0" smtClean="0"/>
              <a:t>mis pasos sigue, transparente y clara</a:t>
            </a:r>
            <a:br>
              <a:rPr lang="es-ES" dirty="0" smtClean="0"/>
            </a:br>
            <a:r>
              <a:rPr lang="es-ES" dirty="0" smtClean="0"/>
              <a:t>y desde entonces no me desampara</a:t>
            </a:r>
            <a:br>
              <a:rPr lang="es-ES" dirty="0" smtClean="0"/>
            </a:br>
            <a:r>
              <a:rPr lang="es-ES" dirty="0" smtClean="0"/>
              <a:t>ni me deja de noche ni de día.</a:t>
            </a:r>
            <a:br>
              <a:rPr lang="es-ES" dirty="0" smtClean="0"/>
            </a:br>
            <a:r>
              <a:rPr lang="es-ES" dirty="0" smtClean="0"/>
              <a:t/>
            </a:r>
            <a:br>
              <a:rPr lang="es-ES" dirty="0" smtClean="0"/>
            </a:br>
            <a:r>
              <a:rPr lang="es-ES" dirty="0" smtClean="0"/>
              <a:t>—¡Y pensar —confesé—, que de mil modos</a:t>
            </a:r>
            <a:br>
              <a:rPr lang="es-ES" dirty="0" smtClean="0"/>
            </a:br>
            <a:r>
              <a:rPr lang="es-ES" dirty="0" smtClean="0"/>
              <a:t>quise disimularte con apodos,</a:t>
            </a:r>
            <a:br>
              <a:rPr lang="es-ES" dirty="0" smtClean="0"/>
            </a:br>
            <a:r>
              <a:rPr lang="es-ES" dirty="0" smtClean="0"/>
              <a:t>entre miedos y errores confundida!</a:t>
            </a:r>
            <a:br>
              <a:rPr lang="es-ES" dirty="0" smtClean="0"/>
            </a:br>
            <a:r>
              <a:rPr lang="es-ES" dirty="0" smtClean="0"/>
              <a:t/>
            </a:r>
            <a:br>
              <a:rPr lang="es-ES" dirty="0" smtClean="0"/>
            </a:br>
            <a:r>
              <a:rPr lang="es-ES" dirty="0" smtClean="0"/>
              <a:t>«Más tienes de caricia que de pena».</a:t>
            </a:r>
            <a:br>
              <a:rPr lang="es-ES" dirty="0" smtClean="0"/>
            </a:br>
            <a:r>
              <a:rPr lang="es-ES" dirty="0" smtClean="0"/>
              <a:t>Eras alivio y te llamé cadena.</a:t>
            </a:r>
            <a:br>
              <a:rPr lang="es-ES" dirty="0" smtClean="0"/>
            </a:br>
            <a:r>
              <a:rPr lang="es-ES" dirty="0" smtClean="0"/>
              <a:t>Eras la muerte y te llamé la vida.</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8914"/>
                                        </p:tgtEl>
                                        <p:attrNameLst>
                                          <p:attrName>style.visibility</p:attrName>
                                        </p:attrNameLst>
                                      </p:cBhvr>
                                      <p:to>
                                        <p:strVal val="visible"/>
                                      </p:to>
                                    </p:set>
                                    <p:anim calcmode="lin" valueType="num">
                                      <p:cBhvr>
                                        <p:cTn id="19" dur="500" fill="hold"/>
                                        <p:tgtEl>
                                          <p:spTgt spid="38914"/>
                                        </p:tgtEl>
                                        <p:attrNameLst>
                                          <p:attrName>ppt_w</p:attrName>
                                        </p:attrNameLst>
                                      </p:cBhvr>
                                      <p:tavLst>
                                        <p:tav tm="0">
                                          <p:val>
                                            <p:fltVal val="0"/>
                                          </p:val>
                                        </p:tav>
                                        <p:tav tm="100000">
                                          <p:val>
                                            <p:strVal val="#ppt_w"/>
                                          </p:val>
                                        </p:tav>
                                      </p:tavLst>
                                    </p:anim>
                                    <p:anim calcmode="lin" valueType="num">
                                      <p:cBhvr>
                                        <p:cTn id="20" dur="500" fill="hold"/>
                                        <p:tgtEl>
                                          <p:spTgt spid="389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548680"/>
            <a:ext cx="8229600" cy="710952"/>
          </a:xfrm>
        </p:spPr>
        <p:txBody>
          <a:bodyPr>
            <a:normAutofit fontScale="90000"/>
          </a:bodyPr>
          <a:lstStyle/>
          <a:p>
            <a:pPr algn="ctr"/>
            <a:r>
              <a:rPr lang="pt-BR" dirty="0" err="1" smtClean="0">
                <a:effectLst>
                  <a:outerShdw blurRad="38100" dist="38100" dir="2700000" algn="tl">
                    <a:srgbClr val="000000">
                      <a:alpha val="43137"/>
                    </a:srgbClr>
                  </a:outerShdw>
                </a:effectLst>
              </a:rPr>
              <a:t>Hurto</a:t>
            </a:r>
            <a:r>
              <a:rPr lang="pt-BR" dirty="0" smtClean="0">
                <a:effectLst>
                  <a:outerShdw blurRad="38100" dist="38100" dir="2700000" algn="tl">
                    <a:srgbClr val="000000">
                      <a:alpha val="43137"/>
                    </a:srgbClr>
                  </a:outerShdw>
                </a:effectLst>
              </a:rPr>
              <a:t> de presencia</a:t>
            </a:r>
            <a:br>
              <a:rPr lang="pt-BR" dirty="0" smtClean="0">
                <a:effectLst>
                  <a:outerShdw blurRad="38100" dist="38100" dir="2700000" algn="tl">
                    <a:srgbClr val="000000">
                      <a:alpha val="43137"/>
                    </a:srgbClr>
                  </a:outerShdw>
                </a:effectLst>
              </a:rPr>
            </a:br>
            <a:r>
              <a:rPr lang="pt-BR" sz="3100" dirty="0" smtClean="0"/>
              <a:t>Carmen Toscano (México)</a:t>
            </a:r>
            <a:endParaRPr lang="pt-BR" sz="3100"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1835696" y="1484784"/>
            <a:ext cx="4176464" cy="4870141"/>
          </a:xfrm>
        </p:spPr>
        <p:txBody>
          <a:bodyPr>
            <a:normAutofit fontScale="85000" lnSpcReduction="20000"/>
          </a:bodyPr>
          <a:lstStyle/>
          <a:p>
            <a:pPr>
              <a:buNone/>
            </a:pPr>
            <a:r>
              <a:rPr lang="es-ES" dirty="0" smtClean="0"/>
              <a:t>Hurto de presencia ensayas</a:t>
            </a:r>
          </a:p>
          <a:p>
            <a:pPr>
              <a:buNone/>
            </a:pPr>
            <a:r>
              <a:rPr lang="es-ES" dirty="0" smtClean="0"/>
              <a:t>al radio de mis miradas</a:t>
            </a:r>
          </a:p>
          <a:p>
            <a:pPr>
              <a:buNone/>
            </a:pPr>
            <a:r>
              <a:rPr lang="es-ES" dirty="0" smtClean="0"/>
              <a:t>por temor de ser esclavo</a:t>
            </a:r>
          </a:p>
          <a:p>
            <a:pPr>
              <a:buNone/>
            </a:pPr>
            <a:r>
              <a:rPr lang="es-ES" dirty="0" smtClean="0"/>
              <a:t>y esclavo ya, de tus ansias.</a:t>
            </a:r>
          </a:p>
          <a:p>
            <a:pPr>
              <a:buNone/>
            </a:pPr>
            <a:endParaRPr lang="es-ES" dirty="0" smtClean="0"/>
          </a:p>
          <a:p>
            <a:pPr>
              <a:buNone/>
            </a:pPr>
            <a:r>
              <a:rPr lang="es-ES" dirty="0" smtClean="0"/>
              <a:t>Pues te cercó mi sonrisa</a:t>
            </a:r>
          </a:p>
          <a:p>
            <a:pPr>
              <a:buNone/>
            </a:pPr>
            <a:r>
              <a:rPr lang="es-ES" dirty="0" smtClean="0"/>
              <a:t>y te siguió mi palabra,</a:t>
            </a:r>
          </a:p>
          <a:p>
            <a:pPr>
              <a:buNone/>
            </a:pPr>
            <a:r>
              <a:rPr lang="es-ES" dirty="0" smtClean="0"/>
              <a:t>tu indecisión y tu miedo</a:t>
            </a:r>
          </a:p>
          <a:p>
            <a:pPr>
              <a:buNone/>
            </a:pPr>
            <a:r>
              <a:rPr lang="es-ES" dirty="0" smtClean="0"/>
              <a:t>fueron mis mejores armas.</a:t>
            </a:r>
          </a:p>
          <a:p>
            <a:pPr>
              <a:buNone/>
            </a:pPr>
            <a:endParaRPr lang="es-ES" dirty="0" smtClean="0"/>
          </a:p>
          <a:p>
            <a:pPr>
              <a:buNone/>
            </a:pPr>
            <a:r>
              <a:rPr lang="es-ES" dirty="0" smtClean="0"/>
              <a:t>Por sobre duras ausencias</a:t>
            </a:r>
          </a:p>
          <a:p>
            <a:pPr>
              <a:buNone/>
            </a:pPr>
            <a:r>
              <a:rPr lang="es-ES" dirty="0" smtClean="0"/>
              <a:t>y excursiones prolongadas,</a:t>
            </a:r>
          </a:p>
          <a:p>
            <a:pPr>
              <a:buNone/>
            </a:pPr>
            <a:r>
              <a:rPr lang="es-ES" dirty="0" smtClean="0"/>
              <a:t>eras más mío al rehuirme</a:t>
            </a:r>
          </a:p>
          <a:p>
            <a:pPr>
              <a:buNone/>
            </a:pPr>
            <a:r>
              <a:rPr lang="es-ES" dirty="0" smtClean="0"/>
              <a:t>porque ya en ti me llevabas.</a:t>
            </a:r>
          </a:p>
          <a:p>
            <a:pPr>
              <a:buNone/>
            </a:pPr>
            <a:endParaRPr lang="pt-BR" dirty="0"/>
          </a:p>
        </p:txBody>
      </p:sp>
      <p:pic>
        <p:nvPicPr>
          <p:cNvPr id="39938" name="Picture 2" descr="http://www.antoniomiranda.com.br/iberoamerica/mexico/img/carmen_toscano2.jpg"/>
          <p:cNvPicPr>
            <a:picLocks noChangeAspect="1" noChangeArrowheads="1"/>
          </p:cNvPicPr>
          <p:nvPr/>
        </p:nvPicPr>
        <p:blipFill>
          <a:blip r:embed="rId2" cstate="print"/>
          <a:srcRect/>
          <a:stretch>
            <a:fillRect/>
          </a:stretch>
        </p:blipFill>
        <p:spPr bwMode="auto">
          <a:xfrm>
            <a:off x="5796136" y="1833182"/>
            <a:ext cx="2886819" cy="43561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wipe(down)">
                                      <p:cBhvr>
                                        <p:cTn id="38" dur="500"/>
                                        <p:tgtEl>
                                          <p:spTgt spid="3">
                                            <p:txEl>
                                              <p:pRg st="10" end="10"/>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wipe(down)">
                                      <p:cBhvr>
                                        <p:cTn id="41" dur="500"/>
                                        <p:tgtEl>
                                          <p:spTgt spid="3">
                                            <p:txEl>
                                              <p:pRg st="11" end="11"/>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3">
                                            <p:txEl>
                                              <p:pRg st="12" end="12"/>
                                            </p:txEl>
                                          </p:spTgt>
                                        </p:tgtEl>
                                        <p:attrNameLst>
                                          <p:attrName>style.visibility</p:attrName>
                                        </p:attrNameLst>
                                      </p:cBhvr>
                                      <p:to>
                                        <p:strVal val="visible"/>
                                      </p:to>
                                    </p:set>
                                    <p:animEffect transition="in" filter="wipe(down)">
                                      <p:cBhvr>
                                        <p:cTn id="44" dur="500"/>
                                        <p:tgtEl>
                                          <p:spTgt spid="3">
                                            <p:txEl>
                                              <p:pRg st="12" end="12"/>
                                            </p:txEl>
                                          </p:spTgt>
                                        </p:tgtEl>
                                      </p:cBhvr>
                                    </p:animEffect>
                                  </p:childTnLst>
                                </p:cTn>
                              </p:par>
                              <p:par>
                                <p:cTn id="45" presetID="22" presetClass="entr" presetSubtype="4" fill="hold" nodeType="with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Effect transition="in" filter="wipe(down)">
                                      <p:cBhvr>
                                        <p:cTn id="47" dur="500"/>
                                        <p:tgtEl>
                                          <p:spTgt spid="3">
                                            <p:txEl>
                                              <p:pRg st="13" end="1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3" presetClass="entr" presetSubtype="16" fill="hold" nodeType="clickEffect">
                                  <p:stCondLst>
                                    <p:cond delay="0"/>
                                  </p:stCondLst>
                                  <p:childTnLst>
                                    <p:set>
                                      <p:cBhvr>
                                        <p:cTn id="51" dur="1" fill="hold">
                                          <p:stCondLst>
                                            <p:cond delay="0"/>
                                          </p:stCondLst>
                                        </p:cTn>
                                        <p:tgtEl>
                                          <p:spTgt spid="39938"/>
                                        </p:tgtEl>
                                        <p:attrNameLst>
                                          <p:attrName>style.visibility</p:attrName>
                                        </p:attrNameLst>
                                      </p:cBhvr>
                                      <p:to>
                                        <p:strVal val="visible"/>
                                      </p:to>
                                    </p:set>
                                    <p:anim calcmode="lin" valueType="num">
                                      <p:cBhvr>
                                        <p:cTn id="52" dur="500" fill="hold"/>
                                        <p:tgtEl>
                                          <p:spTgt spid="39938"/>
                                        </p:tgtEl>
                                        <p:attrNameLst>
                                          <p:attrName>ppt_w</p:attrName>
                                        </p:attrNameLst>
                                      </p:cBhvr>
                                      <p:tavLst>
                                        <p:tav tm="0">
                                          <p:val>
                                            <p:fltVal val="0"/>
                                          </p:val>
                                        </p:tav>
                                        <p:tav tm="100000">
                                          <p:val>
                                            <p:strVal val="#ppt_w"/>
                                          </p:val>
                                        </p:tav>
                                      </p:tavLst>
                                    </p:anim>
                                    <p:anim calcmode="lin" valueType="num">
                                      <p:cBhvr>
                                        <p:cTn id="53" dur="500" fill="hold"/>
                                        <p:tgtEl>
                                          <p:spTgt spid="3993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143000"/>
          </a:xfrm>
        </p:spPr>
        <p:txBody>
          <a:bodyPr>
            <a:normAutofit fontScale="90000"/>
          </a:bodyPr>
          <a:lstStyle/>
          <a:p>
            <a:pPr algn="ctr"/>
            <a:r>
              <a:rPr lang="pt-BR" dirty="0" err="1" smtClean="0">
                <a:effectLst>
                  <a:outerShdw blurRad="38100" dist="38100" dir="2700000" algn="tl">
                    <a:srgbClr val="000000">
                      <a:alpha val="43137"/>
                    </a:srgbClr>
                  </a:outerShdw>
                </a:effectLst>
              </a:rPr>
              <a:t>Lo</a:t>
            </a:r>
            <a:r>
              <a:rPr lang="pt-BR" dirty="0" smtClean="0">
                <a:effectLst>
                  <a:outerShdw blurRad="38100" dist="38100" dir="2700000" algn="tl">
                    <a:srgbClr val="000000">
                      <a:alpha val="43137"/>
                    </a:srgbClr>
                  </a:outerShdw>
                </a:effectLst>
              </a:rPr>
              <a:t> vulgar</a:t>
            </a:r>
            <a:r>
              <a:rPr lang="pt-BR" dirty="0" smtClean="0"/>
              <a:t/>
            </a:r>
            <a:br>
              <a:rPr lang="pt-BR" dirty="0" smtClean="0"/>
            </a:br>
            <a:r>
              <a:rPr lang="pt-BR" sz="3100" dirty="0" err="1" smtClean="0"/>
              <a:t>María</a:t>
            </a:r>
            <a:r>
              <a:rPr lang="pt-BR" sz="3100" dirty="0" smtClean="0"/>
              <a:t> </a:t>
            </a:r>
            <a:r>
              <a:rPr lang="pt-BR" sz="3100" dirty="0" err="1" smtClean="0"/>
              <a:t>Villar</a:t>
            </a:r>
            <a:r>
              <a:rPr lang="pt-BR" sz="3100" dirty="0" smtClean="0"/>
              <a:t> </a:t>
            </a:r>
            <a:r>
              <a:rPr lang="pt-BR" sz="3100" dirty="0" err="1" smtClean="0"/>
              <a:t>Buceta</a:t>
            </a:r>
            <a:r>
              <a:rPr lang="pt-BR" sz="3100" dirty="0" smtClean="0"/>
              <a:t> (Cuba – 1899-1977)</a:t>
            </a:r>
            <a:endParaRPr lang="pt-BR" sz="3100"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1763688" y="1556792"/>
            <a:ext cx="5400600" cy="5040560"/>
          </a:xfrm>
        </p:spPr>
        <p:txBody>
          <a:bodyPr>
            <a:normAutofit fontScale="77500" lnSpcReduction="20000"/>
          </a:bodyPr>
          <a:lstStyle/>
          <a:p>
            <a:pPr>
              <a:buNone/>
            </a:pPr>
            <a:r>
              <a:rPr lang="pt-BR" dirty="0" smtClean="0"/>
              <a:t>La </a:t>
            </a:r>
            <a:r>
              <a:rPr lang="pt-BR" dirty="0" err="1" smtClean="0"/>
              <a:t>habréis</a:t>
            </a:r>
            <a:r>
              <a:rPr lang="pt-BR" dirty="0" smtClean="0"/>
              <a:t> observando; em mis cantos</a:t>
            </a:r>
          </a:p>
          <a:p>
            <a:pPr>
              <a:buNone/>
            </a:pPr>
            <a:r>
              <a:rPr lang="pt-BR" dirty="0" err="1" smtClean="0"/>
              <a:t>faltan</a:t>
            </a:r>
            <a:r>
              <a:rPr lang="pt-BR" dirty="0" smtClean="0"/>
              <a:t> </a:t>
            </a:r>
            <a:r>
              <a:rPr lang="pt-BR" dirty="0" err="1" smtClean="0"/>
              <a:t>los</a:t>
            </a:r>
            <a:r>
              <a:rPr lang="pt-BR" dirty="0" smtClean="0"/>
              <a:t> acentos </a:t>
            </a:r>
            <a:r>
              <a:rPr lang="pt-BR" dirty="0" err="1" smtClean="0"/>
              <a:t>del</a:t>
            </a:r>
            <a:r>
              <a:rPr lang="pt-BR" dirty="0" smtClean="0"/>
              <a:t> mar,</a:t>
            </a:r>
          </a:p>
          <a:p>
            <a:pPr>
              <a:buNone/>
            </a:pPr>
            <a:r>
              <a:rPr lang="pt-BR" dirty="0" err="1" smtClean="0"/>
              <a:t>cuya</a:t>
            </a:r>
            <a:r>
              <a:rPr lang="pt-BR" dirty="0" smtClean="0"/>
              <a:t> </a:t>
            </a:r>
            <a:r>
              <a:rPr lang="pt-BR" dirty="0" err="1" smtClean="0"/>
              <a:t>sinfonía</a:t>
            </a:r>
            <a:r>
              <a:rPr lang="pt-BR" dirty="0" smtClean="0"/>
              <a:t> monstruosa,</a:t>
            </a:r>
          </a:p>
          <a:p>
            <a:pPr>
              <a:buNone/>
            </a:pPr>
            <a:r>
              <a:rPr lang="pt-BR" dirty="0" smtClean="0"/>
              <a:t>por </a:t>
            </a:r>
            <a:r>
              <a:rPr lang="pt-BR" dirty="0" err="1" smtClean="0"/>
              <a:t>asociación</a:t>
            </a:r>
            <a:r>
              <a:rPr lang="pt-BR" dirty="0" smtClean="0"/>
              <a:t> singular,</a:t>
            </a:r>
          </a:p>
          <a:p>
            <a:pPr>
              <a:buNone/>
            </a:pPr>
            <a:r>
              <a:rPr lang="pt-BR" dirty="0" err="1" smtClean="0"/>
              <a:t>trae</a:t>
            </a:r>
            <a:r>
              <a:rPr lang="pt-BR" dirty="0" smtClean="0"/>
              <a:t> a mi </a:t>
            </a:r>
            <a:r>
              <a:rPr lang="pt-BR" dirty="0" err="1" smtClean="0"/>
              <a:t>memoria</a:t>
            </a:r>
            <a:r>
              <a:rPr lang="pt-BR" dirty="0" smtClean="0"/>
              <a:t> unos versos</a:t>
            </a:r>
          </a:p>
          <a:p>
            <a:pPr>
              <a:buNone/>
            </a:pPr>
            <a:r>
              <a:rPr lang="pt-BR" dirty="0" err="1" smtClean="0"/>
              <a:t>leídos</a:t>
            </a:r>
            <a:r>
              <a:rPr lang="pt-BR" dirty="0" smtClean="0"/>
              <a:t> largo </a:t>
            </a:r>
            <a:r>
              <a:rPr lang="pt-BR" dirty="0" err="1" smtClean="0"/>
              <a:t>tiempo</a:t>
            </a:r>
            <a:r>
              <a:rPr lang="pt-BR" dirty="0" smtClean="0"/>
              <a:t> atrás,</a:t>
            </a:r>
          </a:p>
          <a:p>
            <a:pPr>
              <a:buNone/>
            </a:pPr>
            <a:r>
              <a:rPr lang="pt-BR" dirty="0" smtClean="0"/>
              <a:t>que </a:t>
            </a:r>
            <a:r>
              <a:rPr lang="pt-BR" dirty="0" err="1" smtClean="0"/>
              <a:t>comenzaban</a:t>
            </a:r>
            <a:r>
              <a:rPr lang="pt-BR" dirty="0" smtClean="0"/>
              <a:t> de este modo:</a:t>
            </a:r>
          </a:p>
          <a:p>
            <a:pPr>
              <a:buNone/>
            </a:pPr>
            <a:r>
              <a:rPr lang="pt-BR" dirty="0" smtClean="0"/>
              <a:t>“Rosa, no </a:t>
            </a:r>
            <a:r>
              <a:rPr lang="pt-BR" dirty="0" err="1" smtClean="0"/>
              <a:t>has</a:t>
            </a:r>
            <a:r>
              <a:rPr lang="pt-BR" dirty="0" smtClean="0"/>
              <a:t> visto nunca </a:t>
            </a:r>
            <a:r>
              <a:rPr lang="pt-BR" dirty="0" err="1" smtClean="0"/>
              <a:t>el</a:t>
            </a:r>
            <a:r>
              <a:rPr lang="pt-BR" dirty="0" smtClean="0"/>
              <a:t> mar?”</a:t>
            </a:r>
          </a:p>
          <a:p>
            <a:pPr>
              <a:buNone/>
            </a:pPr>
            <a:endParaRPr lang="pt-BR" dirty="0" smtClean="0"/>
          </a:p>
          <a:p>
            <a:pPr>
              <a:buNone/>
            </a:pPr>
            <a:r>
              <a:rPr lang="pt-BR" dirty="0" smtClean="0"/>
              <a:t>Y </a:t>
            </a:r>
            <a:r>
              <a:rPr lang="pt-BR" dirty="0" err="1" smtClean="0"/>
              <a:t>es</a:t>
            </a:r>
            <a:r>
              <a:rPr lang="pt-BR" dirty="0" smtClean="0"/>
              <a:t> que </a:t>
            </a:r>
            <a:r>
              <a:rPr lang="pt-BR" dirty="0" err="1" smtClean="0"/>
              <a:t>tambíem</a:t>
            </a:r>
            <a:r>
              <a:rPr lang="pt-BR" dirty="0" smtClean="0"/>
              <a:t> a </a:t>
            </a:r>
            <a:r>
              <a:rPr lang="pt-BR" dirty="0" err="1" smtClean="0"/>
              <a:t>mí</a:t>
            </a:r>
            <a:r>
              <a:rPr lang="pt-BR" dirty="0" smtClean="0"/>
              <a:t> me </a:t>
            </a:r>
            <a:r>
              <a:rPr lang="pt-BR" dirty="0" err="1" smtClean="0"/>
              <a:t>hacía</a:t>
            </a:r>
            <a:endParaRPr lang="pt-BR" dirty="0" smtClean="0"/>
          </a:p>
          <a:p>
            <a:pPr>
              <a:buNone/>
            </a:pPr>
            <a:r>
              <a:rPr lang="pt-BR" dirty="0" err="1" smtClean="0"/>
              <a:t>soñar</a:t>
            </a:r>
            <a:r>
              <a:rPr lang="pt-BR" dirty="0" smtClean="0"/>
              <a:t> </a:t>
            </a:r>
            <a:r>
              <a:rPr lang="pt-BR" dirty="0" err="1" smtClean="0"/>
              <a:t>el</a:t>
            </a:r>
            <a:r>
              <a:rPr lang="pt-BR" dirty="0" smtClean="0"/>
              <a:t> mar</a:t>
            </a:r>
          </a:p>
          <a:p>
            <a:pPr>
              <a:buNone/>
            </a:pPr>
            <a:r>
              <a:rPr lang="pt-BR" dirty="0" err="1" smtClean="0"/>
              <a:t>cuando</a:t>
            </a:r>
            <a:r>
              <a:rPr lang="pt-BR" dirty="0" smtClean="0"/>
              <a:t> </a:t>
            </a:r>
            <a:r>
              <a:rPr lang="pt-BR" dirty="0" err="1" smtClean="0"/>
              <a:t>vivía</a:t>
            </a:r>
            <a:r>
              <a:rPr lang="pt-BR" dirty="0" smtClean="0"/>
              <a:t> </a:t>
            </a:r>
            <a:r>
              <a:rPr lang="pt-BR" dirty="0" err="1" smtClean="0"/>
              <a:t>tierra</a:t>
            </a:r>
            <a:r>
              <a:rPr lang="pt-BR" dirty="0" smtClean="0"/>
              <a:t> adentro,</a:t>
            </a:r>
          </a:p>
          <a:p>
            <a:pPr>
              <a:buNone/>
            </a:pPr>
            <a:r>
              <a:rPr lang="pt-BR" dirty="0" err="1" smtClean="0"/>
              <a:t>sueños</a:t>
            </a:r>
            <a:r>
              <a:rPr lang="pt-BR" dirty="0" smtClean="0"/>
              <a:t> de artista em general...</a:t>
            </a:r>
          </a:p>
          <a:p>
            <a:pPr>
              <a:buNone/>
            </a:pPr>
            <a:endParaRPr lang="pt-BR" dirty="0" smtClean="0"/>
          </a:p>
          <a:p>
            <a:pPr>
              <a:buNone/>
            </a:pPr>
            <a:r>
              <a:rPr lang="pt-BR" dirty="0" err="1" smtClean="0"/>
              <a:t>Ahora</a:t>
            </a:r>
            <a:r>
              <a:rPr lang="pt-BR" dirty="0" smtClean="0"/>
              <a:t> </a:t>
            </a:r>
            <a:r>
              <a:rPr lang="pt-BR" dirty="0" err="1" smtClean="0"/>
              <a:t>lo</a:t>
            </a:r>
            <a:r>
              <a:rPr lang="pt-BR" dirty="0" smtClean="0"/>
              <a:t> </a:t>
            </a:r>
            <a:r>
              <a:rPr lang="pt-BR" dirty="0" err="1" smtClean="0"/>
              <a:t>veo</a:t>
            </a:r>
            <a:r>
              <a:rPr lang="pt-BR" dirty="0" smtClean="0"/>
              <a:t> diariamente</a:t>
            </a:r>
          </a:p>
          <a:p>
            <a:pPr>
              <a:buNone/>
            </a:pPr>
            <a:r>
              <a:rPr lang="pt-BR" dirty="0" err="1" smtClean="0"/>
              <a:t>sin</a:t>
            </a:r>
            <a:r>
              <a:rPr lang="pt-BR" dirty="0" smtClean="0"/>
              <a:t> </a:t>
            </a:r>
            <a:r>
              <a:rPr lang="pt-BR" dirty="0" err="1" smtClean="0"/>
              <a:t>emoción</a:t>
            </a:r>
            <a:r>
              <a:rPr lang="pt-BR" dirty="0" smtClean="0"/>
              <a:t>...  </a:t>
            </a:r>
            <a:r>
              <a:rPr lang="pt-BR" dirty="0" err="1" smtClean="0"/>
              <a:t>Ya</a:t>
            </a:r>
            <a:r>
              <a:rPr lang="pt-BR" dirty="0" smtClean="0"/>
              <a:t> </a:t>
            </a:r>
            <a:r>
              <a:rPr lang="pt-BR" dirty="0" err="1" smtClean="0"/>
              <a:t>véis</a:t>
            </a:r>
            <a:r>
              <a:rPr lang="pt-BR" dirty="0" smtClean="0"/>
              <a:t>, ¡</a:t>
            </a:r>
            <a:r>
              <a:rPr lang="pt-BR" dirty="0" err="1" smtClean="0"/>
              <a:t>el</a:t>
            </a:r>
            <a:r>
              <a:rPr lang="pt-BR" dirty="0" smtClean="0"/>
              <a:t> mar!</a:t>
            </a:r>
          </a:p>
          <a:p>
            <a:pPr>
              <a:buNone/>
            </a:pPr>
            <a:endParaRPr lang="pt-BR" dirty="0"/>
          </a:p>
        </p:txBody>
      </p:sp>
      <p:pic>
        <p:nvPicPr>
          <p:cNvPr id="40962" name="Picture 2" descr="http://librinsula.bnjm.cu/secciones/237/desde_adentro/imagenes/portadajpg.jpg"/>
          <p:cNvPicPr>
            <a:picLocks noChangeAspect="1" noChangeArrowheads="1"/>
          </p:cNvPicPr>
          <p:nvPr/>
        </p:nvPicPr>
        <p:blipFill>
          <a:blip r:embed="rId2" cstate="print"/>
          <a:srcRect/>
          <a:stretch>
            <a:fillRect/>
          </a:stretch>
        </p:blipFill>
        <p:spPr bwMode="auto">
          <a:xfrm>
            <a:off x="5723228" y="2132856"/>
            <a:ext cx="2978777" cy="423021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00"/>
                                        <p:tgtEl>
                                          <p:spTgt spid="3">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down)">
                                      <p:cBhvr>
                                        <p:cTn id="29" dur="500"/>
                                        <p:tgtEl>
                                          <p:spTgt spid="3">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wipe(down)">
                                      <p:cBhvr>
                                        <p:cTn id="38" dur="500"/>
                                        <p:tgtEl>
                                          <p:spTgt spid="3">
                                            <p:txEl>
                                              <p:pRg st="9" end="9"/>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wipe(down)">
                                      <p:cBhvr>
                                        <p:cTn id="41" dur="500"/>
                                        <p:tgtEl>
                                          <p:spTgt spid="3">
                                            <p:txEl>
                                              <p:pRg st="10" end="10"/>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wipe(down)">
                                      <p:cBhvr>
                                        <p:cTn id="44" dur="500"/>
                                        <p:tgtEl>
                                          <p:spTgt spid="3">
                                            <p:txEl>
                                              <p:pRg st="11" end="11"/>
                                            </p:txEl>
                                          </p:spTgt>
                                        </p:tgtEl>
                                      </p:cBhvr>
                                    </p:animEffect>
                                  </p:childTnLst>
                                </p:cTn>
                              </p:par>
                              <p:par>
                                <p:cTn id="45" presetID="22" presetClass="entr" presetSubtype="4"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wipe(down)">
                                      <p:cBhvr>
                                        <p:cTn id="47" dur="500"/>
                                        <p:tgtEl>
                                          <p:spTgt spid="3">
                                            <p:txEl>
                                              <p:pRg st="12" end="12"/>
                                            </p:txEl>
                                          </p:spTgt>
                                        </p:tgtEl>
                                      </p:cBhvr>
                                    </p:animEffect>
                                  </p:childTnLst>
                                </p:cTn>
                              </p:par>
                              <p:par>
                                <p:cTn id="48" presetID="22" presetClass="entr" presetSubtype="4" fill="hold" nodeType="withEffect">
                                  <p:stCondLst>
                                    <p:cond delay="0"/>
                                  </p:stCondLst>
                                  <p:childTnLst>
                                    <p:set>
                                      <p:cBhvr>
                                        <p:cTn id="49" dur="1" fill="hold">
                                          <p:stCondLst>
                                            <p:cond delay="0"/>
                                          </p:stCondLst>
                                        </p:cTn>
                                        <p:tgtEl>
                                          <p:spTgt spid="3">
                                            <p:txEl>
                                              <p:pRg st="14" end="14"/>
                                            </p:txEl>
                                          </p:spTgt>
                                        </p:tgtEl>
                                        <p:attrNameLst>
                                          <p:attrName>style.visibility</p:attrName>
                                        </p:attrNameLst>
                                      </p:cBhvr>
                                      <p:to>
                                        <p:strVal val="visible"/>
                                      </p:to>
                                    </p:set>
                                    <p:animEffect transition="in" filter="wipe(down)">
                                      <p:cBhvr>
                                        <p:cTn id="50" dur="500"/>
                                        <p:tgtEl>
                                          <p:spTgt spid="3">
                                            <p:txEl>
                                              <p:pRg st="14" end="14"/>
                                            </p:txEl>
                                          </p:spTgt>
                                        </p:tgtEl>
                                      </p:cBhvr>
                                    </p:animEffect>
                                  </p:childTnLst>
                                </p:cTn>
                              </p:par>
                              <p:par>
                                <p:cTn id="51" presetID="22" presetClass="entr" presetSubtype="4" fill="hold" nodeType="with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animEffect transition="in" filter="wipe(down)">
                                      <p:cBhvr>
                                        <p:cTn id="53" dur="500"/>
                                        <p:tgtEl>
                                          <p:spTgt spid="3">
                                            <p:txEl>
                                              <p:pRg st="15" end="15"/>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3" presetClass="entr" presetSubtype="16" fill="hold" nodeType="clickEffect">
                                  <p:stCondLst>
                                    <p:cond delay="0"/>
                                  </p:stCondLst>
                                  <p:childTnLst>
                                    <p:set>
                                      <p:cBhvr>
                                        <p:cTn id="57" dur="1" fill="hold">
                                          <p:stCondLst>
                                            <p:cond delay="0"/>
                                          </p:stCondLst>
                                        </p:cTn>
                                        <p:tgtEl>
                                          <p:spTgt spid="40962"/>
                                        </p:tgtEl>
                                        <p:attrNameLst>
                                          <p:attrName>style.visibility</p:attrName>
                                        </p:attrNameLst>
                                      </p:cBhvr>
                                      <p:to>
                                        <p:strVal val="visible"/>
                                      </p:to>
                                    </p:set>
                                    <p:anim calcmode="lin" valueType="num">
                                      <p:cBhvr>
                                        <p:cTn id="58" dur="500" fill="hold"/>
                                        <p:tgtEl>
                                          <p:spTgt spid="40962"/>
                                        </p:tgtEl>
                                        <p:attrNameLst>
                                          <p:attrName>ppt_w</p:attrName>
                                        </p:attrNameLst>
                                      </p:cBhvr>
                                      <p:tavLst>
                                        <p:tav tm="0">
                                          <p:val>
                                            <p:fltVal val="0"/>
                                          </p:val>
                                        </p:tav>
                                        <p:tav tm="100000">
                                          <p:val>
                                            <p:strVal val="#ppt_w"/>
                                          </p:val>
                                        </p:tav>
                                      </p:tavLst>
                                    </p:anim>
                                    <p:anim calcmode="lin" valueType="num">
                                      <p:cBhvr>
                                        <p:cTn id="59" dur="500" fill="hold"/>
                                        <p:tgtEl>
                                          <p:spTgt spid="4096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260648"/>
            <a:ext cx="8229600" cy="1010376"/>
          </a:xfrm>
        </p:spPr>
        <p:txBody>
          <a:bodyPr>
            <a:normAutofit fontScale="90000"/>
          </a:bodyPr>
          <a:lstStyle/>
          <a:p>
            <a:pPr algn="ctr"/>
            <a:r>
              <a:rPr lang="pt-BR" dirty="0" smtClean="0">
                <a:effectLst>
                  <a:outerShdw blurRad="38100" dist="38100" dir="2700000" algn="tl">
                    <a:srgbClr val="000000">
                      <a:alpha val="43137"/>
                    </a:srgbClr>
                  </a:outerShdw>
                </a:effectLst>
              </a:rPr>
              <a:t>Poema 20</a:t>
            </a:r>
            <a:r>
              <a:rPr lang="pt-BR" dirty="0" smtClean="0"/>
              <a:t/>
            </a:r>
            <a:br>
              <a:rPr lang="pt-BR" dirty="0" smtClean="0"/>
            </a:br>
            <a:r>
              <a:rPr lang="pt-BR" sz="3100" dirty="0" smtClean="0"/>
              <a:t>Pablo Neruda (Chile – 1904-1973)</a:t>
            </a:r>
            <a:endParaRPr lang="pt-BR" sz="3100"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1259632" y="1484784"/>
            <a:ext cx="5400600" cy="5256584"/>
          </a:xfrm>
        </p:spPr>
        <p:txBody>
          <a:bodyPr>
            <a:normAutofit fontScale="62500" lnSpcReduction="20000"/>
          </a:bodyPr>
          <a:lstStyle/>
          <a:p>
            <a:pPr>
              <a:buNone/>
            </a:pPr>
            <a:r>
              <a:rPr lang="pt-BR" dirty="0" err="1" smtClean="0"/>
              <a:t>Puedo</a:t>
            </a:r>
            <a:r>
              <a:rPr lang="pt-BR" dirty="0" smtClean="0"/>
              <a:t> </a:t>
            </a:r>
            <a:r>
              <a:rPr lang="pt-BR" dirty="0" err="1" smtClean="0"/>
              <a:t>escribir</a:t>
            </a:r>
            <a:r>
              <a:rPr lang="pt-BR" dirty="0" smtClean="0"/>
              <a:t> </a:t>
            </a:r>
            <a:r>
              <a:rPr lang="pt-BR" dirty="0" err="1" smtClean="0"/>
              <a:t>los</a:t>
            </a:r>
            <a:r>
              <a:rPr lang="pt-BR" dirty="0" smtClean="0"/>
              <a:t> versos mas tristes esta </a:t>
            </a:r>
            <a:r>
              <a:rPr lang="pt-BR" dirty="0" err="1" smtClean="0"/>
              <a:t>noche</a:t>
            </a:r>
            <a:r>
              <a:rPr lang="pt-BR" dirty="0" smtClean="0"/>
              <a:t>.</a:t>
            </a:r>
          </a:p>
          <a:p>
            <a:pPr>
              <a:buNone/>
            </a:pPr>
            <a:r>
              <a:rPr lang="pt-BR" dirty="0" smtClean="0"/>
              <a:t> </a:t>
            </a:r>
          </a:p>
          <a:p>
            <a:pPr>
              <a:buNone/>
            </a:pPr>
            <a:r>
              <a:rPr lang="pt-BR" dirty="0" err="1" smtClean="0"/>
              <a:t>Escribir</a:t>
            </a:r>
            <a:r>
              <a:rPr lang="pt-BR" dirty="0" smtClean="0"/>
              <a:t>, por </a:t>
            </a:r>
            <a:r>
              <a:rPr lang="pt-BR" dirty="0" err="1" smtClean="0"/>
              <a:t>ejemplo</a:t>
            </a:r>
            <a:r>
              <a:rPr lang="pt-BR" dirty="0" smtClean="0"/>
              <a:t>: "La </a:t>
            </a:r>
            <a:r>
              <a:rPr lang="pt-BR" dirty="0" err="1" smtClean="0"/>
              <a:t>noche</a:t>
            </a:r>
            <a:r>
              <a:rPr lang="pt-BR" dirty="0" smtClean="0"/>
              <a:t> esta </a:t>
            </a:r>
            <a:r>
              <a:rPr lang="pt-BR" dirty="0" err="1" smtClean="0"/>
              <a:t>estrellada</a:t>
            </a:r>
            <a:r>
              <a:rPr lang="pt-BR" dirty="0" smtClean="0"/>
              <a:t>,</a:t>
            </a:r>
          </a:p>
          <a:p>
            <a:pPr>
              <a:buNone/>
            </a:pPr>
            <a:r>
              <a:rPr lang="pt-BR" dirty="0" smtClean="0"/>
              <a:t>Y </a:t>
            </a:r>
            <a:r>
              <a:rPr lang="pt-BR" dirty="0" err="1" smtClean="0"/>
              <a:t>tiritan</a:t>
            </a:r>
            <a:r>
              <a:rPr lang="pt-BR" dirty="0" smtClean="0"/>
              <a:t>, azules, </a:t>
            </a:r>
            <a:r>
              <a:rPr lang="pt-BR" dirty="0" err="1" smtClean="0"/>
              <a:t>los</a:t>
            </a:r>
            <a:r>
              <a:rPr lang="pt-BR" dirty="0" smtClean="0"/>
              <a:t> astros, a </a:t>
            </a:r>
            <a:r>
              <a:rPr lang="pt-BR" dirty="0" err="1" smtClean="0"/>
              <a:t>lo</a:t>
            </a:r>
            <a:r>
              <a:rPr lang="pt-BR" dirty="0" smtClean="0"/>
              <a:t> </a:t>
            </a:r>
            <a:r>
              <a:rPr lang="pt-BR" dirty="0" err="1" smtClean="0"/>
              <a:t>lejos</a:t>
            </a:r>
            <a:r>
              <a:rPr lang="pt-BR" dirty="0" smtClean="0"/>
              <a:t>".</a:t>
            </a:r>
          </a:p>
          <a:p>
            <a:pPr>
              <a:buNone/>
            </a:pPr>
            <a:r>
              <a:rPr lang="pt-BR" dirty="0" smtClean="0"/>
              <a:t> </a:t>
            </a:r>
          </a:p>
          <a:p>
            <a:pPr>
              <a:buNone/>
            </a:pPr>
            <a:r>
              <a:rPr lang="pt-BR" dirty="0" smtClean="0"/>
              <a:t>El </a:t>
            </a:r>
            <a:r>
              <a:rPr lang="pt-BR" dirty="0" err="1" smtClean="0"/>
              <a:t>viento</a:t>
            </a:r>
            <a:r>
              <a:rPr lang="pt-BR" dirty="0" smtClean="0"/>
              <a:t> de </a:t>
            </a:r>
            <a:r>
              <a:rPr lang="pt-BR" dirty="0" err="1" smtClean="0"/>
              <a:t>la</a:t>
            </a:r>
            <a:r>
              <a:rPr lang="pt-BR" dirty="0" smtClean="0"/>
              <a:t> </a:t>
            </a:r>
            <a:r>
              <a:rPr lang="pt-BR" dirty="0" err="1" smtClean="0"/>
              <a:t>noche</a:t>
            </a:r>
            <a:r>
              <a:rPr lang="pt-BR" dirty="0" smtClean="0"/>
              <a:t> gira </a:t>
            </a:r>
            <a:r>
              <a:rPr lang="pt-BR" dirty="0" err="1" smtClean="0"/>
              <a:t>en</a:t>
            </a:r>
            <a:r>
              <a:rPr lang="pt-BR" dirty="0" smtClean="0"/>
              <a:t> </a:t>
            </a:r>
            <a:r>
              <a:rPr lang="pt-BR" dirty="0" err="1" smtClean="0"/>
              <a:t>el</a:t>
            </a:r>
            <a:r>
              <a:rPr lang="pt-BR" dirty="0" smtClean="0"/>
              <a:t> </a:t>
            </a:r>
            <a:r>
              <a:rPr lang="pt-BR" dirty="0" err="1" smtClean="0"/>
              <a:t>cielo</a:t>
            </a:r>
            <a:r>
              <a:rPr lang="pt-BR" dirty="0" smtClean="0"/>
              <a:t> y canta.</a:t>
            </a:r>
          </a:p>
          <a:p>
            <a:pPr>
              <a:buNone/>
            </a:pPr>
            <a:r>
              <a:rPr lang="pt-BR" dirty="0" smtClean="0"/>
              <a:t> </a:t>
            </a:r>
          </a:p>
          <a:p>
            <a:pPr>
              <a:buNone/>
            </a:pPr>
            <a:r>
              <a:rPr lang="pt-BR" dirty="0" err="1" smtClean="0"/>
              <a:t>Puedo</a:t>
            </a:r>
            <a:r>
              <a:rPr lang="pt-BR" dirty="0" smtClean="0"/>
              <a:t> </a:t>
            </a:r>
            <a:r>
              <a:rPr lang="pt-BR" dirty="0" err="1" smtClean="0"/>
              <a:t>escribir</a:t>
            </a:r>
            <a:r>
              <a:rPr lang="pt-BR" dirty="0" smtClean="0"/>
              <a:t> </a:t>
            </a:r>
            <a:r>
              <a:rPr lang="pt-BR" dirty="0" err="1" smtClean="0"/>
              <a:t>los</a:t>
            </a:r>
            <a:r>
              <a:rPr lang="pt-BR" dirty="0" smtClean="0"/>
              <a:t> versos mas tristes esta </a:t>
            </a:r>
            <a:r>
              <a:rPr lang="pt-BR" dirty="0" err="1" smtClean="0"/>
              <a:t>noche</a:t>
            </a:r>
            <a:r>
              <a:rPr lang="pt-BR" dirty="0" smtClean="0"/>
              <a:t>.</a:t>
            </a:r>
          </a:p>
          <a:p>
            <a:pPr>
              <a:buNone/>
            </a:pPr>
            <a:r>
              <a:rPr lang="pt-BR" dirty="0" err="1" smtClean="0"/>
              <a:t>Yo</a:t>
            </a:r>
            <a:r>
              <a:rPr lang="pt-BR" dirty="0" smtClean="0"/>
              <a:t> </a:t>
            </a:r>
            <a:r>
              <a:rPr lang="pt-BR" dirty="0" err="1" smtClean="0"/>
              <a:t>la</a:t>
            </a:r>
            <a:r>
              <a:rPr lang="pt-BR" dirty="0" smtClean="0"/>
              <a:t> </a:t>
            </a:r>
            <a:r>
              <a:rPr lang="pt-BR" dirty="0" err="1" smtClean="0"/>
              <a:t>quise</a:t>
            </a:r>
            <a:r>
              <a:rPr lang="pt-BR" dirty="0" smtClean="0"/>
              <a:t>, y a </a:t>
            </a:r>
            <a:r>
              <a:rPr lang="pt-BR" dirty="0" err="1" smtClean="0"/>
              <a:t>veces</a:t>
            </a:r>
            <a:r>
              <a:rPr lang="pt-BR" dirty="0" smtClean="0"/>
              <a:t> </a:t>
            </a:r>
            <a:r>
              <a:rPr lang="pt-BR" dirty="0" err="1" smtClean="0"/>
              <a:t>ella</a:t>
            </a:r>
            <a:r>
              <a:rPr lang="pt-BR" dirty="0" smtClean="0"/>
              <a:t> </a:t>
            </a:r>
            <a:r>
              <a:rPr lang="pt-BR" dirty="0" err="1" smtClean="0"/>
              <a:t>también</a:t>
            </a:r>
            <a:r>
              <a:rPr lang="pt-BR" dirty="0" smtClean="0"/>
              <a:t> me </a:t>
            </a:r>
            <a:r>
              <a:rPr lang="pt-BR" dirty="0" err="1" smtClean="0"/>
              <a:t>quiso</a:t>
            </a:r>
            <a:r>
              <a:rPr lang="pt-BR" dirty="0" smtClean="0"/>
              <a:t>.</a:t>
            </a:r>
          </a:p>
          <a:p>
            <a:pPr>
              <a:buNone/>
            </a:pPr>
            <a:r>
              <a:rPr lang="pt-BR" dirty="0" smtClean="0"/>
              <a:t> </a:t>
            </a:r>
          </a:p>
          <a:p>
            <a:pPr>
              <a:buNone/>
            </a:pPr>
            <a:r>
              <a:rPr lang="pt-BR" dirty="0" err="1" smtClean="0"/>
              <a:t>En</a:t>
            </a:r>
            <a:r>
              <a:rPr lang="pt-BR" dirty="0" smtClean="0"/>
              <a:t> </a:t>
            </a:r>
            <a:r>
              <a:rPr lang="pt-BR" dirty="0" err="1" smtClean="0"/>
              <a:t>las</a:t>
            </a:r>
            <a:r>
              <a:rPr lang="pt-BR" dirty="0" smtClean="0"/>
              <a:t> </a:t>
            </a:r>
            <a:r>
              <a:rPr lang="pt-BR" dirty="0" err="1" smtClean="0"/>
              <a:t>noches</a:t>
            </a:r>
            <a:r>
              <a:rPr lang="pt-BR" dirty="0" smtClean="0"/>
              <a:t> como esta </a:t>
            </a:r>
            <a:r>
              <a:rPr lang="pt-BR" dirty="0" err="1" smtClean="0"/>
              <a:t>la</a:t>
            </a:r>
            <a:r>
              <a:rPr lang="pt-BR" dirty="0" smtClean="0"/>
              <a:t> </a:t>
            </a:r>
            <a:r>
              <a:rPr lang="pt-BR" dirty="0" err="1" smtClean="0"/>
              <a:t>tuve</a:t>
            </a:r>
            <a:r>
              <a:rPr lang="pt-BR" dirty="0" smtClean="0"/>
              <a:t> entre mis </a:t>
            </a:r>
            <a:r>
              <a:rPr lang="pt-BR" dirty="0" err="1" smtClean="0"/>
              <a:t>brazos</a:t>
            </a:r>
            <a:r>
              <a:rPr lang="pt-BR" dirty="0" smtClean="0"/>
              <a:t>.</a:t>
            </a:r>
          </a:p>
          <a:p>
            <a:pPr>
              <a:buNone/>
            </a:pPr>
            <a:r>
              <a:rPr lang="pt-BR" dirty="0" smtClean="0"/>
              <a:t>La </a:t>
            </a:r>
            <a:r>
              <a:rPr lang="pt-BR" dirty="0" err="1" smtClean="0"/>
              <a:t>bese</a:t>
            </a:r>
            <a:r>
              <a:rPr lang="pt-BR" dirty="0" smtClean="0"/>
              <a:t> tantas </a:t>
            </a:r>
            <a:r>
              <a:rPr lang="pt-BR" dirty="0" err="1" smtClean="0"/>
              <a:t>veces</a:t>
            </a:r>
            <a:r>
              <a:rPr lang="pt-BR" dirty="0" smtClean="0"/>
              <a:t> </a:t>
            </a:r>
            <a:r>
              <a:rPr lang="pt-BR" dirty="0" err="1" smtClean="0"/>
              <a:t>bajo</a:t>
            </a:r>
            <a:r>
              <a:rPr lang="pt-BR" dirty="0" smtClean="0"/>
              <a:t> </a:t>
            </a:r>
            <a:r>
              <a:rPr lang="pt-BR" dirty="0" err="1" smtClean="0"/>
              <a:t>el</a:t>
            </a:r>
            <a:r>
              <a:rPr lang="pt-BR" dirty="0" smtClean="0"/>
              <a:t> </a:t>
            </a:r>
            <a:r>
              <a:rPr lang="pt-BR" dirty="0" err="1" smtClean="0"/>
              <a:t>cielo</a:t>
            </a:r>
            <a:r>
              <a:rPr lang="pt-BR" dirty="0" smtClean="0"/>
              <a:t> infinito.</a:t>
            </a:r>
          </a:p>
          <a:p>
            <a:pPr>
              <a:buNone/>
            </a:pPr>
            <a:r>
              <a:rPr lang="pt-BR" dirty="0" smtClean="0"/>
              <a:t> </a:t>
            </a:r>
          </a:p>
          <a:p>
            <a:pPr>
              <a:buNone/>
            </a:pPr>
            <a:r>
              <a:rPr lang="pt-BR" dirty="0" smtClean="0"/>
              <a:t>Ella me </a:t>
            </a:r>
            <a:r>
              <a:rPr lang="pt-BR" dirty="0" err="1" smtClean="0"/>
              <a:t>quiso</a:t>
            </a:r>
            <a:r>
              <a:rPr lang="pt-BR" dirty="0" smtClean="0"/>
              <a:t>, a </a:t>
            </a:r>
            <a:r>
              <a:rPr lang="pt-BR" dirty="0" err="1" smtClean="0"/>
              <a:t>veces</a:t>
            </a:r>
            <a:r>
              <a:rPr lang="pt-BR" dirty="0" smtClean="0"/>
              <a:t> </a:t>
            </a:r>
            <a:r>
              <a:rPr lang="pt-BR" dirty="0" err="1" smtClean="0"/>
              <a:t>yo</a:t>
            </a:r>
            <a:r>
              <a:rPr lang="pt-BR" dirty="0" smtClean="0"/>
              <a:t> </a:t>
            </a:r>
            <a:r>
              <a:rPr lang="pt-BR" dirty="0" err="1" smtClean="0"/>
              <a:t>también</a:t>
            </a:r>
            <a:r>
              <a:rPr lang="pt-BR" dirty="0" smtClean="0"/>
              <a:t> </a:t>
            </a:r>
            <a:r>
              <a:rPr lang="pt-BR" dirty="0" err="1" smtClean="0"/>
              <a:t>la</a:t>
            </a:r>
            <a:r>
              <a:rPr lang="pt-BR" dirty="0" smtClean="0"/>
              <a:t> </a:t>
            </a:r>
            <a:r>
              <a:rPr lang="pt-BR" dirty="0" err="1" smtClean="0"/>
              <a:t>quería</a:t>
            </a:r>
            <a:r>
              <a:rPr lang="pt-BR" dirty="0" smtClean="0"/>
              <a:t>.</a:t>
            </a:r>
          </a:p>
          <a:p>
            <a:pPr>
              <a:buNone/>
            </a:pPr>
            <a:r>
              <a:rPr lang="pt-BR" dirty="0" smtClean="0"/>
              <a:t>Como no </a:t>
            </a:r>
            <a:r>
              <a:rPr lang="pt-BR" dirty="0" err="1" smtClean="0"/>
              <a:t>haber</a:t>
            </a:r>
            <a:r>
              <a:rPr lang="pt-BR" dirty="0" smtClean="0"/>
              <a:t> amado </a:t>
            </a:r>
            <a:r>
              <a:rPr lang="pt-BR" dirty="0" err="1" smtClean="0"/>
              <a:t>sus</a:t>
            </a:r>
            <a:r>
              <a:rPr lang="pt-BR" dirty="0" smtClean="0"/>
              <a:t> grandes </a:t>
            </a:r>
            <a:r>
              <a:rPr lang="pt-BR" dirty="0" err="1" smtClean="0"/>
              <a:t>ojos</a:t>
            </a:r>
            <a:r>
              <a:rPr lang="pt-BR" dirty="0" smtClean="0"/>
              <a:t> </a:t>
            </a:r>
            <a:r>
              <a:rPr lang="pt-BR" dirty="0" err="1" smtClean="0"/>
              <a:t>fijos</a:t>
            </a:r>
            <a:r>
              <a:rPr lang="pt-BR" dirty="0" smtClean="0"/>
              <a:t>.</a:t>
            </a:r>
          </a:p>
          <a:p>
            <a:pPr>
              <a:buNone/>
            </a:pPr>
            <a:r>
              <a:rPr lang="pt-BR" dirty="0" smtClean="0"/>
              <a:t> </a:t>
            </a:r>
          </a:p>
          <a:p>
            <a:pPr>
              <a:buNone/>
            </a:pPr>
            <a:r>
              <a:rPr lang="pt-BR" dirty="0" err="1" smtClean="0"/>
              <a:t>Puedo</a:t>
            </a:r>
            <a:r>
              <a:rPr lang="pt-BR" dirty="0" smtClean="0"/>
              <a:t> </a:t>
            </a:r>
            <a:r>
              <a:rPr lang="pt-BR" dirty="0" err="1" smtClean="0"/>
              <a:t>escribir</a:t>
            </a:r>
            <a:r>
              <a:rPr lang="pt-BR" dirty="0" smtClean="0"/>
              <a:t> </a:t>
            </a:r>
            <a:r>
              <a:rPr lang="pt-BR" dirty="0" err="1" smtClean="0"/>
              <a:t>los</a:t>
            </a:r>
            <a:r>
              <a:rPr lang="pt-BR" dirty="0" smtClean="0"/>
              <a:t> versos mas tristes esta </a:t>
            </a:r>
            <a:r>
              <a:rPr lang="pt-BR" dirty="0" err="1" smtClean="0"/>
              <a:t>noche</a:t>
            </a:r>
            <a:r>
              <a:rPr lang="pt-BR" dirty="0" smtClean="0"/>
              <a:t>.</a:t>
            </a:r>
          </a:p>
          <a:p>
            <a:pPr>
              <a:buNone/>
            </a:pPr>
            <a:r>
              <a:rPr lang="pt-BR" dirty="0" smtClean="0"/>
              <a:t>Pensar que no </a:t>
            </a:r>
            <a:r>
              <a:rPr lang="pt-BR" dirty="0" err="1" smtClean="0"/>
              <a:t>la</a:t>
            </a:r>
            <a:r>
              <a:rPr lang="pt-BR" dirty="0" smtClean="0"/>
              <a:t> </a:t>
            </a:r>
            <a:r>
              <a:rPr lang="pt-BR" dirty="0" err="1" smtClean="0"/>
              <a:t>tengo</a:t>
            </a:r>
            <a:r>
              <a:rPr lang="pt-BR" dirty="0" smtClean="0"/>
              <a:t>. Sentir que </a:t>
            </a:r>
            <a:r>
              <a:rPr lang="pt-BR" dirty="0" err="1" smtClean="0"/>
              <a:t>la</a:t>
            </a:r>
            <a:r>
              <a:rPr lang="pt-BR" dirty="0" smtClean="0"/>
              <a:t> </a:t>
            </a:r>
            <a:r>
              <a:rPr lang="pt-BR" dirty="0" err="1" smtClean="0"/>
              <a:t>he</a:t>
            </a:r>
            <a:r>
              <a:rPr lang="pt-BR" dirty="0" smtClean="0"/>
              <a:t> perdido.</a:t>
            </a:r>
          </a:p>
          <a:p>
            <a:pPr>
              <a:buNone/>
            </a:pPr>
            <a:r>
              <a:rPr lang="pt-BR" dirty="0" smtClean="0"/>
              <a:t> </a:t>
            </a:r>
          </a:p>
          <a:p>
            <a:pPr>
              <a:buNone/>
            </a:pPr>
            <a:r>
              <a:rPr lang="pt-BR" dirty="0" err="1" smtClean="0"/>
              <a:t>Oír</a:t>
            </a:r>
            <a:r>
              <a:rPr lang="pt-BR" dirty="0" smtClean="0"/>
              <a:t> </a:t>
            </a:r>
            <a:r>
              <a:rPr lang="pt-BR" dirty="0" err="1" smtClean="0"/>
              <a:t>la</a:t>
            </a:r>
            <a:r>
              <a:rPr lang="pt-BR" dirty="0" smtClean="0"/>
              <a:t> </a:t>
            </a:r>
            <a:r>
              <a:rPr lang="pt-BR" dirty="0" err="1" smtClean="0"/>
              <a:t>noche</a:t>
            </a:r>
            <a:r>
              <a:rPr lang="pt-BR" dirty="0" smtClean="0"/>
              <a:t> </a:t>
            </a:r>
            <a:r>
              <a:rPr lang="pt-BR" dirty="0" err="1" smtClean="0"/>
              <a:t>inmensa</a:t>
            </a:r>
            <a:r>
              <a:rPr lang="pt-BR" dirty="0" smtClean="0"/>
              <a:t>, mas </a:t>
            </a:r>
            <a:r>
              <a:rPr lang="pt-BR" dirty="0" err="1" smtClean="0"/>
              <a:t>inmensa</a:t>
            </a:r>
            <a:r>
              <a:rPr lang="pt-BR" dirty="0" smtClean="0"/>
              <a:t> </a:t>
            </a:r>
            <a:r>
              <a:rPr lang="pt-BR" dirty="0" err="1" smtClean="0"/>
              <a:t>sin</a:t>
            </a:r>
            <a:r>
              <a:rPr lang="pt-BR" dirty="0" smtClean="0"/>
              <a:t> </a:t>
            </a:r>
            <a:r>
              <a:rPr lang="pt-BR" dirty="0" err="1" smtClean="0"/>
              <a:t>ella</a:t>
            </a:r>
            <a:r>
              <a:rPr lang="pt-BR" dirty="0" smtClean="0"/>
              <a:t>.</a:t>
            </a:r>
          </a:p>
          <a:p>
            <a:pPr>
              <a:buNone/>
            </a:pPr>
            <a:r>
              <a:rPr lang="pt-BR" dirty="0" smtClean="0"/>
              <a:t>Y </a:t>
            </a:r>
            <a:r>
              <a:rPr lang="pt-BR" dirty="0" err="1" smtClean="0"/>
              <a:t>el</a:t>
            </a:r>
            <a:r>
              <a:rPr lang="pt-BR" dirty="0" smtClean="0"/>
              <a:t> verso </a:t>
            </a:r>
            <a:r>
              <a:rPr lang="pt-BR" dirty="0" err="1" smtClean="0"/>
              <a:t>cae</a:t>
            </a:r>
            <a:r>
              <a:rPr lang="pt-BR" dirty="0" smtClean="0"/>
              <a:t> </a:t>
            </a:r>
            <a:r>
              <a:rPr lang="pt-BR" dirty="0" err="1" smtClean="0"/>
              <a:t>al</a:t>
            </a:r>
            <a:r>
              <a:rPr lang="pt-BR" dirty="0" smtClean="0"/>
              <a:t> alma como </a:t>
            </a:r>
            <a:r>
              <a:rPr lang="pt-BR" dirty="0" err="1" smtClean="0"/>
              <a:t>al</a:t>
            </a:r>
            <a:r>
              <a:rPr lang="pt-BR" dirty="0" smtClean="0"/>
              <a:t> pasto </a:t>
            </a:r>
            <a:r>
              <a:rPr lang="pt-BR" dirty="0" err="1" smtClean="0"/>
              <a:t>el</a:t>
            </a:r>
            <a:r>
              <a:rPr lang="pt-BR" dirty="0" smtClean="0"/>
              <a:t> </a:t>
            </a:r>
            <a:r>
              <a:rPr lang="pt-BR" dirty="0" err="1" smtClean="0"/>
              <a:t>rocío</a:t>
            </a:r>
            <a:r>
              <a:rPr lang="pt-BR" dirty="0" smtClean="0"/>
              <a:t>.</a:t>
            </a:r>
          </a:p>
        </p:txBody>
      </p:sp>
      <p:pic>
        <p:nvPicPr>
          <p:cNvPr id="41986" name="Picture 2" descr="Pablo Neruda"/>
          <p:cNvPicPr>
            <a:picLocks noChangeAspect="1" noChangeArrowheads="1"/>
          </p:cNvPicPr>
          <p:nvPr/>
        </p:nvPicPr>
        <p:blipFill>
          <a:blip r:embed="rId2" cstate="print"/>
          <a:srcRect/>
          <a:stretch>
            <a:fillRect/>
          </a:stretch>
        </p:blipFill>
        <p:spPr bwMode="auto">
          <a:xfrm>
            <a:off x="6588224" y="2791991"/>
            <a:ext cx="2555776" cy="406600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00"/>
                                        <p:tgtEl>
                                          <p:spTgt spid="3">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down)">
                                      <p:cBhvr>
                                        <p:cTn id="29" dur="500"/>
                                        <p:tgtEl>
                                          <p:spTgt spid="3">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wipe(down)">
                                      <p:cBhvr>
                                        <p:cTn id="38" dur="500"/>
                                        <p:tgtEl>
                                          <p:spTgt spid="3">
                                            <p:txEl>
                                              <p:pRg st="8" end="8"/>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wipe(down)">
                                      <p:cBhvr>
                                        <p:cTn id="41" dur="500"/>
                                        <p:tgtEl>
                                          <p:spTgt spid="3">
                                            <p:txEl>
                                              <p:pRg st="9" end="9"/>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wipe(down)">
                                      <p:cBhvr>
                                        <p:cTn id="44" dur="500"/>
                                        <p:tgtEl>
                                          <p:spTgt spid="3">
                                            <p:txEl>
                                              <p:pRg st="10" end="10"/>
                                            </p:txEl>
                                          </p:spTgt>
                                        </p:tgtEl>
                                      </p:cBhvr>
                                    </p:animEffect>
                                  </p:childTnLst>
                                </p:cTn>
                              </p:par>
                              <p:par>
                                <p:cTn id="45" presetID="2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down)">
                                      <p:cBhvr>
                                        <p:cTn id="47" dur="500"/>
                                        <p:tgtEl>
                                          <p:spTgt spid="3">
                                            <p:txEl>
                                              <p:pRg st="11" end="11"/>
                                            </p:txEl>
                                          </p:spTgt>
                                        </p:tgtEl>
                                      </p:cBhvr>
                                    </p:animEffect>
                                  </p:childTnLst>
                                </p:cTn>
                              </p:par>
                              <p:par>
                                <p:cTn id="48" presetID="22" presetClass="entr" presetSubtype="4" fill="hold" nodeType="withEffect">
                                  <p:stCondLst>
                                    <p:cond delay="0"/>
                                  </p:stCondLst>
                                  <p:childTnLst>
                                    <p:set>
                                      <p:cBhvr>
                                        <p:cTn id="49" dur="1" fill="hold">
                                          <p:stCondLst>
                                            <p:cond delay="0"/>
                                          </p:stCondLst>
                                        </p:cTn>
                                        <p:tgtEl>
                                          <p:spTgt spid="3">
                                            <p:txEl>
                                              <p:pRg st="12" end="12"/>
                                            </p:txEl>
                                          </p:spTgt>
                                        </p:tgtEl>
                                        <p:attrNameLst>
                                          <p:attrName>style.visibility</p:attrName>
                                        </p:attrNameLst>
                                      </p:cBhvr>
                                      <p:to>
                                        <p:strVal val="visible"/>
                                      </p:to>
                                    </p:set>
                                    <p:animEffect transition="in" filter="wipe(down)">
                                      <p:cBhvr>
                                        <p:cTn id="50" dur="500"/>
                                        <p:tgtEl>
                                          <p:spTgt spid="3">
                                            <p:txEl>
                                              <p:pRg st="12" end="12"/>
                                            </p:txEl>
                                          </p:spTgt>
                                        </p:tgtEl>
                                      </p:cBhvr>
                                    </p:animEffect>
                                  </p:childTnLst>
                                </p:cTn>
                              </p:par>
                              <p:par>
                                <p:cTn id="51" presetID="22" presetClass="entr" presetSubtype="4" fill="hold" nodeType="withEffect">
                                  <p:stCondLst>
                                    <p:cond delay="0"/>
                                  </p:stCondLst>
                                  <p:childTnLst>
                                    <p:set>
                                      <p:cBhvr>
                                        <p:cTn id="52" dur="1" fill="hold">
                                          <p:stCondLst>
                                            <p:cond delay="0"/>
                                          </p:stCondLst>
                                        </p:cTn>
                                        <p:tgtEl>
                                          <p:spTgt spid="3">
                                            <p:txEl>
                                              <p:pRg st="13" end="13"/>
                                            </p:txEl>
                                          </p:spTgt>
                                        </p:tgtEl>
                                        <p:attrNameLst>
                                          <p:attrName>style.visibility</p:attrName>
                                        </p:attrNameLst>
                                      </p:cBhvr>
                                      <p:to>
                                        <p:strVal val="visible"/>
                                      </p:to>
                                    </p:set>
                                    <p:animEffect transition="in" filter="wipe(down)">
                                      <p:cBhvr>
                                        <p:cTn id="53" dur="500"/>
                                        <p:tgtEl>
                                          <p:spTgt spid="3">
                                            <p:txEl>
                                              <p:pRg st="13" end="13"/>
                                            </p:txEl>
                                          </p:spTgt>
                                        </p:tgtEl>
                                      </p:cBhvr>
                                    </p:animEffect>
                                  </p:childTnLst>
                                </p:cTn>
                              </p:par>
                              <p:par>
                                <p:cTn id="54" presetID="22" presetClass="entr" presetSubtype="4" fill="hold" nodeType="withEffect">
                                  <p:stCondLst>
                                    <p:cond delay="0"/>
                                  </p:stCondLst>
                                  <p:childTnLst>
                                    <p:set>
                                      <p:cBhvr>
                                        <p:cTn id="55" dur="1" fill="hold">
                                          <p:stCondLst>
                                            <p:cond delay="0"/>
                                          </p:stCondLst>
                                        </p:cTn>
                                        <p:tgtEl>
                                          <p:spTgt spid="3">
                                            <p:txEl>
                                              <p:pRg st="14" end="14"/>
                                            </p:txEl>
                                          </p:spTgt>
                                        </p:tgtEl>
                                        <p:attrNameLst>
                                          <p:attrName>style.visibility</p:attrName>
                                        </p:attrNameLst>
                                      </p:cBhvr>
                                      <p:to>
                                        <p:strVal val="visible"/>
                                      </p:to>
                                    </p:set>
                                    <p:animEffect transition="in" filter="wipe(down)">
                                      <p:cBhvr>
                                        <p:cTn id="56" dur="500"/>
                                        <p:tgtEl>
                                          <p:spTgt spid="3">
                                            <p:txEl>
                                              <p:pRg st="14" end="14"/>
                                            </p:txEl>
                                          </p:spTgt>
                                        </p:tgtEl>
                                      </p:cBhvr>
                                    </p:animEffect>
                                  </p:childTnLst>
                                </p:cTn>
                              </p:par>
                              <p:par>
                                <p:cTn id="57" presetID="22" presetClass="entr" presetSubtype="4" fill="hold" nodeType="withEffect">
                                  <p:stCondLst>
                                    <p:cond delay="0"/>
                                  </p:stCondLst>
                                  <p:childTnLst>
                                    <p:set>
                                      <p:cBhvr>
                                        <p:cTn id="58" dur="1" fill="hold">
                                          <p:stCondLst>
                                            <p:cond delay="0"/>
                                          </p:stCondLst>
                                        </p:cTn>
                                        <p:tgtEl>
                                          <p:spTgt spid="3">
                                            <p:txEl>
                                              <p:pRg st="15" end="15"/>
                                            </p:txEl>
                                          </p:spTgt>
                                        </p:tgtEl>
                                        <p:attrNameLst>
                                          <p:attrName>style.visibility</p:attrName>
                                        </p:attrNameLst>
                                      </p:cBhvr>
                                      <p:to>
                                        <p:strVal val="visible"/>
                                      </p:to>
                                    </p:set>
                                    <p:animEffect transition="in" filter="wipe(down)">
                                      <p:cBhvr>
                                        <p:cTn id="59" dur="500"/>
                                        <p:tgtEl>
                                          <p:spTgt spid="3">
                                            <p:txEl>
                                              <p:pRg st="15" end="15"/>
                                            </p:txEl>
                                          </p:spTgt>
                                        </p:tgtEl>
                                      </p:cBhvr>
                                    </p:animEffect>
                                  </p:childTnLst>
                                </p:cTn>
                              </p:par>
                              <p:par>
                                <p:cTn id="60" presetID="22" presetClass="entr" presetSubtype="4" fill="hold" nodeType="withEffect">
                                  <p:stCondLst>
                                    <p:cond delay="0"/>
                                  </p:stCondLst>
                                  <p:childTnLst>
                                    <p:set>
                                      <p:cBhvr>
                                        <p:cTn id="61" dur="1" fill="hold">
                                          <p:stCondLst>
                                            <p:cond delay="0"/>
                                          </p:stCondLst>
                                        </p:cTn>
                                        <p:tgtEl>
                                          <p:spTgt spid="3">
                                            <p:txEl>
                                              <p:pRg st="16" end="16"/>
                                            </p:txEl>
                                          </p:spTgt>
                                        </p:tgtEl>
                                        <p:attrNameLst>
                                          <p:attrName>style.visibility</p:attrName>
                                        </p:attrNameLst>
                                      </p:cBhvr>
                                      <p:to>
                                        <p:strVal val="visible"/>
                                      </p:to>
                                    </p:set>
                                    <p:animEffect transition="in" filter="wipe(down)">
                                      <p:cBhvr>
                                        <p:cTn id="62" dur="500"/>
                                        <p:tgtEl>
                                          <p:spTgt spid="3">
                                            <p:txEl>
                                              <p:pRg st="16" end="16"/>
                                            </p:txEl>
                                          </p:spTgt>
                                        </p:tgtEl>
                                      </p:cBhvr>
                                    </p:animEffect>
                                  </p:childTnLst>
                                </p:cTn>
                              </p:par>
                              <p:par>
                                <p:cTn id="63" presetID="22" presetClass="entr" presetSubtype="4" fill="hold" nodeType="withEffect">
                                  <p:stCondLst>
                                    <p:cond delay="0"/>
                                  </p:stCondLst>
                                  <p:childTnLst>
                                    <p:set>
                                      <p:cBhvr>
                                        <p:cTn id="64" dur="1" fill="hold">
                                          <p:stCondLst>
                                            <p:cond delay="0"/>
                                          </p:stCondLst>
                                        </p:cTn>
                                        <p:tgtEl>
                                          <p:spTgt spid="3">
                                            <p:txEl>
                                              <p:pRg st="17" end="17"/>
                                            </p:txEl>
                                          </p:spTgt>
                                        </p:tgtEl>
                                        <p:attrNameLst>
                                          <p:attrName>style.visibility</p:attrName>
                                        </p:attrNameLst>
                                      </p:cBhvr>
                                      <p:to>
                                        <p:strVal val="visible"/>
                                      </p:to>
                                    </p:set>
                                    <p:animEffect transition="in" filter="wipe(down)">
                                      <p:cBhvr>
                                        <p:cTn id="65" dur="500"/>
                                        <p:tgtEl>
                                          <p:spTgt spid="3">
                                            <p:txEl>
                                              <p:pRg st="17" end="17"/>
                                            </p:txEl>
                                          </p:spTgt>
                                        </p:tgtEl>
                                      </p:cBhvr>
                                    </p:animEffect>
                                  </p:childTnLst>
                                </p:cTn>
                              </p:par>
                              <p:par>
                                <p:cTn id="66" presetID="22" presetClass="entr" presetSubtype="4" fill="hold" nodeType="withEffect">
                                  <p:stCondLst>
                                    <p:cond delay="0"/>
                                  </p:stCondLst>
                                  <p:childTnLst>
                                    <p:set>
                                      <p:cBhvr>
                                        <p:cTn id="67" dur="1" fill="hold">
                                          <p:stCondLst>
                                            <p:cond delay="0"/>
                                          </p:stCondLst>
                                        </p:cTn>
                                        <p:tgtEl>
                                          <p:spTgt spid="3">
                                            <p:txEl>
                                              <p:pRg st="18" end="18"/>
                                            </p:txEl>
                                          </p:spTgt>
                                        </p:tgtEl>
                                        <p:attrNameLst>
                                          <p:attrName>style.visibility</p:attrName>
                                        </p:attrNameLst>
                                      </p:cBhvr>
                                      <p:to>
                                        <p:strVal val="visible"/>
                                      </p:to>
                                    </p:set>
                                    <p:animEffect transition="in" filter="wipe(down)">
                                      <p:cBhvr>
                                        <p:cTn id="68" dur="500"/>
                                        <p:tgtEl>
                                          <p:spTgt spid="3">
                                            <p:txEl>
                                              <p:pRg st="18" end="18"/>
                                            </p:txEl>
                                          </p:spTgt>
                                        </p:tgtEl>
                                      </p:cBhvr>
                                    </p:animEffect>
                                  </p:childTnLst>
                                </p:cTn>
                              </p:par>
                              <p:par>
                                <p:cTn id="69" presetID="22" presetClass="entr" presetSubtype="4" fill="hold" nodeType="withEffect">
                                  <p:stCondLst>
                                    <p:cond delay="0"/>
                                  </p:stCondLst>
                                  <p:childTnLst>
                                    <p:set>
                                      <p:cBhvr>
                                        <p:cTn id="70" dur="1" fill="hold">
                                          <p:stCondLst>
                                            <p:cond delay="0"/>
                                          </p:stCondLst>
                                        </p:cTn>
                                        <p:tgtEl>
                                          <p:spTgt spid="3">
                                            <p:txEl>
                                              <p:pRg st="19" end="19"/>
                                            </p:txEl>
                                          </p:spTgt>
                                        </p:tgtEl>
                                        <p:attrNameLst>
                                          <p:attrName>style.visibility</p:attrName>
                                        </p:attrNameLst>
                                      </p:cBhvr>
                                      <p:to>
                                        <p:strVal val="visible"/>
                                      </p:to>
                                    </p:set>
                                    <p:animEffect transition="in" filter="wipe(down)">
                                      <p:cBhvr>
                                        <p:cTn id="71" dur="500"/>
                                        <p:tgtEl>
                                          <p:spTgt spid="3">
                                            <p:txEl>
                                              <p:pRg st="19" end="19"/>
                                            </p:txEl>
                                          </p:spTgt>
                                        </p:tgtEl>
                                      </p:cBhvr>
                                    </p:animEffect>
                                  </p:childTnLst>
                                </p:cTn>
                              </p:par>
                              <p:par>
                                <p:cTn id="72" presetID="22" presetClass="entr" presetSubtype="4" fill="hold" nodeType="withEffect">
                                  <p:stCondLst>
                                    <p:cond delay="0"/>
                                  </p:stCondLst>
                                  <p:childTnLst>
                                    <p:set>
                                      <p:cBhvr>
                                        <p:cTn id="73" dur="1" fill="hold">
                                          <p:stCondLst>
                                            <p:cond delay="0"/>
                                          </p:stCondLst>
                                        </p:cTn>
                                        <p:tgtEl>
                                          <p:spTgt spid="3">
                                            <p:txEl>
                                              <p:pRg st="20" end="20"/>
                                            </p:txEl>
                                          </p:spTgt>
                                        </p:tgtEl>
                                        <p:attrNameLst>
                                          <p:attrName>style.visibility</p:attrName>
                                        </p:attrNameLst>
                                      </p:cBhvr>
                                      <p:to>
                                        <p:strVal val="visible"/>
                                      </p:to>
                                    </p:set>
                                    <p:animEffect transition="in" filter="wipe(down)">
                                      <p:cBhvr>
                                        <p:cTn id="74" dur="500"/>
                                        <p:tgtEl>
                                          <p:spTgt spid="3">
                                            <p:txEl>
                                              <p:pRg st="20" end="2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nodeType="clickEffect">
                                  <p:stCondLst>
                                    <p:cond delay="0"/>
                                  </p:stCondLst>
                                  <p:childTnLst>
                                    <p:set>
                                      <p:cBhvr>
                                        <p:cTn id="78" dur="1" fill="hold">
                                          <p:stCondLst>
                                            <p:cond delay="0"/>
                                          </p:stCondLst>
                                        </p:cTn>
                                        <p:tgtEl>
                                          <p:spTgt spid="41986"/>
                                        </p:tgtEl>
                                        <p:attrNameLst>
                                          <p:attrName>style.visibility</p:attrName>
                                        </p:attrNameLst>
                                      </p:cBhvr>
                                      <p:to>
                                        <p:strVal val="visible"/>
                                      </p:to>
                                    </p:set>
                                    <p:anim calcmode="lin" valueType="num">
                                      <p:cBhvr>
                                        <p:cTn id="79" dur="500" fill="hold"/>
                                        <p:tgtEl>
                                          <p:spTgt spid="41986"/>
                                        </p:tgtEl>
                                        <p:attrNameLst>
                                          <p:attrName>ppt_w</p:attrName>
                                        </p:attrNameLst>
                                      </p:cBhvr>
                                      <p:tavLst>
                                        <p:tav tm="0">
                                          <p:val>
                                            <p:fltVal val="0"/>
                                          </p:val>
                                        </p:tav>
                                        <p:tav tm="100000">
                                          <p:val>
                                            <p:strVal val="#ppt_w"/>
                                          </p:val>
                                        </p:tav>
                                      </p:tavLst>
                                    </p:anim>
                                    <p:anim calcmode="lin" valueType="num">
                                      <p:cBhvr>
                                        <p:cTn id="80" dur="500" fill="hold"/>
                                        <p:tgtEl>
                                          <p:spTgt spid="4198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http://rodopiou.com.br/wp-content/uploads/2012/09/pablo_neruda2.jpg"/>
          <p:cNvPicPr>
            <a:picLocks noChangeAspect="1" noChangeArrowheads="1"/>
          </p:cNvPicPr>
          <p:nvPr/>
        </p:nvPicPr>
        <p:blipFill>
          <a:blip r:embed="rId2" cstate="print"/>
          <a:srcRect/>
          <a:stretch>
            <a:fillRect/>
          </a:stretch>
        </p:blipFill>
        <p:spPr bwMode="auto">
          <a:xfrm>
            <a:off x="0" y="3068960"/>
            <a:ext cx="3100124" cy="3789041"/>
          </a:xfrm>
          <a:prstGeom prst="rect">
            <a:avLst/>
          </a:prstGeom>
          <a:noFill/>
        </p:spPr>
      </p:pic>
      <p:sp>
        <p:nvSpPr>
          <p:cNvPr id="3" name="Espaço Reservado para Conteúdo 2"/>
          <p:cNvSpPr>
            <a:spLocks noGrp="1"/>
          </p:cNvSpPr>
          <p:nvPr>
            <p:ph sz="half" idx="1"/>
          </p:nvPr>
        </p:nvSpPr>
        <p:spPr>
          <a:xfrm>
            <a:off x="2915816" y="188640"/>
            <a:ext cx="5976664" cy="6264696"/>
          </a:xfrm>
        </p:spPr>
        <p:txBody>
          <a:bodyPr>
            <a:noAutofit/>
          </a:bodyPr>
          <a:lstStyle/>
          <a:p>
            <a:pPr>
              <a:buNone/>
            </a:pPr>
            <a:r>
              <a:rPr lang="pt-BR" sz="1600" dirty="0" smtClean="0"/>
              <a:t>Que importa que mi amor no </a:t>
            </a:r>
            <a:r>
              <a:rPr lang="pt-BR" sz="1600" dirty="0" err="1" smtClean="0"/>
              <a:t>pudiera</a:t>
            </a:r>
            <a:r>
              <a:rPr lang="pt-BR" sz="1600" dirty="0" smtClean="0"/>
              <a:t> </a:t>
            </a:r>
            <a:r>
              <a:rPr lang="pt-BR" sz="1600" dirty="0" err="1" smtClean="0"/>
              <a:t>guardarla</a:t>
            </a:r>
            <a:r>
              <a:rPr lang="pt-BR" sz="1600" dirty="0" smtClean="0"/>
              <a:t>.</a:t>
            </a:r>
          </a:p>
          <a:p>
            <a:pPr>
              <a:buNone/>
            </a:pPr>
            <a:r>
              <a:rPr lang="pt-BR" sz="1600" dirty="0" smtClean="0"/>
              <a:t>La </a:t>
            </a:r>
            <a:r>
              <a:rPr lang="pt-BR" sz="1600" dirty="0" err="1" smtClean="0"/>
              <a:t>noche</a:t>
            </a:r>
            <a:r>
              <a:rPr lang="pt-BR" sz="1600" dirty="0" smtClean="0"/>
              <a:t> esta </a:t>
            </a:r>
            <a:r>
              <a:rPr lang="pt-BR" sz="1600" dirty="0" err="1" smtClean="0"/>
              <a:t>estrellada</a:t>
            </a:r>
            <a:r>
              <a:rPr lang="pt-BR" sz="1600" dirty="0" smtClean="0"/>
              <a:t> y </a:t>
            </a:r>
            <a:r>
              <a:rPr lang="pt-BR" sz="1600" dirty="0" err="1" smtClean="0"/>
              <a:t>ella</a:t>
            </a:r>
            <a:r>
              <a:rPr lang="pt-BR" sz="1600" dirty="0" smtClean="0"/>
              <a:t> no esta </a:t>
            </a:r>
            <a:r>
              <a:rPr lang="pt-BR" sz="1600" dirty="0" err="1" smtClean="0"/>
              <a:t>conmigo</a:t>
            </a:r>
            <a:r>
              <a:rPr lang="pt-BR" sz="1600" dirty="0" smtClean="0"/>
              <a:t>.</a:t>
            </a:r>
          </a:p>
          <a:p>
            <a:pPr>
              <a:buNone/>
            </a:pPr>
            <a:r>
              <a:rPr lang="pt-BR" sz="800" dirty="0" smtClean="0"/>
              <a:t> </a:t>
            </a:r>
          </a:p>
          <a:p>
            <a:pPr>
              <a:buNone/>
            </a:pPr>
            <a:r>
              <a:rPr lang="pt-BR" sz="1600" dirty="0" err="1" smtClean="0"/>
              <a:t>Eso</a:t>
            </a:r>
            <a:r>
              <a:rPr lang="pt-BR" sz="1600" dirty="0" smtClean="0"/>
              <a:t> </a:t>
            </a:r>
            <a:r>
              <a:rPr lang="pt-BR" sz="1600" dirty="0" err="1" smtClean="0"/>
              <a:t>es</a:t>
            </a:r>
            <a:r>
              <a:rPr lang="pt-BR" sz="1600" dirty="0" smtClean="0"/>
              <a:t> todo. A </a:t>
            </a:r>
            <a:r>
              <a:rPr lang="pt-BR" sz="1600" dirty="0" err="1" smtClean="0"/>
              <a:t>lo</a:t>
            </a:r>
            <a:r>
              <a:rPr lang="pt-BR" sz="1600" dirty="0" smtClean="0"/>
              <a:t> </a:t>
            </a:r>
            <a:r>
              <a:rPr lang="pt-BR" sz="1600" dirty="0" err="1" smtClean="0"/>
              <a:t>lejos</a:t>
            </a:r>
            <a:r>
              <a:rPr lang="pt-BR" sz="1600" dirty="0" smtClean="0"/>
              <a:t> </a:t>
            </a:r>
            <a:r>
              <a:rPr lang="pt-BR" sz="1600" dirty="0" err="1" smtClean="0"/>
              <a:t>alguien</a:t>
            </a:r>
            <a:r>
              <a:rPr lang="pt-BR" sz="1600" dirty="0" smtClean="0"/>
              <a:t> canta. A </a:t>
            </a:r>
            <a:r>
              <a:rPr lang="pt-BR" sz="1600" dirty="0" err="1" smtClean="0"/>
              <a:t>lo</a:t>
            </a:r>
            <a:r>
              <a:rPr lang="pt-BR" sz="1600" dirty="0" smtClean="0"/>
              <a:t> </a:t>
            </a:r>
            <a:r>
              <a:rPr lang="pt-BR" sz="1600" dirty="0" err="1" smtClean="0"/>
              <a:t>lejos</a:t>
            </a:r>
            <a:r>
              <a:rPr lang="pt-BR" sz="1600" dirty="0" smtClean="0"/>
              <a:t>.</a:t>
            </a:r>
          </a:p>
          <a:p>
            <a:pPr>
              <a:buNone/>
            </a:pPr>
            <a:r>
              <a:rPr lang="pt-BR" sz="1600" dirty="0" smtClean="0"/>
              <a:t>Mi alma no se contenta </a:t>
            </a:r>
            <a:r>
              <a:rPr lang="pt-BR" sz="1600" dirty="0" err="1" smtClean="0"/>
              <a:t>con</a:t>
            </a:r>
            <a:r>
              <a:rPr lang="pt-BR" sz="1600" dirty="0" smtClean="0"/>
              <a:t> </a:t>
            </a:r>
            <a:r>
              <a:rPr lang="pt-BR" sz="1600" dirty="0" err="1" smtClean="0"/>
              <a:t>haberla</a:t>
            </a:r>
            <a:r>
              <a:rPr lang="pt-BR" sz="1600" dirty="0" smtClean="0"/>
              <a:t> perdido.</a:t>
            </a:r>
          </a:p>
          <a:p>
            <a:pPr>
              <a:buNone/>
            </a:pPr>
            <a:r>
              <a:rPr lang="pt-BR" sz="800" dirty="0" smtClean="0"/>
              <a:t> </a:t>
            </a:r>
          </a:p>
          <a:p>
            <a:pPr>
              <a:buNone/>
            </a:pPr>
            <a:r>
              <a:rPr lang="pt-BR" sz="1600" dirty="0" smtClean="0"/>
              <a:t>Como para </a:t>
            </a:r>
            <a:r>
              <a:rPr lang="pt-BR" sz="1600" dirty="0" err="1" smtClean="0"/>
              <a:t>acercarla</a:t>
            </a:r>
            <a:r>
              <a:rPr lang="pt-BR" sz="1600" dirty="0" smtClean="0"/>
              <a:t> mi mirada </a:t>
            </a:r>
            <a:r>
              <a:rPr lang="pt-BR" sz="1600" dirty="0" err="1" smtClean="0"/>
              <a:t>la</a:t>
            </a:r>
            <a:r>
              <a:rPr lang="pt-BR" sz="1600" dirty="0" smtClean="0"/>
              <a:t> busca.</a:t>
            </a:r>
          </a:p>
          <a:p>
            <a:pPr>
              <a:buNone/>
            </a:pPr>
            <a:r>
              <a:rPr lang="pt-BR" sz="1600" dirty="0" smtClean="0"/>
              <a:t>Mi </a:t>
            </a:r>
            <a:r>
              <a:rPr lang="pt-BR" sz="1600" dirty="0" err="1" smtClean="0"/>
              <a:t>corazón</a:t>
            </a:r>
            <a:r>
              <a:rPr lang="pt-BR" sz="1600" dirty="0" smtClean="0"/>
              <a:t> </a:t>
            </a:r>
            <a:r>
              <a:rPr lang="pt-BR" sz="1600" dirty="0" err="1" smtClean="0"/>
              <a:t>la</a:t>
            </a:r>
            <a:r>
              <a:rPr lang="pt-BR" sz="1600" dirty="0" smtClean="0"/>
              <a:t> busca, y </a:t>
            </a:r>
            <a:r>
              <a:rPr lang="pt-BR" sz="1600" dirty="0" err="1" smtClean="0"/>
              <a:t>ella</a:t>
            </a:r>
            <a:r>
              <a:rPr lang="pt-BR" sz="1600" dirty="0" smtClean="0"/>
              <a:t> no esta </a:t>
            </a:r>
            <a:r>
              <a:rPr lang="pt-BR" sz="1600" dirty="0" err="1" smtClean="0"/>
              <a:t>conmigo</a:t>
            </a:r>
            <a:r>
              <a:rPr lang="pt-BR" sz="1600" dirty="0" smtClean="0"/>
              <a:t>.</a:t>
            </a:r>
          </a:p>
          <a:p>
            <a:pPr>
              <a:buNone/>
            </a:pPr>
            <a:r>
              <a:rPr lang="pt-BR" sz="800" dirty="0" smtClean="0"/>
              <a:t> </a:t>
            </a:r>
          </a:p>
          <a:p>
            <a:pPr>
              <a:buNone/>
            </a:pPr>
            <a:r>
              <a:rPr lang="pt-BR" sz="1600" dirty="0" smtClean="0"/>
              <a:t>La </a:t>
            </a:r>
            <a:r>
              <a:rPr lang="pt-BR" sz="1600" dirty="0" err="1" smtClean="0"/>
              <a:t>misma</a:t>
            </a:r>
            <a:r>
              <a:rPr lang="pt-BR" sz="1600" dirty="0" smtClean="0"/>
              <a:t> </a:t>
            </a:r>
            <a:r>
              <a:rPr lang="pt-BR" sz="1600" dirty="0" err="1" smtClean="0"/>
              <a:t>noche</a:t>
            </a:r>
            <a:r>
              <a:rPr lang="pt-BR" sz="1600" dirty="0" smtClean="0"/>
              <a:t> que </a:t>
            </a:r>
            <a:r>
              <a:rPr lang="pt-BR" sz="1600" dirty="0" err="1" smtClean="0"/>
              <a:t>hace</a:t>
            </a:r>
            <a:r>
              <a:rPr lang="pt-BR" sz="1600" dirty="0" smtClean="0"/>
              <a:t> </a:t>
            </a:r>
            <a:r>
              <a:rPr lang="pt-BR" sz="1600" dirty="0" err="1" smtClean="0"/>
              <a:t>blanquear</a:t>
            </a:r>
            <a:r>
              <a:rPr lang="pt-BR" sz="1600" dirty="0" smtClean="0"/>
              <a:t> </a:t>
            </a:r>
            <a:r>
              <a:rPr lang="pt-BR" sz="1600" dirty="0" err="1" smtClean="0"/>
              <a:t>los</a:t>
            </a:r>
            <a:r>
              <a:rPr lang="pt-BR" sz="1600" dirty="0" smtClean="0"/>
              <a:t> </a:t>
            </a:r>
            <a:r>
              <a:rPr lang="pt-BR" sz="1600" dirty="0" err="1" smtClean="0"/>
              <a:t>mismos</a:t>
            </a:r>
            <a:r>
              <a:rPr lang="pt-BR" sz="1600" dirty="0" smtClean="0"/>
              <a:t> </a:t>
            </a:r>
            <a:r>
              <a:rPr lang="pt-BR" sz="1600" dirty="0" err="1" smtClean="0"/>
              <a:t>arboles</a:t>
            </a:r>
            <a:r>
              <a:rPr lang="pt-BR" sz="1600" dirty="0" smtClean="0"/>
              <a:t>.</a:t>
            </a:r>
          </a:p>
          <a:p>
            <a:pPr>
              <a:buNone/>
            </a:pPr>
            <a:r>
              <a:rPr lang="pt-BR" sz="1600" dirty="0" err="1" smtClean="0"/>
              <a:t>Nosotros</a:t>
            </a:r>
            <a:r>
              <a:rPr lang="pt-BR" sz="1600" dirty="0" smtClean="0"/>
              <a:t>, </a:t>
            </a:r>
            <a:r>
              <a:rPr lang="pt-BR" sz="1600" dirty="0" err="1" smtClean="0"/>
              <a:t>los</a:t>
            </a:r>
            <a:r>
              <a:rPr lang="pt-BR" sz="1600" dirty="0" smtClean="0"/>
              <a:t> de </a:t>
            </a:r>
            <a:r>
              <a:rPr lang="pt-BR" sz="1600" dirty="0" err="1" smtClean="0"/>
              <a:t>entonces</a:t>
            </a:r>
            <a:r>
              <a:rPr lang="pt-BR" sz="1600" dirty="0" smtClean="0"/>
              <a:t>, </a:t>
            </a:r>
            <a:r>
              <a:rPr lang="pt-BR" sz="1600" dirty="0" err="1" smtClean="0"/>
              <a:t>ya</a:t>
            </a:r>
            <a:r>
              <a:rPr lang="pt-BR" sz="1600" dirty="0" smtClean="0"/>
              <a:t> no somos </a:t>
            </a:r>
            <a:r>
              <a:rPr lang="pt-BR" sz="1600" dirty="0" err="1" smtClean="0"/>
              <a:t>los</a:t>
            </a:r>
            <a:r>
              <a:rPr lang="pt-BR" sz="1600" dirty="0" smtClean="0"/>
              <a:t> </a:t>
            </a:r>
            <a:r>
              <a:rPr lang="pt-BR" sz="1600" dirty="0" err="1" smtClean="0"/>
              <a:t>mismos</a:t>
            </a:r>
            <a:r>
              <a:rPr lang="pt-BR" sz="1600" dirty="0" smtClean="0"/>
              <a:t>.</a:t>
            </a:r>
          </a:p>
          <a:p>
            <a:pPr>
              <a:buNone/>
            </a:pPr>
            <a:r>
              <a:rPr lang="pt-BR" sz="800" dirty="0" smtClean="0"/>
              <a:t> </a:t>
            </a:r>
          </a:p>
          <a:p>
            <a:pPr>
              <a:buNone/>
            </a:pPr>
            <a:r>
              <a:rPr lang="pt-BR" sz="1600" dirty="0" err="1" smtClean="0"/>
              <a:t>Ya</a:t>
            </a:r>
            <a:r>
              <a:rPr lang="pt-BR" sz="1600" dirty="0" smtClean="0"/>
              <a:t> no </a:t>
            </a:r>
            <a:r>
              <a:rPr lang="pt-BR" sz="1600" dirty="0" err="1" smtClean="0"/>
              <a:t>la</a:t>
            </a:r>
            <a:r>
              <a:rPr lang="pt-BR" sz="1600" dirty="0" smtClean="0"/>
              <a:t> </a:t>
            </a:r>
            <a:r>
              <a:rPr lang="pt-BR" sz="1600" dirty="0" err="1" smtClean="0"/>
              <a:t>quiero</a:t>
            </a:r>
            <a:r>
              <a:rPr lang="pt-BR" sz="1600" dirty="0" smtClean="0"/>
              <a:t>, </a:t>
            </a:r>
            <a:r>
              <a:rPr lang="pt-BR" sz="1600" dirty="0" err="1" smtClean="0"/>
              <a:t>es</a:t>
            </a:r>
            <a:r>
              <a:rPr lang="pt-BR" sz="1600" dirty="0" smtClean="0"/>
              <a:t> </a:t>
            </a:r>
            <a:r>
              <a:rPr lang="pt-BR" sz="1600" dirty="0" err="1" smtClean="0"/>
              <a:t>cierto</a:t>
            </a:r>
            <a:r>
              <a:rPr lang="pt-BR" sz="1600" dirty="0" smtClean="0"/>
              <a:t>, pero </a:t>
            </a:r>
            <a:r>
              <a:rPr lang="pt-BR" sz="1600" dirty="0" err="1" smtClean="0"/>
              <a:t>cuanto</a:t>
            </a:r>
            <a:r>
              <a:rPr lang="pt-BR" sz="1600" dirty="0" smtClean="0"/>
              <a:t> </a:t>
            </a:r>
            <a:r>
              <a:rPr lang="pt-BR" sz="1600" dirty="0" err="1" smtClean="0"/>
              <a:t>la</a:t>
            </a:r>
            <a:r>
              <a:rPr lang="pt-BR" sz="1600" dirty="0" smtClean="0"/>
              <a:t> </a:t>
            </a:r>
            <a:r>
              <a:rPr lang="pt-BR" sz="1600" dirty="0" err="1" smtClean="0"/>
              <a:t>quise</a:t>
            </a:r>
            <a:r>
              <a:rPr lang="pt-BR" sz="1600" dirty="0" smtClean="0"/>
              <a:t>.</a:t>
            </a:r>
          </a:p>
          <a:p>
            <a:pPr>
              <a:buNone/>
            </a:pPr>
            <a:r>
              <a:rPr lang="pt-BR" sz="1600" dirty="0" smtClean="0"/>
              <a:t>Mi voz </a:t>
            </a:r>
            <a:r>
              <a:rPr lang="pt-BR" sz="1600" dirty="0" err="1" smtClean="0"/>
              <a:t>buscaba</a:t>
            </a:r>
            <a:r>
              <a:rPr lang="pt-BR" sz="1600" dirty="0" smtClean="0"/>
              <a:t> </a:t>
            </a:r>
            <a:r>
              <a:rPr lang="pt-BR" sz="1600" dirty="0" err="1" smtClean="0"/>
              <a:t>el</a:t>
            </a:r>
            <a:r>
              <a:rPr lang="pt-BR" sz="1600" dirty="0" smtClean="0"/>
              <a:t> </a:t>
            </a:r>
            <a:r>
              <a:rPr lang="pt-BR" sz="1600" dirty="0" err="1" smtClean="0"/>
              <a:t>viento</a:t>
            </a:r>
            <a:r>
              <a:rPr lang="pt-BR" sz="1600" dirty="0" smtClean="0"/>
              <a:t> para tocar </a:t>
            </a:r>
            <a:r>
              <a:rPr lang="pt-BR" sz="1600" dirty="0" err="1" smtClean="0"/>
              <a:t>su</a:t>
            </a:r>
            <a:r>
              <a:rPr lang="pt-BR" sz="1600" dirty="0" smtClean="0"/>
              <a:t> </a:t>
            </a:r>
            <a:r>
              <a:rPr lang="pt-BR" sz="1600" dirty="0" err="1" smtClean="0"/>
              <a:t>oído</a:t>
            </a:r>
            <a:r>
              <a:rPr lang="pt-BR" sz="1600" dirty="0" smtClean="0"/>
              <a:t>.</a:t>
            </a:r>
          </a:p>
          <a:p>
            <a:pPr>
              <a:buNone/>
            </a:pPr>
            <a:r>
              <a:rPr lang="pt-BR" sz="800" dirty="0" smtClean="0"/>
              <a:t> </a:t>
            </a:r>
          </a:p>
          <a:p>
            <a:pPr>
              <a:buNone/>
            </a:pPr>
            <a:r>
              <a:rPr lang="pt-BR" sz="1600" dirty="0" smtClean="0"/>
              <a:t>De </a:t>
            </a:r>
            <a:r>
              <a:rPr lang="pt-BR" sz="1600" dirty="0" err="1" smtClean="0"/>
              <a:t>otro</a:t>
            </a:r>
            <a:r>
              <a:rPr lang="pt-BR" sz="1600" dirty="0" smtClean="0"/>
              <a:t>. Será de </a:t>
            </a:r>
            <a:r>
              <a:rPr lang="pt-BR" sz="1600" dirty="0" err="1" smtClean="0"/>
              <a:t>otro</a:t>
            </a:r>
            <a:r>
              <a:rPr lang="pt-BR" sz="1600" dirty="0" smtClean="0"/>
              <a:t>. Como antes de mis </a:t>
            </a:r>
            <a:r>
              <a:rPr lang="pt-BR" sz="1600" dirty="0" err="1" smtClean="0"/>
              <a:t>besos</a:t>
            </a:r>
            <a:r>
              <a:rPr lang="pt-BR" sz="1600" dirty="0" smtClean="0"/>
              <a:t>.</a:t>
            </a:r>
          </a:p>
          <a:p>
            <a:pPr>
              <a:buNone/>
            </a:pPr>
            <a:r>
              <a:rPr lang="pt-BR" sz="1600" dirty="0" err="1" smtClean="0"/>
              <a:t>Su</a:t>
            </a:r>
            <a:r>
              <a:rPr lang="pt-BR" sz="1600" dirty="0" smtClean="0"/>
              <a:t> voz, </a:t>
            </a:r>
            <a:r>
              <a:rPr lang="pt-BR" sz="1600" dirty="0" err="1" smtClean="0"/>
              <a:t>su</a:t>
            </a:r>
            <a:r>
              <a:rPr lang="pt-BR" sz="1600" dirty="0" smtClean="0"/>
              <a:t> </a:t>
            </a:r>
            <a:r>
              <a:rPr lang="pt-BR" sz="1600" dirty="0" err="1" smtClean="0"/>
              <a:t>cuerpo</a:t>
            </a:r>
            <a:r>
              <a:rPr lang="pt-BR" sz="1600" dirty="0" smtClean="0"/>
              <a:t> claro. </a:t>
            </a:r>
            <a:r>
              <a:rPr lang="pt-BR" sz="1600" dirty="0" err="1" smtClean="0"/>
              <a:t>Sus</a:t>
            </a:r>
            <a:r>
              <a:rPr lang="pt-BR" sz="1600" dirty="0" smtClean="0"/>
              <a:t> </a:t>
            </a:r>
            <a:r>
              <a:rPr lang="pt-BR" sz="1600" dirty="0" err="1" smtClean="0"/>
              <a:t>ojos</a:t>
            </a:r>
            <a:r>
              <a:rPr lang="pt-BR" sz="1600" dirty="0" smtClean="0"/>
              <a:t> infinitos.</a:t>
            </a:r>
          </a:p>
          <a:p>
            <a:pPr>
              <a:buNone/>
            </a:pPr>
            <a:r>
              <a:rPr lang="pt-BR" sz="800" dirty="0" smtClean="0"/>
              <a:t> </a:t>
            </a:r>
          </a:p>
          <a:p>
            <a:pPr>
              <a:buNone/>
            </a:pPr>
            <a:r>
              <a:rPr lang="pt-BR" sz="1600" dirty="0" err="1" smtClean="0"/>
              <a:t>Ya</a:t>
            </a:r>
            <a:r>
              <a:rPr lang="pt-BR" sz="1600" dirty="0" smtClean="0"/>
              <a:t> no </a:t>
            </a:r>
            <a:r>
              <a:rPr lang="pt-BR" sz="1600" dirty="0" err="1" smtClean="0"/>
              <a:t>la</a:t>
            </a:r>
            <a:r>
              <a:rPr lang="pt-BR" sz="1600" dirty="0" smtClean="0"/>
              <a:t> </a:t>
            </a:r>
            <a:r>
              <a:rPr lang="pt-BR" sz="1600" dirty="0" err="1" smtClean="0"/>
              <a:t>quiero</a:t>
            </a:r>
            <a:r>
              <a:rPr lang="pt-BR" sz="1600" dirty="0" smtClean="0"/>
              <a:t>, </a:t>
            </a:r>
            <a:r>
              <a:rPr lang="pt-BR" sz="1600" dirty="0" err="1" smtClean="0"/>
              <a:t>es</a:t>
            </a:r>
            <a:r>
              <a:rPr lang="pt-BR" sz="1600" dirty="0" smtClean="0"/>
              <a:t> </a:t>
            </a:r>
            <a:r>
              <a:rPr lang="pt-BR" sz="1600" dirty="0" err="1" smtClean="0"/>
              <a:t>cierto</a:t>
            </a:r>
            <a:r>
              <a:rPr lang="pt-BR" sz="1600" dirty="0" smtClean="0"/>
              <a:t>, pero tal vez </a:t>
            </a:r>
            <a:r>
              <a:rPr lang="pt-BR" sz="1600" dirty="0" err="1" smtClean="0"/>
              <a:t>la</a:t>
            </a:r>
            <a:r>
              <a:rPr lang="pt-BR" sz="1600" dirty="0" smtClean="0"/>
              <a:t> </a:t>
            </a:r>
            <a:r>
              <a:rPr lang="pt-BR" sz="1600" dirty="0" err="1" smtClean="0"/>
              <a:t>quiero</a:t>
            </a:r>
            <a:r>
              <a:rPr lang="pt-BR" sz="1600" dirty="0" smtClean="0"/>
              <a:t>.</a:t>
            </a:r>
          </a:p>
          <a:p>
            <a:pPr>
              <a:buNone/>
            </a:pPr>
            <a:r>
              <a:rPr lang="pt-BR" sz="1600" dirty="0" err="1" smtClean="0"/>
              <a:t>Es</a:t>
            </a:r>
            <a:r>
              <a:rPr lang="pt-BR" sz="1600" dirty="0" smtClean="0"/>
              <a:t> </a:t>
            </a:r>
            <a:r>
              <a:rPr lang="pt-BR" sz="1600" dirty="0" err="1" smtClean="0"/>
              <a:t>tan</a:t>
            </a:r>
            <a:r>
              <a:rPr lang="pt-BR" sz="1600" dirty="0" smtClean="0"/>
              <a:t> corto </a:t>
            </a:r>
            <a:r>
              <a:rPr lang="pt-BR" sz="1600" dirty="0" err="1" smtClean="0"/>
              <a:t>el</a:t>
            </a:r>
            <a:r>
              <a:rPr lang="pt-BR" sz="1600" dirty="0" smtClean="0"/>
              <a:t> amor, y </a:t>
            </a:r>
            <a:r>
              <a:rPr lang="pt-BR" sz="1600" dirty="0" err="1" smtClean="0"/>
              <a:t>es</a:t>
            </a:r>
            <a:r>
              <a:rPr lang="pt-BR" sz="1600" dirty="0" smtClean="0"/>
              <a:t> </a:t>
            </a:r>
            <a:r>
              <a:rPr lang="pt-BR" sz="1600" dirty="0" err="1" smtClean="0"/>
              <a:t>tan</a:t>
            </a:r>
            <a:r>
              <a:rPr lang="pt-BR" sz="1600" dirty="0" smtClean="0"/>
              <a:t> largo </a:t>
            </a:r>
            <a:r>
              <a:rPr lang="pt-BR" sz="1600" dirty="0" err="1" smtClean="0"/>
              <a:t>el</a:t>
            </a:r>
            <a:r>
              <a:rPr lang="pt-BR" sz="1600" dirty="0" smtClean="0"/>
              <a:t> olvido.</a:t>
            </a:r>
          </a:p>
          <a:p>
            <a:pPr>
              <a:buNone/>
            </a:pPr>
            <a:r>
              <a:rPr lang="pt-BR" sz="800" dirty="0" smtClean="0"/>
              <a:t> </a:t>
            </a:r>
          </a:p>
          <a:p>
            <a:pPr>
              <a:buNone/>
            </a:pPr>
            <a:r>
              <a:rPr lang="pt-BR" sz="1600" dirty="0" smtClean="0"/>
              <a:t>Porque </a:t>
            </a:r>
            <a:r>
              <a:rPr lang="pt-BR" sz="1600" dirty="0" err="1" smtClean="0"/>
              <a:t>en</a:t>
            </a:r>
            <a:r>
              <a:rPr lang="pt-BR" sz="1600" dirty="0" smtClean="0"/>
              <a:t> </a:t>
            </a:r>
            <a:r>
              <a:rPr lang="pt-BR" sz="1600" dirty="0" err="1" smtClean="0"/>
              <a:t>noches</a:t>
            </a:r>
            <a:r>
              <a:rPr lang="pt-BR" sz="1600" dirty="0" smtClean="0"/>
              <a:t> como esta </a:t>
            </a:r>
            <a:r>
              <a:rPr lang="pt-BR" sz="1600" dirty="0" err="1" smtClean="0"/>
              <a:t>la</a:t>
            </a:r>
            <a:r>
              <a:rPr lang="pt-BR" sz="1600" dirty="0" smtClean="0"/>
              <a:t> </a:t>
            </a:r>
            <a:r>
              <a:rPr lang="pt-BR" sz="1600" dirty="0" err="1" smtClean="0"/>
              <a:t>tuve</a:t>
            </a:r>
            <a:r>
              <a:rPr lang="pt-BR" sz="1600" dirty="0" smtClean="0"/>
              <a:t> entre mis </a:t>
            </a:r>
            <a:r>
              <a:rPr lang="pt-BR" sz="1600" dirty="0" err="1" smtClean="0"/>
              <a:t>brazos</a:t>
            </a:r>
            <a:r>
              <a:rPr lang="pt-BR" sz="1600" dirty="0" smtClean="0"/>
              <a:t>,</a:t>
            </a:r>
          </a:p>
          <a:p>
            <a:pPr>
              <a:buNone/>
            </a:pPr>
            <a:r>
              <a:rPr lang="pt-BR" sz="1600" dirty="0" smtClean="0"/>
              <a:t>mi alma no se contenta </a:t>
            </a:r>
            <a:r>
              <a:rPr lang="pt-BR" sz="1600" dirty="0" err="1" smtClean="0"/>
              <a:t>con</a:t>
            </a:r>
            <a:r>
              <a:rPr lang="pt-BR" sz="1600" dirty="0" smtClean="0"/>
              <a:t> </a:t>
            </a:r>
            <a:r>
              <a:rPr lang="pt-BR" sz="1600" dirty="0" err="1" smtClean="0"/>
              <a:t>haberla</a:t>
            </a:r>
            <a:r>
              <a:rPr lang="pt-BR" sz="1600" dirty="0" smtClean="0"/>
              <a:t> perdido.</a:t>
            </a:r>
          </a:p>
          <a:p>
            <a:pPr>
              <a:buNone/>
            </a:pPr>
            <a:r>
              <a:rPr lang="pt-BR" sz="800" dirty="0" smtClean="0"/>
              <a:t> </a:t>
            </a:r>
          </a:p>
          <a:p>
            <a:pPr>
              <a:buNone/>
            </a:pPr>
            <a:r>
              <a:rPr lang="pt-BR" sz="1600" dirty="0" err="1" smtClean="0"/>
              <a:t>Aunque</a:t>
            </a:r>
            <a:r>
              <a:rPr lang="pt-BR" sz="1600" dirty="0" smtClean="0"/>
              <a:t> este </a:t>
            </a:r>
            <a:r>
              <a:rPr lang="pt-BR" sz="1600" dirty="0" err="1" smtClean="0"/>
              <a:t>sea</a:t>
            </a:r>
            <a:r>
              <a:rPr lang="pt-BR" sz="1600" dirty="0" smtClean="0"/>
              <a:t> </a:t>
            </a:r>
            <a:r>
              <a:rPr lang="pt-BR" sz="1600" dirty="0" err="1" smtClean="0"/>
              <a:t>el</a:t>
            </a:r>
            <a:r>
              <a:rPr lang="pt-BR" sz="1600" dirty="0" smtClean="0"/>
              <a:t> ultimo </a:t>
            </a:r>
            <a:r>
              <a:rPr lang="pt-BR" sz="1600" dirty="0" err="1" smtClean="0"/>
              <a:t>dolor</a:t>
            </a:r>
            <a:r>
              <a:rPr lang="pt-BR" sz="1600" dirty="0" smtClean="0"/>
              <a:t> que </a:t>
            </a:r>
            <a:r>
              <a:rPr lang="pt-BR" sz="1600" dirty="0" err="1" smtClean="0"/>
              <a:t>ella</a:t>
            </a:r>
            <a:r>
              <a:rPr lang="pt-BR" sz="1600" dirty="0" smtClean="0"/>
              <a:t> me causa,</a:t>
            </a:r>
          </a:p>
          <a:p>
            <a:pPr>
              <a:buNone/>
            </a:pPr>
            <a:r>
              <a:rPr lang="pt-BR" sz="1600" dirty="0" smtClean="0"/>
              <a:t>y </a:t>
            </a:r>
            <a:r>
              <a:rPr lang="pt-BR" sz="1600" dirty="0" err="1" smtClean="0"/>
              <a:t>estos</a:t>
            </a:r>
            <a:r>
              <a:rPr lang="pt-BR" sz="1600" dirty="0" smtClean="0"/>
              <a:t> </a:t>
            </a:r>
            <a:r>
              <a:rPr lang="pt-BR" sz="1600" dirty="0" err="1" smtClean="0"/>
              <a:t>sean</a:t>
            </a:r>
            <a:r>
              <a:rPr lang="pt-BR" sz="1600" dirty="0" smtClean="0"/>
              <a:t> </a:t>
            </a:r>
            <a:r>
              <a:rPr lang="pt-BR" sz="1600" dirty="0" err="1" smtClean="0"/>
              <a:t>los</a:t>
            </a:r>
            <a:r>
              <a:rPr lang="pt-BR" sz="1600" dirty="0" smtClean="0"/>
              <a:t> últimos versos que </a:t>
            </a:r>
            <a:r>
              <a:rPr lang="pt-BR" sz="1600" dirty="0" err="1" smtClean="0"/>
              <a:t>yo</a:t>
            </a:r>
            <a:r>
              <a:rPr lang="pt-BR" sz="1600" dirty="0" smtClean="0"/>
              <a:t> </a:t>
            </a:r>
            <a:r>
              <a:rPr lang="pt-BR" sz="1600" dirty="0" err="1" smtClean="0"/>
              <a:t>le</a:t>
            </a:r>
            <a:r>
              <a:rPr lang="pt-BR" sz="1600" dirty="0" smtClean="0"/>
              <a:t> </a:t>
            </a:r>
            <a:r>
              <a:rPr lang="pt-BR" sz="1600" dirty="0" err="1" smtClean="0"/>
              <a:t>escribo</a:t>
            </a:r>
            <a:r>
              <a:rPr lang="pt-BR" sz="16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ipe(down)">
                                      <p:cBhvr>
                                        <p:cTn id="34" dur="500"/>
                                        <p:tgtEl>
                                          <p:spTgt spid="3">
                                            <p:txEl>
                                              <p:pRg st="9" end="9"/>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ipe(down)">
                                      <p:cBhvr>
                                        <p:cTn id="37" dur="500"/>
                                        <p:tgtEl>
                                          <p:spTgt spid="3">
                                            <p:txEl>
                                              <p:pRg st="10" end="10"/>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wipe(down)">
                                      <p:cBhvr>
                                        <p:cTn id="40" dur="500"/>
                                        <p:tgtEl>
                                          <p:spTgt spid="3">
                                            <p:txEl>
                                              <p:pRg st="11" end="11"/>
                                            </p:txEl>
                                          </p:spTgt>
                                        </p:tgtEl>
                                      </p:cBhvr>
                                    </p:animEffect>
                                  </p:childTnLst>
                                </p:cTn>
                              </p:par>
                              <p:par>
                                <p:cTn id="41" presetID="22" presetClass="entr" presetSubtype="4"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wipe(down)">
                                      <p:cBhvr>
                                        <p:cTn id="43" dur="500"/>
                                        <p:tgtEl>
                                          <p:spTgt spid="3">
                                            <p:txEl>
                                              <p:pRg st="12" end="12"/>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3">
                                            <p:txEl>
                                              <p:pRg st="13" end="13"/>
                                            </p:txEl>
                                          </p:spTgt>
                                        </p:tgtEl>
                                        <p:attrNameLst>
                                          <p:attrName>style.visibility</p:attrName>
                                        </p:attrNameLst>
                                      </p:cBhvr>
                                      <p:to>
                                        <p:strVal val="visible"/>
                                      </p:to>
                                    </p:set>
                                    <p:animEffect transition="in" filter="wipe(down)">
                                      <p:cBhvr>
                                        <p:cTn id="46" dur="500"/>
                                        <p:tgtEl>
                                          <p:spTgt spid="3">
                                            <p:txEl>
                                              <p:pRg st="13" end="13"/>
                                            </p:txEl>
                                          </p:spTgt>
                                        </p:tgtEl>
                                      </p:cBhvr>
                                    </p:animEffect>
                                  </p:childTnLst>
                                </p:cTn>
                              </p:par>
                              <p:par>
                                <p:cTn id="47" presetID="22" presetClass="entr" presetSubtype="4" fill="hold" nodeType="with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Effect transition="in" filter="wipe(down)">
                                      <p:cBhvr>
                                        <p:cTn id="49" dur="500"/>
                                        <p:tgtEl>
                                          <p:spTgt spid="3">
                                            <p:txEl>
                                              <p:pRg st="14" end="14"/>
                                            </p:txEl>
                                          </p:spTgt>
                                        </p:tgtEl>
                                      </p:cBhvr>
                                    </p:animEffect>
                                  </p:childTnLst>
                                </p:cTn>
                              </p:par>
                              <p:par>
                                <p:cTn id="50" presetID="22" presetClass="entr" presetSubtype="4" fill="hold" nodeType="withEffect">
                                  <p:stCondLst>
                                    <p:cond delay="0"/>
                                  </p:stCondLst>
                                  <p:childTnLst>
                                    <p:set>
                                      <p:cBhvr>
                                        <p:cTn id="51" dur="1" fill="hold">
                                          <p:stCondLst>
                                            <p:cond delay="0"/>
                                          </p:stCondLst>
                                        </p:cTn>
                                        <p:tgtEl>
                                          <p:spTgt spid="3">
                                            <p:txEl>
                                              <p:pRg st="15" end="15"/>
                                            </p:txEl>
                                          </p:spTgt>
                                        </p:tgtEl>
                                        <p:attrNameLst>
                                          <p:attrName>style.visibility</p:attrName>
                                        </p:attrNameLst>
                                      </p:cBhvr>
                                      <p:to>
                                        <p:strVal val="visible"/>
                                      </p:to>
                                    </p:set>
                                    <p:animEffect transition="in" filter="wipe(down)">
                                      <p:cBhvr>
                                        <p:cTn id="52" dur="500"/>
                                        <p:tgtEl>
                                          <p:spTgt spid="3">
                                            <p:txEl>
                                              <p:pRg st="15" end="15"/>
                                            </p:txEl>
                                          </p:spTgt>
                                        </p:tgtEl>
                                      </p:cBhvr>
                                    </p:animEffect>
                                  </p:childTnLst>
                                </p:cTn>
                              </p:par>
                              <p:par>
                                <p:cTn id="53" presetID="22" presetClass="entr" presetSubtype="4" fill="hold" nodeType="with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animEffect transition="in" filter="wipe(down)">
                                      <p:cBhvr>
                                        <p:cTn id="55" dur="500"/>
                                        <p:tgtEl>
                                          <p:spTgt spid="3">
                                            <p:txEl>
                                              <p:pRg st="16" end="16"/>
                                            </p:txEl>
                                          </p:spTgt>
                                        </p:tgtEl>
                                      </p:cBhvr>
                                    </p:animEffect>
                                  </p:childTnLst>
                                </p:cTn>
                              </p:par>
                              <p:par>
                                <p:cTn id="56" presetID="22" presetClass="entr" presetSubtype="4" fill="hold" nodeType="withEffect">
                                  <p:stCondLst>
                                    <p:cond delay="0"/>
                                  </p:stCondLst>
                                  <p:childTnLst>
                                    <p:set>
                                      <p:cBhvr>
                                        <p:cTn id="57" dur="1" fill="hold">
                                          <p:stCondLst>
                                            <p:cond delay="0"/>
                                          </p:stCondLst>
                                        </p:cTn>
                                        <p:tgtEl>
                                          <p:spTgt spid="3">
                                            <p:txEl>
                                              <p:pRg st="17" end="17"/>
                                            </p:txEl>
                                          </p:spTgt>
                                        </p:tgtEl>
                                        <p:attrNameLst>
                                          <p:attrName>style.visibility</p:attrName>
                                        </p:attrNameLst>
                                      </p:cBhvr>
                                      <p:to>
                                        <p:strVal val="visible"/>
                                      </p:to>
                                    </p:set>
                                    <p:animEffect transition="in" filter="wipe(down)">
                                      <p:cBhvr>
                                        <p:cTn id="58" dur="500"/>
                                        <p:tgtEl>
                                          <p:spTgt spid="3">
                                            <p:txEl>
                                              <p:pRg st="17" end="17"/>
                                            </p:txEl>
                                          </p:spTgt>
                                        </p:tgtEl>
                                      </p:cBhvr>
                                    </p:animEffect>
                                  </p:childTnLst>
                                </p:cTn>
                              </p:par>
                              <p:par>
                                <p:cTn id="59" presetID="22" presetClass="entr" presetSubtype="4" fill="hold" nodeType="withEffect">
                                  <p:stCondLst>
                                    <p:cond delay="0"/>
                                  </p:stCondLst>
                                  <p:childTnLst>
                                    <p:set>
                                      <p:cBhvr>
                                        <p:cTn id="60" dur="1" fill="hold">
                                          <p:stCondLst>
                                            <p:cond delay="0"/>
                                          </p:stCondLst>
                                        </p:cTn>
                                        <p:tgtEl>
                                          <p:spTgt spid="3">
                                            <p:txEl>
                                              <p:pRg st="18" end="18"/>
                                            </p:txEl>
                                          </p:spTgt>
                                        </p:tgtEl>
                                        <p:attrNameLst>
                                          <p:attrName>style.visibility</p:attrName>
                                        </p:attrNameLst>
                                      </p:cBhvr>
                                      <p:to>
                                        <p:strVal val="visible"/>
                                      </p:to>
                                    </p:set>
                                    <p:animEffect transition="in" filter="wipe(down)">
                                      <p:cBhvr>
                                        <p:cTn id="61" dur="500"/>
                                        <p:tgtEl>
                                          <p:spTgt spid="3">
                                            <p:txEl>
                                              <p:pRg st="18" end="18"/>
                                            </p:txEl>
                                          </p:spTgt>
                                        </p:tgtEl>
                                      </p:cBhvr>
                                    </p:animEffect>
                                  </p:childTnLst>
                                </p:cTn>
                              </p:par>
                              <p:par>
                                <p:cTn id="62" presetID="22" presetClass="entr" presetSubtype="4" fill="hold" nodeType="withEffect">
                                  <p:stCondLst>
                                    <p:cond delay="0"/>
                                  </p:stCondLst>
                                  <p:childTnLst>
                                    <p:set>
                                      <p:cBhvr>
                                        <p:cTn id="63" dur="1" fill="hold">
                                          <p:stCondLst>
                                            <p:cond delay="0"/>
                                          </p:stCondLst>
                                        </p:cTn>
                                        <p:tgtEl>
                                          <p:spTgt spid="3">
                                            <p:txEl>
                                              <p:pRg st="19" end="19"/>
                                            </p:txEl>
                                          </p:spTgt>
                                        </p:tgtEl>
                                        <p:attrNameLst>
                                          <p:attrName>style.visibility</p:attrName>
                                        </p:attrNameLst>
                                      </p:cBhvr>
                                      <p:to>
                                        <p:strVal val="visible"/>
                                      </p:to>
                                    </p:set>
                                    <p:animEffect transition="in" filter="wipe(down)">
                                      <p:cBhvr>
                                        <p:cTn id="64" dur="500"/>
                                        <p:tgtEl>
                                          <p:spTgt spid="3">
                                            <p:txEl>
                                              <p:pRg st="19" end="19"/>
                                            </p:txEl>
                                          </p:spTgt>
                                        </p:tgtEl>
                                      </p:cBhvr>
                                    </p:animEffect>
                                  </p:childTnLst>
                                </p:cTn>
                              </p:par>
                              <p:par>
                                <p:cTn id="65" presetID="22" presetClass="entr" presetSubtype="4" fill="hold" nodeType="withEffect">
                                  <p:stCondLst>
                                    <p:cond delay="0"/>
                                  </p:stCondLst>
                                  <p:childTnLst>
                                    <p:set>
                                      <p:cBhvr>
                                        <p:cTn id="66" dur="1" fill="hold">
                                          <p:stCondLst>
                                            <p:cond delay="0"/>
                                          </p:stCondLst>
                                        </p:cTn>
                                        <p:tgtEl>
                                          <p:spTgt spid="3">
                                            <p:txEl>
                                              <p:pRg st="20" end="20"/>
                                            </p:txEl>
                                          </p:spTgt>
                                        </p:tgtEl>
                                        <p:attrNameLst>
                                          <p:attrName>style.visibility</p:attrName>
                                        </p:attrNameLst>
                                      </p:cBhvr>
                                      <p:to>
                                        <p:strVal val="visible"/>
                                      </p:to>
                                    </p:set>
                                    <p:animEffect transition="in" filter="wipe(down)">
                                      <p:cBhvr>
                                        <p:cTn id="67" dur="500"/>
                                        <p:tgtEl>
                                          <p:spTgt spid="3">
                                            <p:txEl>
                                              <p:pRg st="20" end="20"/>
                                            </p:txEl>
                                          </p:spTgt>
                                        </p:tgtEl>
                                      </p:cBhvr>
                                    </p:animEffect>
                                  </p:childTnLst>
                                </p:cTn>
                              </p:par>
                              <p:par>
                                <p:cTn id="68" presetID="22" presetClass="entr" presetSubtype="4" fill="hold" nodeType="withEffect">
                                  <p:stCondLst>
                                    <p:cond delay="0"/>
                                  </p:stCondLst>
                                  <p:childTnLst>
                                    <p:set>
                                      <p:cBhvr>
                                        <p:cTn id="69" dur="1" fill="hold">
                                          <p:stCondLst>
                                            <p:cond delay="0"/>
                                          </p:stCondLst>
                                        </p:cTn>
                                        <p:tgtEl>
                                          <p:spTgt spid="3">
                                            <p:txEl>
                                              <p:pRg st="21" end="21"/>
                                            </p:txEl>
                                          </p:spTgt>
                                        </p:tgtEl>
                                        <p:attrNameLst>
                                          <p:attrName>style.visibility</p:attrName>
                                        </p:attrNameLst>
                                      </p:cBhvr>
                                      <p:to>
                                        <p:strVal val="visible"/>
                                      </p:to>
                                    </p:set>
                                    <p:animEffect transition="in" filter="wipe(down)">
                                      <p:cBhvr>
                                        <p:cTn id="70" dur="500"/>
                                        <p:tgtEl>
                                          <p:spTgt spid="3">
                                            <p:txEl>
                                              <p:pRg st="21" end="21"/>
                                            </p:txEl>
                                          </p:spTgt>
                                        </p:tgtEl>
                                      </p:cBhvr>
                                    </p:animEffect>
                                  </p:childTnLst>
                                </p:cTn>
                              </p:par>
                              <p:par>
                                <p:cTn id="71" presetID="22" presetClass="entr" presetSubtype="4" fill="hold" nodeType="withEffect">
                                  <p:stCondLst>
                                    <p:cond delay="0"/>
                                  </p:stCondLst>
                                  <p:childTnLst>
                                    <p:set>
                                      <p:cBhvr>
                                        <p:cTn id="72" dur="1" fill="hold">
                                          <p:stCondLst>
                                            <p:cond delay="0"/>
                                          </p:stCondLst>
                                        </p:cTn>
                                        <p:tgtEl>
                                          <p:spTgt spid="3">
                                            <p:txEl>
                                              <p:pRg st="22" end="22"/>
                                            </p:txEl>
                                          </p:spTgt>
                                        </p:tgtEl>
                                        <p:attrNameLst>
                                          <p:attrName>style.visibility</p:attrName>
                                        </p:attrNameLst>
                                      </p:cBhvr>
                                      <p:to>
                                        <p:strVal val="visible"/>
                                      </p:to>
                                    </p:set>
                                    <p:animEffect transition="in" filter="wipe(down)">
                                      <p:cBhvr>
                                        <p:cTn id="73" dur="500"/>
                                        <p:tgtEl>
                                          <p:spTgt spid="3">
                                            <p:txEl>
                                              <p:pRg st="22" end="22"/>
                                            </p:txEl>
                                          </p:spTgt>
                                        </p:tgtEl>
                                      </p:cBhvr>
                                    </p:animEffect>
                                  </p:childTnLst>
                                </p:cTn>
                              </p:par>
                              <p:par>
                                <p:cTn id="74" presetID="22" presetClass="entr" presetSubtype="4" fill="hold" nodeType="withEffect">
                                  <p:stCondLst>
                                    <p:cond delay="0"/>
                                  </p:stCondLst>
                                  <p:childTnLst>
                                    <p:set>
                                      <p:cBhvr>
                                        <p:cTn id="75" dur="1" fill="hold">
                                          <p:stCondLst>
                                            <p:cond delay="0"/>
                                          </p:stCondLst>
                                        </p:cTn>
                                        <p:tgtEl>
                                          <p:spTgt spid="3">
                                            <p:txEl>
                                              <p:pRg st="23" end="23"/>
                                            </p:txEl>
                                          </p:spTgt>
                                        </p:tgtEl>
                                        <p:attrNameLst>
                                          <p:attrName>style.visibility</p:attrName>
                                        </p:attrNameLst>
                                      </p:cBhvr>
                                      <p:to>
                                        <p:strVal val="visible"/>
                                      </p:to>
                                    </p:set>
                                    <p:animEffect transition="in" filter="wipe(down)">
                                      <p:cBhvr>
                                        <p:cTn id="76" dur="500"/>
                                        <p:tgtEl>
                                          <p:spTgt spid="3">
                                            <p:txEl>
                                              <p:pRg st="23" end="23"/>
                                            </p:txEl>
                                          </p:spTgt>
                                        </p:tgtEl>
                                      </p:cBhvr>
                                    </p:animEffect>
                                  </p:childTnLst>
                                </p:cTn>
                              </p:par>
                              <p:par>
                                <p:cTn id="77" presetID="22" presetClass="entr" presetSubtype="4" fill="hold" nodeType="withEffect">
                                  <p:stCondLst>
                                    <p:cond delay="0"/>
                                  </p:stCondLst>
                                  <p:childTnLst>
                                    <p:set>
                                      <p:cBhvr>
                                        <p:cTn id="78" dur="1" fill="hold">
                                          <p:stCondLst>
                                            <p:cond delay="0"/>
                                          </p:stCondLst>
                                        </p:cTn>
                                        <p:tgtEl>
                                          <p:spTgt spid="3">
                                            <p:txEl>
                                              <p:pRg st="24" end="24"/>
                                            </p:txEl>
                                          </p:spTgt>
                                        </p:tgtEl>
                                        <p:attrNameLst>
                                          <p:attrName>style.visibility</p:attrName>
                                        </p:attrNameLst>
                                      </p:cBhvr>
                                      <p:to>
                                        <p:strVal val="visible"/>
                                      </p:to>
                                    </p:set>
                                    <p:animEffect transition="in" filter="wipe(down)">
                                      <p:cBhvr>
                                        <p:cTn id="79" dur="500"/>
                                        <p:tgtEl>
                                          <p:spTgt spid="3">
                                            <p:txEl>
                                              <p:pRg st="24" end="24"/>
                                            </p:txEl>
                                          </p:spTgt>
                                        </p:tgtEl>
                                      </p:cBhvr>
                                    </p:animEffect>
                                  </p:childTnLst>
                                </p:cTn>
                              </p:par>
                              <p:par>
                                <p:cTn id="80" presetID="22" presetClass="entr" presetSubtype="4" fill="hold" nodeType="withEffect">
                                  <p:stCondLst>
                                    <p:cond delay="0"/>
                                  </p:stCondLst>
                                  <p:childTnLst>
                                    <p:set>
                                      <p:cBhvr>
                                        <p:cTn id="81" dur="1" fill="hold">
                                          <p:stCondLst>
                                            <p:cond delay="0"/>
                                          </p:stCondLst>
                                        </p:cTn>
                                        <p:tgtEl>
                                          <p:spTgt spid="3">
                                            <p:txEl>
                                              <p:pRg st="25" end="25"/>
                                            </p:txEl>
                                          </p:spTgt>
                                        </p:tgtEl>
                                        <p:attrNameLst>
                                          <p:attrName>style.visibility</p:attrName>
                                        </p:attrNameLst>
                                      </p:cBhvr>
                                      <p:to>
                                        <p:strVal val="visible"/>
                                      </p:to>
                                    </p:set>
                                    <p:animEffect transition="in" filter="wipe(down)">
                                      <p:cBhvr>
                                        <p:cTn id="82" dur="500"/>
                                        <p:tgtEl>
                                          <p:spTgt spid="3">
                                            <p:txEl>
                                              <p:pRg st="25" end="2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3" presetClass="entr" presetSubtype="16" fill="hold" nodeType="clickEffect">
                                  <p:stCondLst>
                                    <p:cond delay="0"/>
                                  </p:stCondLst>
                                  <p:childTnLst>
                                    <p:set>
                                      <p:cBhvr>
                                        <p:cTn id="86" dur="1" fill="hold">
                                          <p:stCondLst>
                                            <p:cond delay="0"/>
                                          </p:stCondLst>
                                        </p:cTn>
                                        <p:tgtEl>
                                          <p:spTgt spid="43010"/>
                                        </p:tgtEl>
                                        <p:attrNameLst>
                                          <p:attrName>style.visibility</p:attrName>
                                        </p:attrNameLst>
                                      </p:cBhvr>
                                      <p:to>
                                        <p:strVal val="visible"/>
                                      </p:to>
                                    </p:set>
                                    <p:anim calcmode="lin" valueType="num">
                                      <p:cBhvr>
                                        <p:cTn id="87" dur="500" fill="hold"/>
                                        <p:tgtEl>
                                          <p:spTgt spid="43010"/>
                                        </p:tgtEl>
                                        <p:attrNameLst>
                                          <p:attrName>ppt_w</p:attrName>
                                        </p:attrNameLst>
                                      </p:cBhvr>
                                      <p:tavLst>
                                        <p:tav tm="0">
                                          <p:val>
                                            <p:fltVal val="0"/>
                                          </p:val>
                                        </p:tav>
                                        <p:tav tm="100000">
                                          <p:val>
                                            <p:strVal val="#ppt_w"/>
                                          </p:val>
                                        </p:tav>
                                      </p:tavLst>
                                    </p:anim>
                                    <p:anim calcmode="lin" valueType="num">
                                      <p:cBhvr>
                                        <p:cTn id="88" dur="500" fill="hold"/>
                                        <p:tgtEl>
                                          <p:spTgt spid="430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04664"/>
            <a:ext cx="8229600" cy="794352"/>
          </a:xfrm>
        </p:spPr>
        <p:txBody>
          <a:bodyPr>
            <a:normAutofit fontScale="90000"/>
          </a:bodyPr>
          <a:lstStyle/>
          <a:p>
            <a:pPr algn="ctr"/>
            <a:r>
              <a:rPr lang="pt-BR" dirty="0" smtClean="0">
                <a:effectLst>
                  <a:outerShdw blurRad="38100" dist="38100" dir="2700000" algn="tl">
                    <a:srgbClr val="000000">
                      <a:alpha val="43137"/>
                    </a:srgbClr>
                  </a:outerShdw>
                </a:effectLst>
              </a:rPr>
              <a:t>Referências </a:t>
            </a:r>
            <a:endParaRPr lang="pt-BR"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457200" y="1920085"/>
            <a:ext cx="8219256" cy="4434840"/>
          </a:xfrm>
        </p:spPr>
        <p:txBody>
          <a:bodyPr/>
          <a:lstStyle/>
          <a:p>
            <a:r>
              <a:rPr lang="pt-BR" dirty="0" smtClean="0"/>
              <a:t>http://letras.mus.br/silvio-rodriguez/132604/</a:t>
            </a:r>
          </a:p>
          <a:p>
            <a:pPr algn="just"/>
            <a:r>
              <a:rPr lang="pt-BR" dirty="0" smtClean="0"/>
              <a:t>http://mpbsapiens.com/poesia-espanhola-analise-poetica/</a:t>
            </a:r>
          </a:p>
          <a:p>
            <a:pPr algn="just"/>
            <a:r>
              <a:rPr lang="pt-BR" dirty="0" smtClean="0"/>
              <a:t>http://educacao.uol.com.br/disciplinas/portugues/versificacao---rima-conheca-as-diferentes-formas-de-escrever-poesia.htm</a:t>
            </a:r>
          </a:p>
          <a:p>
            <a:pPr algn="just"/>
            <a:r>
              <a:rPr lang="pt-BR" dirty="0" smtClean="0"/>
              <a:t>GOLDESTEIN, Norma </a:t>
            </a:r>
            <a:r>
              <a:rPr lang="pt-BR" dirty="0" err="1" smtClean="0"/>
              <a:t>Seltzer</a:t>
            </a:r>
            <a:r>
              <a:rPr lang="pt-BR" dirty="0" smtClean="0"/>
              <a:t>. Versos, sons e ritmos. 14.ed. ver. e atualizada. São Paulo: Ática, 2006. (Princípios, 6).</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48680"/>
            <a:ext cx="8229600" cy="5775920"/>
          </a:xfrm>
        </p:spPr>
        <p:txBody>
          <a:bodyPr/>
          <a:lstStyle/>
          <a:p>
            <a:pPr algn="just">
              <a:buNone/>
            </a:pPr>
            <a:r>
              <a:rPr lang="pt-BR" dirty="0" smtClean="0"/>
              <a:t>   Vejamos um poema/canção do poeta cubano Silvio Rodrigues que sofreu alguma segregação racial por ter pele branca em um país cuja maioria é de pele negra. Além de ter o pensamento limitado pelo regime de Fidel Castro, como o próprio texto da composição o sugere em sátira:</a:t>
            </a:r>
          </a:p>
          <a:p>
            <a:pPr algn="ctr">
              <a:buNone/>
            </a:pPr>
            <a:endParaRPr lang="pt-BR" dirty="0"/>
          </a:p>
        </p:txBody>
      </p:sp>
      <p:pic>
        <p:nvPicPr>
          <p:cNvPr id="28674" name="Picture 2" descr="http://www.muldia.com/arte/silvio/imagenes/silvio_fot02.jpg"/>
          <p:cNvPicPr>
            <a:picLocks noChangeAspect="1" noChangeArrowheads="1"/>
          </p:cNvPicPr>
          <p:nvPr/>
        </p:nvPicPr>
        <p:blipFill>
          <a:blip r:embed="rId2" cstate="print"/>
          <a:srcRect/>
          <a:stretch>
            <a:fillRect/>
          </a:stretch>
        </p:blipFill>
        <p:spPr bwMode="auto">
          <a:xfrm>
            <a:off x="3419872" y="2781758"/>
            <a:ext cx="2664296" cy="380306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28674"/>
                                        </p:tgtEl>
                                        <p:attrNameLst>
                                          <p:attrName>style.visibility</p:attrName>
                                        </p:attrNameLst>
                                      </p:cBhvr>
                                      <p:to>
                                        <p:strVal val="visible"/>
                                      </p:to>
                                    </p:set>
                                    <p:anim calcmode="lin" valueType="num">
                                      <p:cBhvr>
                                        <p:cTn id="14" dur="500" fill="hold"/>
                                        <p:tgtEl>
                                          <p:spTgt spid="28674"/>
                                        </p:tgtEl>
                                        <p:attrNameLst>
                                          <p:attrName>ppt_w</p:attrName>
                                        </p:attrNameLst>
                                      </p:cBhvr>
                                      <p:tavLst>
                                        <p:tav tm="0">
                                          <p:val>
                                            <p:fltVal val="0"/>
                                          </p:val>
                                        </p:tav>
                                        <p:tav tm="100000">
                                          <p:val>
                                            <p:strVal val="#ppt_w"/>
                                          </p:val>
                                        </p:tav>
                                      </p:tavLst>
                                    </p:anim>
                                    <p:anim calcmode="lin" valueType="num">
                                      <p:cBhvr>
                                        <p:cTn id="15" dur="500" fill="hold"/>
                                        <p:tgtEl>
                                          <p:spTgt spid="2867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260648"/>
            <a:ext cx="8229600" cy="1143000"/>
          </a:xfrm>
        </p:spPr>
        <p:txBody>
          <a:bodyPr>
            <a:normAutofit fontScale="90000"/>
          </a:bodyPr>
          <a:lstStyle/>
          <a:p>
            <a:pPr algn="ctr"/>
            <a:r>
              <a:rPr lang="pt-BR" dirty="0" err="1" smtClean="0"/>
              <a:t>Pequeña</a:t>
            </a:r>
            <a:r>
              <a:rPr lang="pt-BR" dirty="0" smtClean="0"/>
              <a:t> Serenata Diurna</a:t>
            </a:r>
            <a:br>
              <a:rPr lang="pt-BR" dirty="0" smtClean="0"/>
            </a:br>
            <a:endParaRPr lang="pt-BR" dirty="0"/>
          </a:p>
        </p:txBody>
      </p:sp>
      <p:sp>
        <p:nvSpPr>
          <p:cNvPr id="6" name="Espaço Reservado para Conteúdo 5"/>
          <p:cNvSpPr>
            <a:spLocks noGrp="1"/>
          </p:cNvSpPr>
          <p:nvPr>
            <p:ph sz="half" idx="1"/>
          </p:nvPr>
        </p:nvSpPr>
        <p:spPr>
          <a:xfrm>
            <a:off x="323528" y="980728"/>
            <a:ext cx="4248472" cy="4320480"/>
          </a:xfrm>
        </p:spPr>
        <p:txBody>
          <a:bodyPr>
            <a:noAutofit/>
          </a:bodyPr>
          <a:lstStyle/>
          <a:p>
            <a:pPr>
              <a:buNone/>
            </a:pPr>
            <a:r>
              <a:rPr lang="es-ES" sz="2400" dirty="0" smtClean="0"/>
              <a:t>Vivo en un país libre</a:t>
            </a:r>
          </a:p>
          <a:p>
            <a:pPr>
              <a:buNone/>
            </a:pPr>
            <a:r>
              <a:rPr lang="es-ES" sz="2400" dirty="0" smtClean="0"/>
              <a:t>Cual solamente puede ser libre</a:t>
            </a:r>
          </a:p>
          <a:p>
            <a:pPr>
              <a:buNone/>
            </a:pPr>
            <a:r>
              <a:rPr lang="es-ES" sz="2400" dirty="0" smtClean="0"/>
              <a:t>En esta tierra, en este instante</a:t>
            </a:r>
          </a:p>
          <a:p>
            <a:pPr>
              <a:buNone/>
            </a:pPr>
            <a:r>
              <a:rPr lang="es-ES" sz="2400" dirty="0" smtClean="0"/>
              <a:t>Y soy feliz porque soy gigante.</a:t>
            </a:r>
          </a:p>
          <a:p>
            <a:pPr>
              <a:buNone/>
            </a:pPr>
            <a:r>
              <a:rPr lang="es-ES" sz="2400" dirty="0" smtClean="0"/>
              <a:t>Amo a una mujer clara</a:t>
            </a:r>
          </a:p>
          <a:p>
            <a:pPr>
              <a:buNone/>
            </a:pPr>
            <a:r>
              <a:rPr lang="es-ES" sz="2400" dirty="0" smtClean="0"/>
              <a:t>Que amo y me ama</a:t>
            </a:r>
          </a:p>
          <a:p>
            <a:pPr>
              <a:buNone/>
            </a:pPr>
            <a:r>
              <a:rPr lang="es-ES" sz="2400" dirty="0" smtClean="0"/>
              <a:t>Sin pedir nada</a:t>
            </a:r>
          </a:p>
          <a:p>
            <a:pPr>
              <a:buNone/>
            </a:pPr>
            <a:r>
              <a:rPr lang="es-ES" sz="2400" dirty="0" smtClean="0"/>
              <a:t>-o casi nada,</a:t>
            </a:r>
          </a:p>
          <a:p>
            <a:pPr>
              <a:buNone/>
            </a:pPr>
            <a:r>
              <a:rPr lang="es-ES" sz="2400" dirty="0" smtClean="0"/>
              <a:t>Que no es lo mismo</a:t>
            </a:r>
          </a:p>
          <a:p>
            <a:pPr>
              <a:buNone/>
            </a:pPr>
            <a:r>
              <a:rPr lang="es-ES" sz="2400" dirty="0" smtClean="0"/>
              <a:t>Pero es igual-.</a:t>
            </a:r>
            <a:endParaRPr lang="pt-BR" sz="2400" dirty="0"/>
          </a:p>
        </p:txBody>
      </p:sp>
      <p:sp>
        <p:nvSpPr>
          <p:cNvPr id="7" name="Espaço Reservado para Conteúdo 6"/>
          <p:cNvSpPr>
            <a:spLocks noGrp="1"/>
          </p:cNvSpPr>
          <p:nvPr>
            <p:ph sz="half" idx="2"/>
          </p:nvPr>
        </p:nvSpPr>
        <p:spPr>
          <a:xfrm>
            <a:off x="4648200" y="908720"/>
            <a:ext cx="4038600" cy="5446205"/>
          </a:xfrm>
        </p:spPr>
        <p:txBody>
          <a:bodyPr>
            <a:normAutofit fontScale="92500" lnSpcReduction="20000"/>
          </a:bodyPr>
          <a:lstStyle/>
          <a:p>
            <a:pPr>
              <a:buNone/>
            </a:pPr>
            <a:r>
              <a:rPr lang="es-ES" dirty="0" smtClean="0"/>
              <a:t>Y si esto fuera poco,</a:t>
            </a:r>
          </a:p>
          <a:p>
            <a:pPr>
              <a:buNone/>
            </a:pPr>
            <a:r>
              <a:rPr lang="es-ES" dirty="0" smtClean="0"/>
              <a:t>Tengo mis cantos</a:t>
            </a:r>
          </a:p>
          <a:p>
            <a:pPr>
              <a:buNone/>
            </a:pPr>
            <a:r>
              <a:rPr lang="es-ES" dirty="0" smtClean="0"/>
              <a:t>Que poco a poco</a:t>
            </a:r>
          </a:p>
          <a:p>
            <a:pPr>
              <a:buNone/>
            </a:pPr>
            <a:r>
              <a:rPr lang="es-ES" dirty="0" smtClean="0"/>
              <a:t>Muelo y rehago</a:t>
            </a:r>
          </a:p>
          <a:p>
            <a:pPr>
              <a:buNone/>
            </a:pPr>
            <a:r>
              <a:rPr lang="es-ES" dirty="0" smtClean="0"/>
              <a:t>Habitando el tiempo,</a:t>
            </a:r>
          </a:p>
          <a:p>
            <a:pPr>
              <a:buNone/>
            </a:pPr>
            <a:r>
              <a:rPr lang="es-ES" dirty="0" smtClean="0"/>
              <a:t>Como le cuadra</a:t>
            </a:r>
          </a:p>
          <a:p>
            <a:pPr>
              <a:buNone/>
            </a:pPr>
            <a:r>
              <a:rPr lang="es-ES" dirty="0" smtClean="0"/>
              <a:t>A un hombre despierto.</a:t>
            </a:r>
          </a:p>
          <a:p>
            <a:pPr>
              <a:buNone/>
            </a:pPr>
            <a:r>
              <a:rPr lang="es-ES" dirty="0" smtClean="0"/>
              <a:t>Soy feliz,</a:t>
            </a:r>
          </a:p>
          <a:p>
            <a:pPr>
              <a:buNone/>
            </a:pPr>
            <a:r>
              <a:rPr lang="es-ES" dirty="0" smtClean="0"/>
              <a:t>Soy un hombre feliz,</a:t>
            </a:r>
          </a:p>
          <a:p>
            <a:pPr>
              <a:buNone/>
            </a:pPr>
            <a:r>
              <a:rPr lang="es-ES" dirty="0" smtClean="0"/>
              <a:t>Y quiero que me perdonen</a:t>
            </a:r>
          </a:p>
          <a:p>
            <a:pPr>
              <a:buNone/>
            </a:pPr>
            <a:r>
              <a:rPr lang="es-ES" dirty="0" smtClean="0"/>
              <a:t>Por este día</a:t>
            </a:r>
          </a:p>
          <a:p>
            <a:pPr>
              <a:buNone/>
            </a:pPr>
            <a:r>
              <a:rPr lang="es-ES" dirty="0" smtClean="0"/>
              <a:t>Los muertos de mi felicidad.</a:t>
            </a:r>
          </a:p>
          <a:p>
            <a:pPr>
              <a:buNone/>
            </a:pPr>
            <a:r>
              <a:rPr lang="es-ES" dirty="0" smtClean="0"/>
              <a:t/>
            </a:r>
            <a:br>
              <a:rPr lang="es-ES" dirty="0" smtClean="0"/>
            </a:b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wipe(down)">
                                      <p:cBhvr>
                                        <p:cTn id="14" dur="500"/>
                                        <p:tgtEl>
                                          <p:spTgt spid="6">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down)">
                                      <p:cBhvr>
                                        <p:cTn id="17" dur="500"/>
                                        <p:tgtEl>
                                          <p:spTgt spid="6">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wipe(down)">
                                      <p:cBhvr>
                                        <p:cTn id="20" dur="500"/>
                                        <p:tgtEl>
                                          <p:spTgt spid="6">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wipe(down)">
                                      <p:cBhvr>
                                        <p:cTn id="23" dur="500"/>
                                        <p:tgtEl>
                                          <p:spTgt spid="6">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wipe(down)">
                                      <p:cBhvr>
                                        <p:cTn id="26" dur="500"/>
                                        <p:tgtEl>
                                          <p:spTgt spid="6">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wipe(down)">
                                      <p:cBhvr>
                                        <p:cTn id="29" dur="500"/>
                                        <p:tgtEl>
                                          <p:spTgt spid="6">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wipe(down)">
                                      <p:cBhvr>
                                        <p:cTn id="32" dur="500"/>
                                        <p:tgtEl>
                                          <p:spTgt spid="6">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Effect transition="in" filter="wipe(down)">
                                      <p:cBhvr>
                                        <p:cTn id="35" dur="500"/>
                                        <p:tgtEl>
                                          <p:spTgt spid="6">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6">
                                            <p:txEl>
                                              <p:pRg st="8" end="8"/>
                                            </p:txEl>
                                          </p:spTgt>
                                        </p:tgtEl>
                                        <p:attrNameLst>
                                          <p:attrName>style.visibility</p:attrName>
                                        </p:attrNameLst>
                                      </p:cBhvr>
                                      <p:to>
                                        <p:strVal val="visible"/>
                                      </p:to>
                                    </p:set>
                                    <p:animEffect transition="in" filter="wipe(down)">
                                      <p:cBhvr>
                                        <p:cTn id="38" dur="500"/>
                                        <p:tgtEl>
                                          <p:spTgt spid="6">
                                            <p:txEl>
                                              <p:pRg st="8" end="8"/>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6">
                                            <p:txEl>
                                              <p:pRg st="9" end="9"/>
                                            </p:txEl>
                                          </p:spTgt>
                                        </p:tgtEl>
                                        <p:attrNameLst>
                                          <p:attrName>style.visibility</p:attrName>
                                        </p:attrNameLst>
                                      </p:cBhvr>
                                      <p:to>
                                        <p:strVal val="visible"/>
                                      </p:to>
                                    </p:set>
                                    <p:animEffect transition="in" filter="wipe(down)">
                                      <p:cBhvr>
                                        <p:cTn id="41" dur="500"/>
                                        <p:tgtEl>
                                          <p:spTgt spid="6">
                                            <p:txEl>
                                              <p:pRg st="9" end="9"/>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7">
                                            <p:txEl>
                                              <p:pRg st="0" end="0"/>
                                            </p:txEl>
                                          </p:spTgt>
                                        </p:tgtEl>
                                        <p:attrNameLst>
                                          <p:attrName>style.visibility</p:attrName>
                                        </p:attrNameLst>
                                      </p:cBhvr>
                                      <p:to>
                                        <p:strVal val="visible"/>
                                      </p:to>
                                    </p:set>
                                    <p:animEffect transition="in" filter="wipe(down)">
                                      <p:cBhvr>
                                        <p:cTn id="46" dur="500"/>
                                        <p:tgtEl>
                                          <p:spTgt spid="7">
                                            <p:txEl>
                                              <p:pRg st="0" end="0"/>
                                            </p:txEl>
                                          </p:spTgt>
                                        </p:tgtEl>
                                      </p:cBhvr>
                                    </p:animEffect>
                                  </p:childTnLst>
                                </p:cTn>
                              </p:par>
                              <p:par>
                                <p:cTn id="47" presetID="22" presetClass="entr" presetSubtype="4" fill="hold" nodeType="withEffect">
                                  <p:stCondLst>
                                    <p:cond delay="0"/>
                                  </p:stCondLst>
                                  <p:childTnLst>
                                    <p:set>
                                      <p:cBhvr>
                                        <p:cTn id="48" dur="1" fill="hold">
                                          <p:stCondLst>
                                            <p:cond delay="0"/>
                                          </p:stCondLst>
                                        </p:cTn>
                                        <p:tgtEl>
                                          <p:spTgt spid="7">
                                            <p:txEl>
                                              <p:pRg st="1" end="1"/>
                                            </p:txEl>
                                          </p:spTgt>
                                        </p:tgtEl>
                                        <p:attrNameLst>
                                          <p:attrName>style.visibility</p:attrName>
                                        </p:attrNameLst>
                                      </p:cBhvr>
                                      <p:to>
                                        <p:strVal val="visible"/>
                                      </p:to>
                                    </p:set>
                                    <p:animEffect transition="in" filter="wipe(down)">
                                      <p:cBhvr>
                                        <p:cTn id="49" dur="500"/>
                                        <p:tgtEl>
                                          <p:spTgt spid="7">
                                            <p:txEl>
                                              <p:pRg st="1" end="1"/>
                                            </p:txEl>
                                          </p:spTgt>
                                        </p:tgtEl>
                                      </p:cBhvr>
                                    </p:animEffect>
                                  </p:childTnLst>
                                </p:cTn>
                              </p:par>
                              <p:par>
                                <p:cTn id="50" presetID="22" presetClass="entr" presetSubtype="4" fill="hold" nodeType="withEffect">
                                  <p:stCondLst>
                                    <p:cond delay="0"/>
                                  </p:stCondLst>
                                  <p:childTnLst>
                                    <p:set>
                                      <p:cBhvr>
                                        <p:cTn id="51" dur="1" fill="hold">
                                          <p:stCondLst>
                                            <p:cond delay="0"/>
                                          </p:stCondLst>
                                        </p:cTn>
                                        <p:tgtEl>
                                          <p:spTgt spid="7">
                                            <p:txEl>
                                              <p:pRg st="2" end="2"/>
                                            </p:txEl>
                                          </p:spTgt>
                                        </p:tgtEl>
                                        <p:attrNameLst>
                                          <p:attrName>style.visibility</p:attrName>
                                        </p:attrNameLst>
                                      </p:cBhvr>
                                      <p:to>
                                        <p:strVal val="visible"/>
                                      </p:to>
                                    </p:set>
                                    <p:animEffect transition="in" filter="wipe(down)">
                                      <p:cBhvr>
                                        <p:cTn id="52" dur="500"/>
                                        <p:tgtEl>
                                          <p:spTgt spid="7">
                                            <p:txEl>
                                              <p:pRg st="2" end="2"/>
                                            </p:txEl>
                                          </p:spTgt>
                                        </p:tgtEl>
                                      </p:cBhvr>
                                    </p:animEffect>
                                  </p:childTnLst>
                                </p:cTn>
                              </p:par>
                              <p:par>
                                <p:cTn id="53" presetID="22" presetClass="entr" presetSubtype="4" fill="hold" nodeType="withEffect">
                                  <p:stCondLst>
                                    <p:cond delay="0"/>
                                  </p:stCondLst>
                                  <p:childTnLst>
                                    <p:set>
                                      <p:cBhvr>
                                        <p:cTn id="54" dur="1" fill="hold">
                                          <p:stCondLst>
                                            <p:cond delay="0"/>
                                          </p:stCondLst>
                                        </p:cTn>
                                        <p:tgtEl>
                                          <p:spTgt spid="7">
                                            <p:txEl>
                                              <p:pRg st="3" end="3"/>
                                            </p:txEl>
                                          </p:spTgt>
                                        </p:tgtEl>
                                        <p:attrNameLst>
                                          <p:attrName>style.visibility</p:attrName>
                                        </p:attrNameLst>
                                      </p:cBhvr>
                                      <p:to>
                                        <p:strVal val="visible"/>
                                      </p:to>
                                    </p:set>
                                    <p:animEffect transition="in" filter="wipe(down)">
                                      <p:cBhvr>
                                        <p:cTn id="55" dur="500"/>
                                        <p:tgtEl>
                                          <p:spTgt spid="7">
                                            <p:txEl>
                                              <p:pRg st="3" end="3"/>
                                            </p:txEl>
                                          </p:spTgt>
                                        </p:tgtEl>
                                      </p:cBhvr>
                                    </p:animEffect>
                                  </p:childTnLst>
                                </p:cTn>
                              </p:par>
                              <p:par>
                                <p:cTn id="56" presetID="22" presetClass="entr" presetSubtype="4" fill="hold" nodeType="withEffect">
                                  <p:stCondLst>
                                    <p:cond delay="0"/>
                                  </p:stCondLst>
                                  <p:childTnLst>
                                    <p:set>
                                      <p:cBhvr>
                                        <p:cTn id="57" dur="1" fill="hold">
                                          <p:stCondLst>
                                            <p:cond delay="0"/>
                                          </p:stCondLst>
                                        </p:cTn>
                                        <p:tgtEl>
                                          <p:spTgt spid="7">
                                            <p:txEl>
                                              <p:pRg st="4" end="4"/>
                                            </p:txEl>
                                          </p:spTgt>
                                        </p:tgtEl>
                                        <p:attrNameLst>
                                          <p:attrName>style.visibility</p:attrName>
                                        </p:attrNameLst>
                                      </p:cBhvr>
                                      <p:to>
                                        <p:strVal val="visible"/>
                                      </p:to>
                                    </p:set>
                                    <p:animEffect transition="in" filter="wipe(down)">
                                      <p:cBhvr>
                                        <p:cTn id="58" dur="500"/>
                                        <p:tgtEl>
                                          <p:spTgt spid="7">
                                            <p:txEl>
                                              <p:pRg st="4" end="4"/>
                                            </p:txEl>
                                          </p:spTgt>
                                        </p:tgtEl>
                                      </p:cBhvr>
                                    </p:animEffect>
                                  </p:childTnLst>
                                </p:cTn>
                              </p:par>
                              <p:par>
                                <p:cTn id="59" presetID="22" presetClass="entr" presetSubtype="4" fill="hold" nodeType="withEffect">
                                  <p:stCondLst>
                                    <p:cond delay="0"/>
                                  </p:stCondLst>
                                  <p:childTnLst>
                                    <p:set>
                                      <p:cBhvr>
                                        <p:cTn id="60" dur="1" fill="hold">
                                          <p:stCondLst>
                                            <p:cond delay="0"/>
                                          </p:stCondLst>
                                        </p:cTn>
                                        <p:tgtEl>
                                          <p:spTgt spid="7">
                                            <p:txEl>
                                              <p:pRg st="5" end="5"/>
                                            </p:txEl>
                                          </p:spTgt>
                                        </p:tgtEl>
                                        <p:attrNameLst>
                                          <p:attrName>style.visibility</p:attrName>
                                        </p:attrNameLst>
                                      </p:cBhvr>
                                      <p:to>
                                        <p:strVal val="visible"/>
                                      </p:to>
                                    </p:set>
                                    <p:animEffect transition="in" filter="wipe(down)">
                                      <p:cBhvr>
                                        <p:cTn id="61" dur="500"/>
                                        <p:tgtEl>
                                          <p:spTgt spid="7">
                                            <p:txEl>
                                              <p:pRg st="5" end="5"/>
                                            </p:txEl>
                                          </p:spTgt>
                                        </p:tgtEl>
                                      </p:cBhvr>
                                    </p:animEffect>
                                  </p:childTnLst>
                                </p:cTn>
                              </p:par>
                              <p:par>
                                <p:cTn id="62" presetID="22" presetClass="entr" presetSubtype="4" fill="hold" nodeType="withEffect">
                                  <p:stCondLst>
                                    <p:cond delay="0"/>
                                  </p:stCondLst>
                                  <p:childTnLst>
                                    <p:set>
                                      <p:cBhvr>
                                        <p:cTn id="63" dur="1" fill="hold">
                                          <p:stCondLst>
                                            <p:cond delay="0"/>
                                          </p:stCondLst>
                                        </p:cTn>
                                        <p:tgtEl>
                                          <p:spTgt spid="7">
                                            <p:txEl>
                                              <p:pRg st="6" end="6"/>
                                            </p:txEl>
                                          </p:spTgt>
                                        </p:tgtEl>
                                        <p:attrNameLst>
                                          <p:attrName>style.visibility</p:attrName>
                                        </p:attrNameLst>
                                      </p:cBhvr>
                                      <p:to>
                                        <p:strVal val="visible"/>
                                      </p:to>
                                    </p:set>
                                    <p:animEffect transition="in" filter="wipe(down)">
                                      <p:cBhvr>
                                        <p:cTn id="64" dur="500"/>
                                        <p:tgtEl>
                                          <p:spTgt spid="7">
                                            <p:txEl>
                                              <p:pRg st="6" end="6"/>
                                            </p:txEl>
                                          </p:spTgt>
                                        </p:tgtEl>
                                      </p:cBhvr>
                                    </p:animEffect>
                                  </p:childTnLst>
                                </p:cTn>
                              </p:par>
                              <p:par>
                                <p:cTn id="65" presetID="22" presetClass="entr" presetSubtype="4" fill="hold" nodeType="withEffect">
                                  <p:stCondLst>
                                    <p:cond delay="0"/>
                                  </p:stCondLst>
                                  <p:childTnLst>
                                    <p:set>
                                      <p:cBhvr>
                                        <p:cTn id="66" dur="1" fill="hold">
                                          <p:stCondLst>
                                            <p:cond delay="0"/>
                                          </p:stCondLst>
                                        </p:cTn>
                                        <p:tgtEl>
                                          <p:spTgt spid="7">
                                            <p:txEl>
                                              <p:pRg st="7" end="7"/>
                                            </p:txEl>
                                          </p:spTgt>
                                        </p:tgtEl>
                                        <p:attrNameLst>
                                          <p:attrName>style.visibility</p:attrName>
                                        </p:attrNameLst>
                                      </p:cBhvr>
                                      <p:to>
                                        <p:strVal val="visible"/>
                                      </p:to>
                                    </p:set>
                                    <p:animEffect transition="in" filter="wipe(down)">
                                      <p:cBhvr>
                                        <p:cTn id="67" dur="500"/>
                                        <p:tgtEl>
                                          <p:spTgt spid="7">
                                            <p:txEl>
                                              <p:pRg st="7" end="7"/>
                                            </p:txEl>
                                          </p:spTgt>
                                        </p:tgtEl>
                                      </p:cBhvr>
                                    </p:animEffect>
                                  </p:childTnLst>
                                </p:cTn>
                              </p:par>
                              <p:par>
                                <p:cTn id="68" presetID="22" presetClass="entr" presetSubtype="4" fill="hold" nodeType="withEffect">
                                  <p:stCondLst>
                                    <p:cond delay="0"/>
                                  </p:stCondLst>
                                  <p:childTnLst>
                                    <p:set>
                                      <p:cBhvr>
                                        <p:cTn id="69" dur="1" fill="hold">
                                          <p:stCondLst>
                                            <p:cond delay="0"/>
                                          </p:stCondLst>
                                        </p:cTn>
                                        <p:tgtEl>
                                          <p:spTgt spid="7">
                                            <p:txEl>
                                              <p:pRg st="8" end="8"/>
                                            </p:txEl>
                                          </p:spTgt>
                                        </p:tgtEl>
                                        <p:attrNameLst>
                                          <p:attrName>style.visibility</p:attrName>
                                        </p:attrNameLst>
                                      </p:cBhvr>
                                      <p:to>
                                        <p:strVal val="visible"/>
                                      </p:to>
                                    </p:set>
                                    <p:animEffect transition="in" filter="wipe(down)">
                                      <p:cBhvr>
                                        <p:cTn id="70" dur="500"/>
                                        <p:tgtEl>
                                          <p:spTgt spid="7">
                                            <p:txEl>
                                              <p:pRg st="8" end="8"/>
                                            </p:txEl>
                                          </p:spTgt>
                                        </p:tgtEl>
                                      </p:cBhvr>
                                    </p:animEffect>
                                  </p:childTnLst>
                                </p:cTn>
                              </p:par>
                              <p:par>
                                <p:cTn id="71" presetID="22" presetClass="entr" presetSubtype="4" fill="hold" nodeType="withEffect">
                                  <p:stCondLst>
                                    <p:cond delay="0"/>
                                  </p:stCondLst>
                                  <p:childTnLst>
                                    <p:set>
                                      <p:cBhvr>
                                        <p:cTn id="72" dur="1" fill="hold">
                                          <p:stCondLst>
                                            <p:cond delay="0"/>
                                          </p:stCondLst>
                                        </p:cTn>
                                        <p:tgtEl>
                                          <p:spTgt spid="7">
                                            <p:txEl>
                                              <p:pRg st="9" end="9"/>
                                            </p:txEl>
                                          </p:spTgt>
                                        </p:tgtEl>
                                        <p:attrNameLst>
                                          <p:attrName>style.visibility</p:attrName>
                                        </p:attrNameLst>
                                      </p:cBhvr>
                                      <p:to>
                                        <p:strVal val="visible"/>
                                      </p:to>
                                    </p:set>
                                    <p:animEffect transition="in" filter="wipe(down)">
                                      <p:cBhvr>
                                        <p:cTn id="73" dur="500"/>
                                        <p:tgtEl>
                                          <p:spTgt spid="7">
                                            <p:txEl>
                                              <p:pRg st="9" end="9"/>
                                            </p:txEl>
                                          </p:spTgt>
                                        </p:tgtEl>
                                      </p:cBhvr>
                                    </p:animEffect>
                                  </p:childTnLst>
                                </p:cTn>
                              </p:par>
                              <p:par>
                                <p:cTn id="74" presetID="22" presetClass="entr" presetSubtype="4" fill="hold" nodeType="withEffect">
                                  <p:stCondLst>
                                    <p:cond delay="0"/>
                                  </p:stCondLst>
                                  <p:childTnLst>
                                    <p:set>
                                      <p:cBhvr>
                                        <p:cTn id="75" dur="1" fill="hold">
                                          <p:stCondLst>
                                            <p:cond delay="0"/>
                                          </p:stCondLst>
                                        </p:cTn>
                                        <p:tgtEl>
                                          <p:spTgt spid="7">
                                            <p:txEl>
                                              <p:pRg st="10" end="10"/>
                                            </p:txEl>
                                          </p:spTgt>
                                        </p:tgtEl>
                                        <p:attrNameLst>
                                          <p:attrName>style.visibility</p:attrName>
                                        </p:attrNameLst>
                                      </p:cBhvr>
                                      <p:to>
                                        <p:strVal val="visible"/>
                                      </p:to>
                                    </p:set>
                                    <p:animEffect transition="in" filter="wipe(down)">
                                      <p:cBhvr>
                                        <p:cTn id="76" dur="500"/>
                                        <p:tgtEl>
                                          <p:spTgt spid="7">
                                            <p:txEl>
                                              <p:pRg st="10" end="10"/>
                                            </p:txEl>
                                          </p:spTgt>
                                        </p:tgtEl>
                                      </p:cBhvr>
                                    </p:animEffect>
                                  </p:childTnLst>
                                </p:cTn>
                              </p:par>
                              <p:par>
                                <p:cTn id="77" presetID="22" presetClass="entr" presetSubtype="4" fill="hold" nodeType="withEffect">
                                  <p:stCondLst>
                                    <p:cond delay="0"/>
                                  </p:stCondLst>
                                  <p:childTnLst>
                                    <p:set>
                                      <p:cBhvr>
                                        <p:cTn id="78" dur="1" fill="hold">
                                          <p:stCondLst>
                                            <p:cond delay="0"/>
                                          </p:stCondLst>
                                        </p:cTn>
                                        <p:tgtEl>
                                          <p:spTgt spid="7">
                                            <p:txEl>
                                              <p:pRg st="11" end="11"/>
                                            </p:txEl>
                                          </p:spTgt>
                                        </p:tgtEl>
                                        <p:attrNameLst>
                                          <p:attrName>style.visibility</p:attrName>
                                        </p:attrNameLst>
                                      </p:cBhvr>
                                      <p:to>
                                        <p:strVal val="visible"/>
                                      </p:to>
                                    </p:set>
                                    <p:animEffect transition="in" filter="wipe(down)">
                                      <p:cBhvr>
                                        <p:cTn id="79"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836712"/>
            <a:ext cx="8075240" cy="5518213"/>
          </a:xfrm>
        </p:spPr>
        <p:txBody>
          <a:bodyPr>
            <a:normAutofit lnSpcReduction="10000"/>
          </a:bodyPr>
          <a:lstStyle/>
          <a:p>
            <a:pPr algn="ctr">
              <a:buNone/>
            </a:pPr>
            <a:r>
              <a:rPr lang="it-IT" i="1" u="sng" dirty="0" smtClean="0"/>
              <a:t>Vi</a:t>
            </a:r>
            <a:r>
              <a:rPr lang="it-IT" i="1" dirty="0" smtClean="0"/>
              <a:t> / vo-e / </a:t>
            </a:r>
            <a:r>
              <a:rPr lang="it-IT" i="1" u="sng" dirty="0" smtClean="0"/>
              <a:t>num</a:t>
            </a:r>
            <a:r>
              <a:rPr lang="it-IT" i="1" dirty="0" smtClean="0"/>
              <a:t> / pa / is / </a:t>
            </a:r>
            <a:r>
              <a:rPr lang="it-IT" i="1" u="sng" dirty="0" smtClean="0"/>
              <a:t>li</a:t>
            </a:r>
            <a:r>
              <a:rPr lang="it-IT" i="1" dirty="0" smtClean="0"/>
              <a:t> / bre</a:t>
            </a:r>
          </a:p>
          <a:p>
            <a:pPr algn="ctr">
              <a:buNone/>
            </a:pPr>
            <a:endParaRPr lang="it-IT" i="1" dirty="0" smtClean="0"/>
          </a:p>
          <a:p>
            <a:pPr algn="just">
              <a:buNone/>
            </a:pPr>
            <a:r>
              <a:rPr lang="pt-BR" dirty="0" smtClean="0"/>
              <a:t>	Ocorreu uma formação de sílaba poética interessante, pois o termo </a:t>
            </a:r>
            <a:r>
              <a:rPr lang="pt-BR" i="1" dirty="0" smtClean="0"/>
              <a:t>EN</a:t>
            </a:r>
            <a:r>
              <a:rPr lang="pt-BR" dirty="0" smtClean="0"/>
              <a:t> teve o </a:t>
            </a:r>
            <a:r>
              <a:rPr lang="pt-BR" i="1" dirty="0" smtClean="0"/>
              <a:t>E</a:t>
            </a:r>
            <a:r>
              <a:rPr lang="pt-BR" dirty="0" smtClean="0"/>
              <a:t> contraindo com a sílaba anterior e o </a:t>
            </a:r>
            <a:r>
              <a:rPr lang="pt-BR" i="1" dirty="0" smtClean="0"/>
              <a:t>N</a:t>
            </a:r>
            <a:r>
              <a:rPr lang="pt-BR" dirty="0" smtClean="0"/>
              <a:t> contraiu com o som da posterior numa espécie de </a:t>
            </a:r>
            <a:r>
              <a:rPr lang="pt-BR" i="1" dirty="0" smtClean="0"/>
              <a:t>crase nasal </a:t>
            </a:r>
            <a:r>
              <a:rPr lang="pt-BR" dirty="0" smtClean="0"/>
              <a:t>que formou o nosso </a:t>
            </a:r>
            <a:r>
              <a:rPr lang="pt-BR" i="1" dirty="0" smtClean="0"/>
              <a:t>NUM</a:t>
            </a:r>
            <a:r>
              <a:rPr lang="pt-BR" dirty="0" smtClean="0"/>
              <a:t>.</a:t>
            </a:r>
          </a:p>
          <a:p>
            <a:pPr algn="ctr">
              <a:buNone/>
            </a:pPr>
            <a:endParaRPr lang="es-ES" i="1" dirty="0" smtClean="0"/>
          </a:p>
          <a:p>
            <a:pPr algn="ctr">
              <a:buNone/>
            </a:pPr>
            <a:r>
              <a:rPr lang="es-ES" i="1" dirty="0" smtClean="0"/>
              <a:t>Cual / </a:t>
            </a:r>
            <a:r>
              <a:rPr lang="es-ES" i="1" u="sng" dirty="0" smtClean="0"/>
              <a:t>so</a:t>
            </a:r>
            <a:r>
              <a:rPr lang="es-ES" i="1" dirty="0" smtClean="0"/>
              <a:t> / la / </a:t>
            </a:r>
            <a:r>
              <a:rPr lang="es-ES" i="1" u="sng" dirty="0" err="1" smtClean="0"/>
              <a:t>men</a:t>
            </a:r>
            <a:r>
              <a:rPr lang="es-ES" i="1" dirty="0" smtClean="0"/>
              <a:t> / te / </a:t>
            </a:r>
            <a:r>
              <a:rPr lang="es-ES" i="1" u="sng" dirty="0" err="1" smtClean="0"/>
              <a:t>pue</a:t>
            </a:r>
            <a:r>
              <a:rPr lang="es-ES" i="1" dirty="0" smtClean="0"/>
              <a:t> / de / ser / </a:t>
            </a:r>
            <a:r>
              <a:rPr lang="es-ES" i="1" u="sng" dirty="0" err="1" smtClean="0"/>
              <a:t>li</a:t>
            </a:r>
            <a:r>
              <a:rPr lang="es-ES" i="1" dirty="0" smtClean="0"/>
              <a:t> / </a:t>
            </a:r>
            <a:r>
              <a:rPr lang="es-ES" i="1" dirty="0" err="1" smtClean="0"/>
              <a:t>bre</a:t>
            </a:r>
            <a:endParaRPr lang="es-ES" i="1" dirty="0" smtClean="0"/>
          </a:p>
          <a:p>
            <a:pPr algn="ctr">
              <a:buNone/>
            </a:pPr>
            <a:endParaRPr lang="es-ES" sz="900" i="1" dirty="0" smtClean="0"/>
          </a:p>
          <a:p>
            <a:pPr algn="just">
              <a:buNone/>
            </a:pPr>
            <a:r>
              <a:rPr lang="pt-BR" dirty="0" smtClean="0"/>
              <a:t>	Ao pronunciar rapidamente o vocábulo “</a:t>
            </a:r>
            <a:r>
              <a:rPr lang="pt-BR" dirty="0" err="1" smtClean="0"/>
              <a:t>Solamente</a:t>
            </a:r>
            <a:r>
              <a:rPr lang="pt-BR" dirty="0" smtClean="0"/>
              <a:t>”, o </a:t>
            </a:r>
            <a:r>
              <a:rPr lang="pt-BR" i="1" dirty="0" smtClean="0"/>
              <a:t>A</a:t>
            </a:r>
            <a:r>
              <a:rPr lang="pt-BR" dirty="0" smtClean="0"/>
              <a:t> sumirá e ficará o som de “</a:t>
            </a:r>
            <a:r>
              <a:rPr lang="pt-BR" dirty="0" err="1" smtClean="0"/>
              <a:t>Solmente</a:t>
            </a:r>
            <a:r>
              <a:rPr lang="pt-BR" dirty="0" smtClean="0"/>
              <a:t>”.</a:t>
            </a:r>
          </a:p>
          <a:p>
            <a:pPr algn="just">
              <a:buNone/>
            </a:pPr>
            <a:endParaRPr lang="pt-BR" dirty="0" smtClean="0"/>
          </a:p>
          <a:p>
            <a:pPr algn="ctr">
              <a:buNone/>
            </a:pPr>
            <a:r>
              <a:rPr lang="pt-BR" i="1" dirty="0" smtClean="0"/>
              <a:t>E / </a:t>
            </a:r>
            <a:r>
              <a:rPr lang="pt-BR" i="1" u="sng" dirty="0" err="1" smtClean="0"/>
              <a:t>nes</a:t>
            </a:r>
            <a:r>
              <a:rPr lang="pt-BR" i="1" dirty="0" smtClean="0"/>
              <a:t> / ta / </a:t>
            </a:r>
            <a:r>
              <a:rPr lang="pt-BR" i="1" u="sng" dirty="0" err="1" smtClean="0"/>
              <a:t>tier</a:t>
            </a:r>
            <a:r>
              <a:rPr lang="pt-BR" i="1" dirty="0" smtClean="0"/>
              <a:t> / </a:t>
            </a:r>
            <a:r>
              <a:rPr lang="pt-BR" i="1" dirty="0" err="1" smtClean="0"/>
              <a:t>ra-e</a:t>
            </a:r>
            <a:r>
              <a:rPr lang="pt-BR" i="1" dirty="0" smtClean="0"/>
              <a:t> / </a:t>
            </a:r>
            <a:r>
              <a:rPr lang="pt-BR" i="1" u="sng" dirty="0" err="1" smtClean="0"/>
              <a:t>nes</a:t>
            </a:r>
            <a:r>
              <a:rPr lang="pt-BR" i="1" dirty="0" smtClean="0"/>
              <a:t> / </a:t>
            </a:r>
            <a:r>
              <a:rPr lang="pt-BR" i="1" dirty="0" err="1" smtClean="0"/>
              <a:t>te-ins</a:t>
            </a:r>
            <a:r>
              <a:rPr lang="pt-BR" i="1" dirty="0" smtClean="0"/>
              <a:t> / </a:t>
            </a:r>
            <a:r>
              <a:rPr lang="pt-BR" i="1" u="sng" dirty="0" err="1" smtClean="0"/>
              <a:t>tan</a:t>
            </a:r>
            <a:r>
              <a:rPr lang="pt-BR" i="1" dirty="0" smtClean="0"/>
              <a:t> / 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755576" y="692696"/>
            <a:ext cx="7704856" cy="5662229"/>
          </a:xfrm>
        </p:spPr>
        <p:txBody>
          <a:bodyPr>
            <a:normAutofit fontScale="70000" lnSpcReduction="20000"/>
          </a:bodyPr>
          <a:lstStyle/>
          <a:p>
            <a:pPr algn="just">
              <a:buNone/>
            </a:pPr>
            <a:r>
              <a:rPr lang="pt-BR" i="1" dirty="0" smtClean="0"/>
              <a:t>	</a:t>
            </a:r>
            <a:r>
              <a:rPr lang="pt-BR" i="1" dirty="0" smtClean="0">
                <a:solidFill>
                  <a:srgbClr val="FF0000"/>
                </a:solidFill>
              </a:rPr>
              <a:t>Vi</a:t>
            </a:r>
            <a:r>
              <a:rPr lang="pt-BR" i="1" dirty="0" smtClean="0"/>
              <a:t> / </a:t>
            </a:r>
            <a:r>
              <a:rPr lang="pt-BR" i="1" dirty="0" err="1" smtClean="0"/>
              <a:t>vo-e</a:t>
            </a:r>
            <a:r>
              <a:rPr lang="pt-BR" i="1" dirty="0" smtClean="0"/>
              <a:t> / </a:t>
            </a:r>
            <a:r>
              <a:rPr lang="pt-BR" i="1" dirty="0" smtClean="0">
                <a:solidFill>
                  <a:srgbClr val="FF0000"/>
                </a:solidFill>
              </a:rPr>
              <a:t>num</a:t>
            </a:r>
            <a:r>
              <a:rPr lang="pt-BR" i="1" dirty="0" smtClean="0"/>
              <a:t> / </a:t>
            </a:r>
            <a:r>
              <a:rPr lang="pt-BR" i="1" dirty="0" err="1" smtClean="0"/>
              <a:t>pa</a:t>
            </a:r>
            <a:r>
              <a:rPr lang="pt-BR" i="1" dirty="0" smtClean="0"/>
              <a:t> / is / </a:t>
            </a:r>
            <a:r>
              <a:rPr lang="pt-BR" i="1" dirty="0" smtClean="0">
                <a:solidFill>
                  <a:srgbClr val="FF0000"/>
                </a:solidFill>
              </a:rPr>
              <a:t>li</a:t>
            </a:r>
            <a:r>
              <a:rPr lang="pt-BR" i="1" dirty="0" smtClean="0"/>
              <a:t> / </a:t>
            </a:r>
            <a:r>
              <a:rPr lang="pt-BR" i="1" dirty="0" err="1" smtClean="0"/>
              <a:t>bre</a:t>
            </a:r>
            <a:endParaRPr lang="pt-BR" i="1" dirty="0" smtClean="0"/>
          </a:p>
          <a:p>
            <a:pPr algn="r">
              <a:buNone/>
            </a:pPr>
            <a:r>
              <a:rPr lang="pt-BR" i="1" dirty="0" smtClean="0"/>
              <a:t>	</a:t>
            </a:r>
            <a:r>
              <a:rPr lang="pt-BR" dirty="0" smtClean="0">
                <a:solidFill>
                  <a:srgbClr val="0070C0"/>
                </a:solidFill>
              </a:rPr>
              <a:t>Vivo num país livre</a:t>
            </a:r>
          </a:p>
          <a:p>
            <a:pPr algn="just">
              <a:buNone/>
            </a:pPr>
            <a:r>
              <a:rPr lang="pt-BR" i="1" dirty="0" smtClean="0"/>
              <a:t>	</a:t>
            </a:r>
            <a:r>
              <a:rPr lang="pt-BR" i="1" dirty="0" err="1" smtClean="0"/>
              <a:t>Cual</a:t>
            </a:r>
            <a:r>
              <a:rPr lang="pt-BR" i="1" dirty="0" smtClean="0"/>
              <a:t> / </a:t>
            </a:r>
            <a:r>
              <a:rPr lang="pt-BR" i="1" dirty="0" err="1" smtClean="0">
                <a:solidFill>
                  <a:srgbClr val="FF0000"/>
                </a:solidFill>
              </a:rPr>
              <a:t>so</a:t>
            </a:r>
            <a:r>
              <a:rPr lang="pt-BR" i="1" dirty="0" smtClean="0"/>
              <a:t> / </a:t>
            </a:r>
            <a:r>
              <a:rPr lang="pt-BR" i="1" dirty="0" err="1" smtClean="0"/>
              <a:t>la</a:t>
            </a:r>
            <a:r>
              <a:rPr lang="pt-BR" i="1" dirty="0" smtClean="0"/>
              <a:t> / </a:t>
            </a:r>
            <a:r>
              <a:rPr lang="pt-BR" i="1" dirty="0" err="1" smtClean="0">
                <a:solidFill>
                  <a:srgbClr val="FF0000"/>
                </a:solidFill>
              </a:rPr>
              <a:t>men</a:t>
            </a:r>
            <a:r>
              <a:rPr lang="pt-BR" i="1" dirty="0" smtClean="0"/>
              <a:t> / te / </a:t>
            </a:r>
            <a:r>
              <a:rPr lang="pt-BR" i="1" dirty="0" err="1" smtClean="0">
                <a:solidFill>
                  <a:srgbClr val="FF0000"/>
                </a:solidFill>
              </a:rPr>
              <a:t>pue</a:t>
            </a:r>
            <a:r>
              <a:rPr lang="pt-BR" i="1" dirty="0" smtClean="0"/>
              <a:t> / de / ser / </a:t>
            </a:r>
            <a:r>
              <a:rPr lang="pt-BR" i="1" dirty="0" smtClean="0">
                <a:solidFill>
                  <a:srgbClr val="FF0000"/>
                </a:solidFill>
              </a:rPr>
              <a:t>li</a:t>
            </a:r>
            <a:r>
              <a:rPr lang="pt-BR" i="1" dirty="0" smtClean="0"/>
              <a:t> / </a:t>
            </a:r>
            <a:r>
              <a:rPr lang="pt-BR" i="1" dirty="0" err="1" smtClean="0"/>
              <a:t>bre</a:t>
            </a:r>
            <a:endParaRPr lang="pt-BR" i="1" dirty="0" smtClean="0"/>
          </a:p>
          <a:p>
            <a:pPr algn="r">
              <a:buNone/>
            </a:pPr>
            <a:r>
              <a:rPr lang="pt-BR" i="1" dirty="0" smtClean="0"/>
              <a:t>	</a:t>
            </a:r>
            <a:r>
              <a:rPr lang="pt-BR" dirty="0" smtClean="0">
                <a:solidFill>
                  <a:srgbClr val="0070C0"/>
                </a:solidFill>
              </a:rPr>
              <a:t>Que-aqui somente pode ser livre</a:t>
            </a:r>
          </a:p>
          <a:p>
            <a:pPr algn="just">
              <a:buNone/>
            </a:pPr>
            <a:r>
              <a:rPr lang="pt-BR" i="1" dirty="0" smtClean="0"/>
              <a:t>	E / </a:t>
            </a:r>
            <a:r>
              <a:rPr lang="pt-BR" i="1" dirty="0" err="1" smtClean="0">
                <a:solidFill>
                  <a:srgbClr val="FF0000"/>
                </a:solidFill>
              </a:rPr>
              <a:t>nes</a:t>
            </a:r>
            <a:r>
              <a:rPr lang="pt-BR" i="1" dirty="0" smtClean="0"/>
              <a:t> / ta / </a:t>
            </a:r>
            <a:r>
              <a:rPr lang="pt-BR" i="1" dirty="0" err="1" smtClean="0">
                <a:solidFill>
                  <a:srgbClr val="FF0000"/>
                </a:solidFill>
              </a:rPr>
              <a:t>tier</a:t>
            </a:r>
            <a:r>
              <a:rPr lang="pt-BR" i="1" dirty="0" smtClean="0"/>
              <a:t> / </a:t>
            </a:r>
            <a:r>
              <a:rPr lang="pt-BR" i="1" dirty="0" err="1" smtClean="0"/>
              <a:t>ra-e</a:t>
            </a:r>
            <a:r>
              <a:rPr lang="pt-BR" i="1" dirty="0" smtClean="0"/>
              <a:t> / </a:t>
            </a:r>
            <a:r>
              <a:rPr lang="pt-BR" i="1" dirty="0" err="1" smtClean="0">
                <a:solidFill>
                  <a:srgbClr val="FF0000"/>
                </a:solidFill>
              </a:rPr>
              <a:t>nes</a:t>
            </a:r>
            <a:r>
              <a:rPr lang="pt-BR" i="1" dirty="0" smtClean="0"/>
              <a:t> / </a:t>
            </a:r>
            <a:r>
              <a:rPr lang="pt-BR" i="1" dirty="0" err="1" smtClean="0"/>
              <a:t>te-ins</a:t>
            </a:r>
            <a:r>
              <a:rPr lang="pt-BR" i="1" dirty="0" smtClean="0"/>
              <a:t> / </a:t>
            </a:r>
            <a:r>
              <a:rPr lang="pt-BR" i="1" dirty="0" err="1" smtClean="0">
                <a:solidFill>
                  <a:srgbClr val="FF0000"/>
                </a:solidFill>
              </a:rPr>
              <a:t>tan</a:t>
            </a:r>
            <a:r>
              <a:rPr lang="pt-BR" i="1" dirty="0" smtClean="0"/>
              <a:t> / te</a:t>
            </a:r>
          </a:p>
          <a:p>
            <a:pPr algn="r">
              <a:buNone/>
            </a:pPr>
            <a:r>
              <a:rPr lang="pt-BR" i="1" dirty="0" smtClean="0"/>
              <a:t>	</a:t>
            </a:r>
            <a:r>
              <a:rPr lang="pt-BR" dirty="0" smtClean="0">
                <a:solidFill>
                  <a:srgbClr val="0070C0"/>
                </a:solidFill>
              </a:rPr>
              <a:t>Em esta terra-e neste instante</a:t>
            </a:r>
          </a:p>
          <a:p>
            <a:pPr algn="just">
              <a:buNone/>
            </a:pPr>
            <a:r>
              <a:rPr lang="pt-BR" i="1" dirty="0" smtClean="0"/>
              <a:t>	Y / </a:t>
            </a:r>
            <a:r>
              <a:rPr lang="pt-BR" i="1" dirty="0" err="1" smtClean="0">
                <a:solidFill>
                  <a:srgbClr val="FF0000"/>
                </a:solidFill>
              </a:rPr>
              <a:t>soy</a:t>
            </a:r>
            <a:r>
              <a:rPr lang="pt-BR" i="1" dirty="0" smtClean="0"/>
              <a:t> / </a:t>
            </a:r>
            <a:r>
              <a:rPr lang="pt-BR" i="1" dirty="0" err="1" smtClean="0"/>
              <a:t>fe</a:t>
            </a:r>
            <a:r>
              <a:rPr lang="pt-BR" i="1" dirty="0" smtClean="0"/>
              <a:t> / </a:t>
            </a:r>
            <a:r>
              <a:rPr lang="pt-BR" i="1" dirty="0" err="1" smtClean="0">
                <a:solidFill>
                  <a:srgbClr val="FF0000"/>
                </a:solidFill>
              </a:rPr>
              <a:t>liz</a:t>
            </a:r>
            <a:r>
              <a:rPr lang="pt-BR" i="1" dirty="0" smtClean="0"/>
              <a:t> / por / </a:t>
            </a:r>
            <a:r>
              <a:rPr lang="pt-BR" i="1" dirty="0" smtClean="0">
                <a:solidFill>
                  <a:srgbClr val="FF0000"/>
                </a:solidFill>
              </a:rPr>
              <a:t>que</a:t>
            </a:r>
            <a:r>
              <a:rPr lang="pt-BR" i="1" dirty="0" smtClean="0"/>
              <a:t> / </a:t>
            </a:r>
            <a:r>
              <a:rPr lang="pt-BR" i="1" dirty="0" err="1" smtClean="0"/>
              <a:t>soy</a:t>
            </a:r>
            <a:r>
              <a:rPr lang="pt-BR" i="1" dirty="0" smtClean="0"/>
              <a:t> / </a:t>
            </a:r>
            <a:r>
              <a:rPr lang="pt-BR" i="1" dirty="0" err="1" smtClean="0"/>
              <a:t>gi</a:t>
            </a:r>
            <a:r>
              <a:rPr lang="pt-BR" i="1" dirty="0" smtClean="0"/>
              <a:t> / </a:t>
            </a:r>
            <a:r>
              <a:rPr lang="pt-BR" i="1" dirty="0" err="1" smtClean="0">
                <a:solidFill>
                  <a:srgbClr val="FF0000"/>
                </a:solidFill>
              </a:rPr>
              <a:t>gan</a:t>
            </a:r>
            <a:r>
              <a:rPr lang="pt-BR" i="1" dirty="0" smtClean="0"/>
              <a:t> / te</a:t>
            </a:r>
          </a:p>
          <a:p>
            <a:pPr algn="r">
              <a:buNone/>
            </a:pPr>
            <a:r>
              <a:rPr lang="pt-BR" i="1" dirty="0" smtClean="0"/>
              <a:t>	</a:t>
            </a:r>
            <a:r>
              <a:rPr lang="pt-BR" dirty="0" smtClean="0">
                <a:solidFill>
                  <a:srgbClr val="0070C0"/>
                </a:solidFill>
              </a:rPr>
              <a:t>E sou feliz porque sou gigante</a:t>
            </a:r>
          </a:p>
          <a:p>
            <a:pPr algn="just">
              <a:buNone/>
            </a:pPr>
            <a:r>
              <a:rPr lang="pt-BR" i="1" dirty="0" smtClean="0"/>
              <a:t>	</a:t>
            </a:r>
            <a:r>
              <a:rPr lang="pt-BR" i="1" dirty="0" smtClean="0">
                <a:solidFill>
                  <a:srgbClr val="FF0000"/>
                </a:solidFill>
              </a:rPr>
              <a:t>A</a:t>
            </a:r>
            <a:r>
              <a:rPr lang="pt-BR" i="1" dirty="0" smtClean="0"/>
              <a:t> / mo / </a:t>
            </a:r>
            <a:r>
              <a:rPr lang="pt-BR" i="1" dirty="0" smtClean="0">
                <a:solidFill>
                  <a:srgbClr val="FF0000"/>
                </a:solidFill>
              </a:rPr>
              <a:t>a</a:t>
            </a:r>
            <a:r>
              <a:rPr lang="pt-BR" i="1" dirty="0" smtClean="0"/>
              <a:t> / </a:t>
            </a:r>
            <a:r>
              <a:rPr lang="pt-BR" i="1" dirty="0" err="1" smtClean="0"/>
              <a:t>mu</a:t>
            </a:r>
            <a:r>
              <a:rPr lang="pt-BR" i="1" dirty="0" smtClean="0"/>
              <a:t> / </a:t>
            </a:r>
            <a:r>
              <a:rPr lang="pt-BR" i="1" dirty="0" err="1" smtClean="0"/>
              <a:t>jer</a:t>
            </a:r>
            <a:r>
              <a:rPr lang="pt-BR" i="1" dirty="0" smtClean="0"/>
              <a:t> / </a:t>
            </a:r>
            <a:r>
              <a:rPr lang="pt-BR" i="1" dirty="0" err="1" smtClean="0">
                <a:solidFill>
                  <a:srgbClr val="FF0000"/>
                </a:solidFill>
              </a:rPr>
              <a:t>cla</a:t>
            </a:r>
            <a:r>
              <a:rPr lang="pt-BR" i="1" dirty="0" smtClean="0"/>
              <a:t> / </a:t>
            </a:r>
            <a:r>
              <a:rPr lang="pt-BR" i="1" dirty="0" err="1" smtClean="0"/>
              <a:t>ra</a:t>
            </a:r>
            <a:endParaRPr lang="pt-BR" i="1" dirty="0" smtClean="0"/>
          </a:p>
          <a:p>
            <a:pPr algn="r">
              <a:buNone/>
            </a:pPr>
            <a:r>
              <a:rPr lang="pt-BR" i="1" dirty="0" smtClean="0"/>
              <a:t>	</a:t>
            </a:r>
            <a:r>
              <a:rPr lang="pt-BR" dirty="0" smtClean="0">
                <a:solidFill>
                  <a:srgbClr val="0070C0"/>
                </a:solidFill>
              </a:rPr>
              <a:t>Amo a mulher clara</a:t>
            </a:r>
          </a:p>
          <a:p>
            <a:pPr algn="just">
              <a:buNone/>
            </a:pPr>
            <a:r>
              <a:rPr lang="pt-BR" i="1" dirty="0" smtClean="0"/>
              <a:t>	</a:t>
            </a:r>
            <a:r>
              <a:rPr lang="pt-BR" i="1" dirty="0" err="1" smtClean="0"/>
              <a:t>Que-a</a:t>
            </a:r>
            <a:r>
              <a:rPr lang="pt-BR" i="1" dirty="0" smtClean="0"/>
              <a:t> / </a:t>
            </a:r>
            <a:r>
              <a:rPr lang="pt-BR" i="1" dirty="0" smtClean="0">
                <a:solidFill>
                  <a:srgbClr val="FF0000"/>
                </a:solidFill>
              </a:rPr>
              <a:t>mi</a:t>
            </a:r>
            <a:r>
              <a:rPr lang="pt-BR" i="1" dirty="0" smtClean="0"/>
              <a:t> / me / </a:t>
            </a:r>
            <a:r>
              <a:rPr lang="pt-BR" i="1" dirty="0" smtClean="0">
                <a:solidFill>
                  <a:srgbClr val="FF0000"/>
                </a:solidFill>
              </a:rPr>
              <a:t>a</a:t>
            </a:r>
            <a:r>
              <a:rPr lang="pt-BR" i="1" dirty="0" smtClean="0"/>
              <a:t> / ma</a:t>
            </a:r>
          </a:p>
          <a:p>
            <a:pPr algn="r">
              <a:buNone/>
            </a:pPr>
            <a:r>
              <a:rPr lang="pt-BR" i="1" dirty="0" smtClean="0"/>
              <a:t>	</a:t>
            </a:r>
            <a:r>
              <a:rPr lang="pt-BR" dirty="0" err="1" smtClean="0">
                <a:solidFill>
                  <a:srgbClr val="0070C0"/>
                </a:solidFill>
              </a:rPr>
              <a:t>Que-a</a:t>
            </a:r>
            <a:r>
              <a:rPr lang="pt-BR" dirty="0" smtClean="0">
                <a:solidFill>
                  <a:srgbClr val="0070C0"/>
                </a:solidFill>
              </a:rPr>
              <a:t> mim me ama</a:t>
            </a:r>
          </a:p>
          <a:p>
            <a:pPr algn="just">
              <a:buNone/>
            </a:pPr>
            <a:r>
              <a:rPr lang="pt-BR" i="1" dirty="0" smtClean="0"/>
              <a:t>	</a:t>
            </a:r>
            <a:r>
              <a:rPr lang="pt-BR" i="1" dirty="0" err="1" smtClean="0">
                <a:solidFill>
                  <a:srgbClr val="FF0000"/>
                </a:solidFill>
              </a:rPr>
              <a:t>Sin</a:t>
            </a:r>
            <a:r>
              <a:rPr lang="pt-BR" i="1" dirty="0" smtClean="0"/>
              <a:t> / </a:t>
            </a:r>
            <a:r>
              <a:rPr lang="pt-BR" i="1" dirty="0" err="1" smtClean="0"/>
              <a:t>pe</a:t>
            </a:r>
            <a:r>
              <a:rPr lang="pt-BR" i="1" dirty="0" smtClean="0"/>
              <a:t> / </a:t>
            </a:r>
            <a:r>
              <a:rPr lang="pt-BR" i="1" dirty="0" err="1" smtClean="0"/>
              <a:t>dir</a:t>
            </a:r>
            <a:r>
              <a:rPr lang="pt-BR" i="1" dirty="0" smtClean="0"/>
              <a:t> / </a:t>
            </a:r>
            <a:r>
              <a:rPr lang="pt-BR" i="1" dirty="0" smtClean="0">
                <a:solidFill>
                  <a:srgbClr val="FF0000"/>
                </a:solidFill>
              </a:rPr>
              <a:t>na</a:t>
            </a:r>
            <a:r>
              <a:rPr lang="pt-BR" i="1" dirty="0" smtClean="0"/>
              <a:t> / da</a:t>
            </a:r>
          </a:p>
          <a:p>
            <a:pPr algn="r">
              <a:buNone/>
            </a:pPr>
            <a:r>
              <a:rPr lang="pt-BR" i="1" dirty="0" smtClean="0"/>
              <a:t>	</a:t>
            </a:r>
            <a:r>
              <a:rPr lang="pt-BR" dirty="0" smtClean="0">
                <a:solidFill>
                  <a:srgbClr val="0070C0"/>
                </a:solidFill>
              </a:rPr>
              <a:t>Sem pedir nada</a:t>
            </a:r>
          </a:p>
          <a:p>
            <a:pPr algn="just">
              <a:buNone/>
            </a:pPr>
            <a:r>
              <a:rPr lang="pt-BR" i="1" dirty="0" smtClean="0"/>
              <a:t>	O / </a:t>
            </a:r>
            <a:r>
              <a:rPr lang="pt-BR" i="1" dirty="0" err="1" smtClean="0">
                <a:solidFill>
                  <a:srgbClr val="FF0000"/>
                </a:solidFill>
              </a:rPr>
              <a:t>ca</a:t>
            </a:r>
            <a:r>
              <a:rPr lang="pt-BR" i="1" dirty="0" smtClean="0"/>
              <a:t> / si / </a:t>
            </a:r>
            <a:r>
              <a:rPr lang="pt-BR" i="1" dirty="0" smtClean="0">
                <a:solidFill>
                  <a:srgbClr val="FF0000"/>
                </a:solidFill>
              </a:rPr>
              <a:t>na</a:t>
            </a:r>
            <a:r>
              <a:rPr lang="pt-BR" i="1" dirty="0" smtClean="0"/>
              <a:t> / da</a:t>
            </a:r>
          </a:p>
          <a:p>
            <a:pPr algn="r">
              <a:buNone/>
            </a:pPr>
            <a:r>
              <a:rPr lang="pt-BR" i="1" dirty="0" smtClean="0"/>
              <a:t>	</a:t>
            </a:r>
            <a:r>
              <a:rPr lang="pt-BR" dirty="0" smtClean="0">
                <a:solidFill>
                  <a:srgbClr val="0070C0"/>
                </a:solidFill>
              </a:rPr>
              <a:t>Ou quase nada</a:t>
            </a:r>
          </a:p>
          <a:p>
            <a:pPr algn="just">
              <a:buNone/>
            </a:pPr>
            <a:r>
              <a:rPr lang="pt-BR" i="1" dirty="0" smtClean="0"/>
              <a:t>	Que / </a:t>
            </a:r>
            <a:r>
              <a:rPr lang="pt-BR" i="1" dirty="0" err="1" smtClean="0">
                <a:solidFill>
                  <a:srgbClr val="FF0000"/>
                </a:solidFill>
              </a:rPr>
              <a:t>no-es</a:t>
            </a:r>
            <a:r>
              <a:rPr lang="pt-BR" i="1" dirty="0" smtClean="0">
                <a:solidFill>
                  <a:srgbClr val="FF0000"/>
                </a:solidFill>
              </a:rPr>
              <a:t> </a:t>
            </a:r>
            <a:r>
              <a:rPr lang="pt-BR" i="1" dirty="0" smtClean="0"/>
              <a:t>/ </a:t>
            </a:r>
            <a:r>
              <a:rPr lang="pt-BR" i="1" dirty="0" err="1" smtClean="0"/>
              <a:t>lo</a:t>
            </a:r>
            <a:r>
              <a:rPr lang="pt-BR" i="1" dirty="0" smtClean="0"/>
              <a:t> / </a:t>
            </a:r>
            <a:r>
              <a:rPr lang="pt-BR" i="1" dirty="0" smtClean="0">
                <a:solidFill>
                  <a:srgbClr val="FF0000"/>
                </a:solidFill>
              </a:rPr>
              <a:t>mis</a:t>
            </a:r>
            <a:r>
              <a:rPr lang="pt-BR" i="1" dirty="0" smtClean="0"/>
              <a:t> / mo</a:t>
            </a:r>
          </a:p>
          <a:p>
            <a:pPr algn="r">
              <a:buNone/>
            </a:pPr>
            <a:r>
              <a:rPr lang="pt-BR" i="1" dirty="0" smtClean="0"/>
              <a:t>	</a:t>
            </a:r>
            <a:r>
              <a:rPr lang="pt-BR" dirty="0" smtClean="0">
                <a:solidFill>
                  <a:srgbClr val="0070C0"/>
                </a:solidFill>
              </a:rPr>
              <a:t>Que não é-o mesmo</a:t>
            </a:r>
          </a:p>
          <a:p>
            <a:pPr algn="just">
              <a:buNone/>
            </a:pPr>
            <a:r>
              <a:rPr lang="pt-BR" i="1" dirty="0" smtClean="0"/>
              <a:t>	</a:t>
            </a:r>
            <a:r>
              <a:rPr lang="pt-BR" i="1" dirty="0" err="1" smtClean="0"/>
              <a:t>Pe</a:t>
            </a:r>
            <a:r>
              <a:rPr lang="pt-BR" i="1" dirty="0" smtClean="0"/>
              <a:t> / </a:t>
            </a:r>
            <a:r>
              <a:rPr lang="pt-BR" i="1" dirty="0" smtClean="0">
                <a:solidFill>
                  <a:srgbClr val="FF0000"/>
                </a:solidFill>
              </a:rPr>
              <a:t>ro-es</a:t>
            </a:r>
            <a:r>
              <a:rPr lang="pt-BR" i="1" dirty="0" smtClean="0"/>
              <a:t> / i / </a:t>
            </a:r>
            <a:r>
              <a:rPr lang="pt-BR" i="1" dirty="0" err="1" smtClean="0"/>
              <a:t>gual</a:t>
            </a:r>
            <a:endParaRPr lang="pt-BR" i="1" dirty="0" smtClean="0"/>
          </a:p>
          <a:p>
            <a:pPr algn="r">
              <a:buNone/>
            </a:pPr>
            <a:r>
              <a:rPr lang="pt-BR" i="1" dirty="0" smtClean="0"/>
              <a:t>	</a:t>
            </a:r>
            <a:r>
              <a:rPr lang="pt-BR" dirty="0" smtClean="0">
                <a:solidFill>
                  <a:srgbClr val="0070C0"/>
                </a:solidFill>
              </a:rPr>
              <a:t>Porém </a:t>
            </a:r>
            <a:r>
              <a:rPr lang="pt-BR" dirty="0" err="1" smtClean="0">
                <a:solidFill>
                  <a:srgbClr val="0070C0"/>
                </a:solidFill>
              </a:rPr>
              <a:t>é-igual</a:t>
            </a:r>
            <a:endParaRPr lang="pt-BR"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ppt_x</p:attrName>
                                        </p:attrNameLst>
                                      </p:cBhvr>
                                      <p:tavLst>
                                        <p:tav tm="0">
                                          <p:val>
                                            <p:strVal val="#ppt_x-.2"/>
                                          </p:val>
                                        </p:tav>
                                        <p:tav tm="100000">
                                          <p:val>
                                            <p:strVal val="#ppt_x"/>
                                          </p:val>
                                        </p:tav>
                                      </p:tavLst>
                                    </p:anim>
                                    <p:anim calcmode="lin" valueType="num">
                                      <p:cBhvr>
                                        <p:cTn id="64" dur="1000" fill="hold"/>
                                        <p:tgtEl>
                                          <p:spTgt spid="3">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65" dur="10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71"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9"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1000" fill="hold"/>
                                        <p:tgtEl>
                                          <p:spTgt spid="3">
                                            <p:txEl>
                                              <p:pRg st="10" end="10"/>
                                            </p:txEl>
                                          </p:spTgt>
                                        </p:tgtEl>
                                        <p:attrNameLst>
                                          <p:attrName>ppt_x</p:attrName>
                                        </p:attrNameLst>
                                      </p:cBhvr>
                                      <p:tavLst>
                                        <p:tav tm="0">
                                          <p:val>
                                            <p:strVal val="#ppt_x-.2"/>
                                          </p:val>
                                        </p:tav>
                                        <p:tav tm="100000">
                                          <p:val>
                                            <p:strVal val="#ppt_x"/>
                                          </p:val>
                                        </p:tav>
                                      </p:tavLst>
                                    </p:anim>
                                    <p:anim calcmode="lin" valueType="num">
                                      <p:cBhvr>
                                        <p:cTn id="78" dur="1000" fill="hold"/>
                                        <p:tgtEl>
                                          <p:spTgt spid="3">
                                            <p:txEl>
                                              <p:pRg st="10" end="10"/>
                                            </p:txEl>
                                          </p:spTgt>
                                        </p:tgtEl>
                                        <p:attrNameLst>
                                          <p:attrName>ppt_y</p:attrName>
                                        </p:attrNameLst>
                                      </p:cBhvr>
                                      <p:tavLst>
                                        <p:tav tm="0">
                                          <p:val>
                                            <p:strVal val="#ppt_y"/>
                                          </p:val>
                                        </p:tav>
                                        <p:tav tm="100000">
                                          <p:val>
                                            <p:strVal val="#ppt_y"/>
                                          </p:val>
                                        </p:tav>
                                      </p:tavLst>
                                    </p:anim>
                                    <p:animEffect transition="in" filter="wipe(right)" prLst="gradientSize: 0.1">
                                      <p:cBhvr>
                                        <p:cTn id="79" dur="10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5"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1000" fill="hold"/>
                                        <p:tgtEl>
                                          <p:spTgt spid="3">
                                            <p:txEl>
                                              <p:pRg st="11" end="11"/>
                                            </p:txEl>
                                          </p:spTgt>
                                        </p:tgtEl>
                                        <p:attrNameLst>
                                          <p:attrName>ppt_w</p:attrName>
                                        </p:attrNameLst>
                                      </p:cBhvr>
                                      <p:tavLst>
                                        <p:tav tm="0">
                                          <p:val>
                                            <p:strVal val="#ppt_w*0.70"/>
                                          </p:val>
                                        </p:tav>
                                        <p:tav tm="100000">
                                          <p:val>
                                            <p:strVal val="#ppt_w"/>
                                          </p:val>
                                        </p:tav>
                                      </p:tavLst>
                                    </p:anim>
                                    <p:anim calcmode="lin" valueType="num">
                                      <p:cBhvr>
                                        <p:cTn id="85"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86" dur="1000"/>
                                        <p:tgtEl>
                                          <p:spTgt spid="3">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9" presetClass="entr" presetSubtype="0" fill="hold"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 calcmode="lin" valueType="num">
                                      <p:cBhvr>
                                        <p:cTn id="91" dur="1000" fill="hold"/>
                                        <p:tgtEl>
                                          <p:spTgt spid="3">
                                            <p:txEl>
                                              <p:pRg st="12" end="12"/>
                                            </p:txEl>
                                          </p:spTgt>
                                        </p:tgtEl>
                                        <p:attrNameLst>
                                          <p:attrName>ppt_x</p:attrName>
                                        </p:attrNameLst>
                                      </p:cBhvr>
                                      <p:tavLst>
                                        <p:tav tm="0">
                                          <p:val>
                                            <p:strVal val="#ppt_x-.2"/>
                                          </p:val>
                                        </p:tav>
                                        <p:tav tm="100000">
                                          <p:val>
                                            <p:strVal val="#ppt_x"/>
                                          </p:val>
                                        </p:tav>
                                      </p:tavLst>
                                    </p:anim>
                                    <p:anim calcmode="lin" valueType="num">
                                      <p:cBhvr>
                                        <p:cTn id="92" dur="1000" fill="hold"/>
                                        <p:tgtEl>
                                          <p:spTgt spid="3">
                                            <p:txEl>
                                              <p:pRg st="12" end="12"/>
                                            </p:txEl>
                                          </p:spTgt>
                                        </p:tgtEl>
                                        <p:attrNameLst>
                                          <p:attrName>ppt_y</p:attrName>
                                        </p:attrNameLst>
                                      </p:cBhvr>
                                      <p:tavLst>
                                        <p:tav tm="0">
                                          <p:val>
                                            <p:strVal val="#ppt_y"/>
                                          </p:val>
                                        </p:tav>
                                        <p:tav tm="100000">
                                          <p:val>
                                            <p:strVal val="#ppt_y"/>
                                          </p:val>
                                        </p:tav>
                                      </p:tavLst>
                                    </p:anim>
                                    <p:animEffect transition="in" filter="wipe(right)" prLst="gradientSize: 0.1">
                                      <p:cBhvr>
                                        <p:cTn id="93" dur="1000"/>
                                        <p:tgtEl>
                                          <p:spTgt spid="3">
                                            <p:txEl>
                                              <p:pRg st="12" end="12"/>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5" presetClass="entr" presetSubtype="0" fill="hold"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 calcmode="lin" valueType="num">
                                      <p:cBhvr>
                                        <p:cTn id="98" dur="1000" fill="hold"/>
                                        <p:tgtEl>
                                          <p:spTgt spid="3">
                                            <p:txEl>
                                              <p:pRg st="13" end="13"/>
                                            </p:txEl>
                                          </p:spTgt>
                                        </p:tgtEl>
                                        <p:attrNameLst>
                                          <p:attrName>ppt_w</p:attrName>
                                        </p:attrNameLst>
                                      </p:cBhvr>
                                      <p:tavLst>
                                        <p:tav tm="0">
                                          <p:val>
                                            <p:strVal val="#ppt_w*0.70"/>
                                          </p:val>
                                        </p:tav>
                                        <p:tav tm="100000">
                                          <p:val>
                                            <p:strVal val="#ppt_w"/>
                                          </p:val>
                                        </p:tav>
                                      </p:tavLst>
                                    </p:anim>
                                    <p:anim calcmode="lin" valueType="num">
                                      <p:cBhvr>
                                        <p:cTn id="99" dur="1000" fill="hold"/>
                                        <p:tgtEl>
                                          <p:spTgt spid="3">
                                            <p:txEl>
                                              <p:pRg st="13" end="13"/>
                                            </p:txEl>
                                          </p:spTgt>
                                        </p:tgtEl>
                                        <p:attrNameLst>
                                          <p:attrName>ppt_h</p:attrName>
                                        </p:attrNameLst>
                                      </p:cBhvr>
                                      <p:tavLst>
                                        <p:tav tm="0">
                                          <p:val>
                                            <p:strVal val="#ppt_h"/>
                                          </p:val>
                                        </p:tav>
                                        <p:tav tm="100000">
                                          <p:val>
                                            <p:strVal val="#ppt_h"/>
                                          </p:val>
                                        </p:tav>
                                      </p:tavLst>
                                    </p:anim>
                                    <p:animEffect transition="in" filter="fade">
                                      <p:cBhvr>
                                        <p:cTn id="100" dur="1000"/>
                                        <p:tgtEl>
                                          <p:spTgt spid="3">
                                            <p:txEl>
                                              <p:pRg st="13" end="13"/>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9" presetClass="entr" presetSubtype="0" fill="hold" nodeType="clickEffect">
                                  <p:stCondLst>
                                    <p:cond delay="0"/>
                                  </p:stCondLst>
                                  <p:childTnLst>
                                    <p:set>
                                      <p:cBhvr>
                                        <p:cTn id="104" dur="1" fill="hold">
                                          <p:stCondLst>
                                            <p:cond delay="0"/>
                                          </p:stCondLst>
                                        </p:cTn>
                                        <p:tgtEl>
                                          <p:spTgt spid="3">
                                            <p:txEl>
                                              <p:pRg st="14" end="14"/>
                                            </p:txEl>
                                          </p:spTgt>
                                        </p:tgtEl>
                                        <p:attrNameLst>
                                          <p:attrName>style.visibility</p:attrName>
                                        </p:attrNameLst>
                                      </p:cBhvr>
                                      <p:to>
                                        <p:strVal val="visible"/>
                                      </p:to>
                                    </p:set>
                                    <p:anim calcmode="lin" valueType="num">
                                      <p:cBhvr>
                                        <p:cTn id="105" dur="1000" fill="hold"/>
                                        <p:tgtEl>
                                          <p:spTgt spid="3">
                                            <p:txEl>
                                              <p:pRg st="14" end="14"/>
                                            </p:txEl>
                                          </p:spTgt>
                                        </p:tgtEl>
                                        <p:attrNameLst>
                                          <p:attrName>ppt_x</p:attrName>
                                        </p:attrNameLst>
                                      </p:cBhvr>
                                      <p:tavLst>
                                        <p:tav tm="0">
                                          <p:val>
                                            <p:strVal val="#ppt_x-.2"/>
                                          </p:val>
                                        </p:tav>
                                        <p:tav tm="100000">
                                          <p:val>
                                            <p:strVal val="#ppt_x"/>
                                          </p:val>
                                        </p:tav>
                                      </p:tavLst>
                                    </p:anim>
                                    <p:anim calcmode="lin" valueType="num">
                                      <p:cBhvr>
                                        <p:cTn id="106" dur="1000" fill="hold"/>
                                        <p:tgtEl>
                                          <p:spTgt spid="3">
                                            <p:txEl>
                                              <p:pRg st="14" end="14"/>
                                            </p:txEl>
                                          </p:spTgt>
                                        </p:tgtEl>
                                        <p:attrNameLst>
                                          <p:attrName>ppt_y</p:attrName>
                                        </p:attrNameLst>
                                      </p:cBhvr>
                                      <p:tavLst>
                                        <p:tav tm="0">
                                          <p:val>
                                            <p:strVal val="#ppt_y"/>
                                          </p:val>
                                        </p:tav>
                                        <p:tav tm="100000">
                                          <p:val>
                                            <p:strVal val="#ppt_y"/>
                                          </p:val>
                                        </p:tav>
                                      </p:tavLst>
                                    </p:anim>
                                    <p:animEffect transition="in" filter="wipe(right)" prLst="gradientSize: 0.1">
                                      <p:cBhvr>
                                        <p:cTn id="107" dur="1000"/>
                                        <p:tgtEl>
                                          <p:spTgt spid="3">
                                            <p:txEl>
                                              <p:pRg st="14" end="14"/>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5" presetClass="entr" presetSubtype="0" fill="hold" nodeType="clickEffect">
                                  <p:stCondLst>
                                    <p:cond delay="0"/>
                                  </p:stCondLst>
                                  <p:childTnLst>
                                    <p:set>
                                      <p:cBhvr>
                                        <p:cTn id="111" dur="1" fill="hold">
                                          <p:stCondLst>
                                            <p:cond delay="0"/>
                                          </p:stCondLst>
                                        </p:cTn>
                                        <p:tgtEl>
                                          <p:spTgt spid="3">
                                            <p:txEl>
                                              <p:pRg st="15" end="15"/>
                                            </p:txEl>
                                          </p:spTgt>
                                        </p:tgtEl>
                                        <p:attrNameLst>
                                          <p:attrName>style.visibility</p:attrName>
                                        </p:attrNameLst>
                                      </p:cBhvr>
                                      <p:to>
                                        <p:strVal val="visible"/>
                                      </p:to>
                                    </p:set>
                                    <p:anim calcmode="lin" valueType="num">
                                      <p:cBhvr>
                                        <p:cTn id="112" dur="1000" fill="hold"/>
                                        <p:tgtEl>
                                          <p:spTgt spid="3">
                                            <p:txEl>
                                              <p:pRg st="15" end="15"/>
                                            </p:txEl>
                                          </p:spTgt>
                                        </p:tgtEl>
                                        <p:attrNameLst>
                                          <p:attrName>ppt_w</p:attrName>
                                        </p:attrNameLst>
                                      </p:cBhvr>
                                      <p:tavLst>
                                        <p:tav tm="0">
                                          <p:val>
                                            <p:strVal val="#ppt_w*0.70"/>
                                          </p:val>
                                        </p:tav>
                                        <p:tav tm="100000">
                                          <p:val>
                                            <p:strVal val="#ppt_w"/>
                                          </p:val>
                                        </p:tav>
                                      </p:tavLst>
                                    </p:anim>
                                    <p:anim calcmode="lin" valueType="num">
                                      <p:cBhvr>
                                        <p:cTn id="113" dur="1000" fill="hold"/>
                                        <p:tgtEl>
                                          <p:spTgt spid="3">
                                            <p:txEl>
                                              <p:pRg st="15" end="15"/>
                                            </p:txEl>
                                          </p:spTgt>
                                        </p:tgtEl>
                                        <p:attrNameLst>
                                          <p:attrName>ppt_h</p:attrName>
                                        </p:attrNameLst>
                                      </p:cBhvr>
                                      <p:tavLst>
                                        <p:tav tm="0">
                                          <p:val>
                                            <p:strVal val="#ppt_h"/>
                                          </p:val>
                                        </p:tav>
                                        <p:tav tm="100000">
                                          <p:val>
                                            <p:strVal val="#ppt_h"/>
                                          </p:val>
                                        </p:tav>
                                      </p:tavLst>
                                    </p:anim>
                                    <p:animEffect transition="in" filter="fade">
                                      <p:cBhvr>
                                        <p:cTn id="114" dur="1000"/>
                                        <p:tgtEl>
                                          <p:spTgt spid="3">
                                            <p:txEl>
                                              <p:pRg st="15" end="15"/>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29" presetClass="entr" presetSubtype="0" fill="hold" nodeType="clickEffect">
                                  <p:stCondLst>
                                    <p:cond delay="0"/>
                                  </p:stCondLst>
                                  <p:childTnLst>
                                    <p:set>
                                      <p:cBhvr>
                                        <p:cTn id="118" dur="1" fill="hold">
                                          <p:stCondLst>
                                            <p:cond delay="0"/>
                                          </p:stCondLst>
                                        </p:cTn>
                                        <p:tgtEl>
                                          <p:spTgt spid="3">
                                            <p:txEl>
                                              <p:pRg st="16" end="16"/>
                                            </p:txEl>
                                          </p:spTgt>
                                        </p:tgtEl>
                                        <p:attrNameLst>
                                          <p:attrName>style.visibility</p:attrName>
                                        </p:attrNameLst>
                                      </p:cBhvr>
                                      <p:to>
                                        <p:strVal val="visible"/>
                                      </p:to>
                                    </p:set>
                                    <p:anim calcmode="lin" valueType="num">
                                      <p:cBhvr>
                                        <p:cTn id="119" dur="1000" fill="hold"/>
                                        <p:tgtEl>
                                          <p:spTgt spid="3">
                                            <p:txEl>
                                              <p:pRg st="16" end="16"/>
                                            </p:txEl>
                                          </p:spTgt>
                                        </p:tgtEl>
                                        <p:attrNameLst>
                                          <p:attrName>ppt_x</p:attrName>
                                        </p:attrNameLst>
                                      </p:cBhvr>
                                      <p:tavLst>
                                        <p:tav tm="0">
                                          <p:val>
                                            <p:strVal val="#ppt_x-.2"/>
                                          </p:val>
                                        </p:tav>
                                        <p:tav tm="100000">
                                          <p:val>
                                            <p:strVal val="#ppt_x"/>
                                          </p:val>
                                        </p:tav>
                                      </p:tavLst>
                                    </p:anim>
                                    <p:anim calcmode="lin" valueType="num">
                                      <p:cBhvr>
                                        <p:cTn id="120" dur="1000" fill="hold"/>
                                        <p:tgtEl>
                                          <p:spTgt spid="3">
                                            <p:txEl>
                                              <p:pRg st="16" end="16"/>
                                            </p:txEl>
                                          </p:spTgt>
                                        </p:tgtEl>
                                        <p:attrNameLst>
                                          <p:attrName>ppt_y</p:attrName>
                                        </p:attrNameLst>
                                      </p:cBhvr>
                                      <p:tavLst>
                                        <p:tav tm="0">
                                          <p:val>
                                            <p:strVal val="#ppt_y"/>
                                          </p:val>
                                        </p:tav>
                                        <p:tav tm="100000">
                                          <p:val>
                                            <p:strVal val="#ppt_y"/>
                                          </p:val>
                                        </p:tav>
                                      </p:tavLst>
                                    </p:anim>
                                    <p:animEffect transition="in" filter="wipe(right)" prLst="gradientSize: 0.1">
                                      <p:cBhvr>
                                        <p:cTn id="121" dur="1000"/>
                                        <p:tgtEl>
                                          <p:spTgt spid="3">
                                            <p:txEl>
                                              <p:pRg st="16" end="16"/>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55" presetClass="entr" presetSubtype="0" fill="hold" nodeType="clickEffect">
                                  <p:stCondLst>
                                    <p:cond delay="0"/>
                                  </p:stCondLst>
                                  <p:childTnLst>
                                    <p:set>
                                      <p:cBhvr>
                                        <p:cTn id="125" dur="1" fill="hold">
                                          <p:stCondLst>
                                            <p:cond delay="0"/>
                                          </p:stCondLst>
                                        </p:cTn>
                                        <p:tgtEl>
                                          <p:spTgt spid="3">
                                            <p:txEl>
                                              <p:pRg st="17" end="17"/>
                                            </p:txEl>
                                          </p:spTgt>
                                        </p:tgtEl>
                                        <p:attrNameLst>
                                          <p:attrName>style.visibility</p:attrName>
                                        </p:attrNameLst>
                                      </p:cBhvr>
                                      <p:to>
                                        <p:strVal val="visible"/>
                                      </p:to>
                                    </p:set>
                                    <p:anim calcmode="lin" valueType="num">
                                      <p:cBhvr>
                                        <p:cTn id="126" dur="1000" fill="hold"/>
                                        <p:tgtEl>
                                          <p:spTgt spid="3">
                                            <p:txEl>
                                              <p:pRg st="17" end="17"/>
                                            </p:txEl>
                                          </p:spTgt>
                                        </p:tgtEl>
                                        <p:attrNameLst>
                                          <p:attrName>ppt_w</p:attrName>
                                        </p:attrNameLst>
                                      </p:cBhvr>
                                      <p:tavLst>
                                        <p:tav tm="0">
                                          <p:val>
                                            <p:strVal val="#ppt_w*0.70"/>
                                          </p:val>
                                        </p:tav>
                                        <p:tav tm="100000">
                                          <p:val>
                                            <p:strVal val="#ppt_w"/>
                                          </p:val>
                                        </p:tav>
                                      </p:tavLst>
                                    </p:anim>
                                    <p:anim calcmode="lin" valueType="num">
                                      <p:cBhvr>
                                        <p:cTn id="127" dur="1000" fill="hold"/>
                                        <p:tgtEl>
                                          <p:spTgt spid="3">
                                            <p:txEl>
                                              <p:pRg st="17" end="17"/>
                                            </p:txEl>
                                          </p:spTgt>
                                        </p:tgtEl>
                                        <p:attrNameLst>
                                          <p:attrName>ppt_h</p:attrName>
                                        </p:attrNameLst>
                                      </p:cBhvr>
                                      <p:tavLst>
                                        <p:tav tm="0">
                                          <p:val>
                                            <p:strVal val="#ppt_h"/>
                                          </p:val>
                                        </p:tav>
                                        <p:tav tm="100000">
                                          <p:val>
                                            <p:strVal val="#ppt_h"/>
                                          </p:val>
                                        </p:tav>
                                      </p:tavLst>
                                    </p:anim>
                                    <p:animEffect transition="in" filter="fade">
                                      <p:cBhvr>
                                        <p:cTn id="128" dur="1000"/>
                                        <p:tgtEl>
                                          <p:spTgt spid="3">
                                            <p:txEl>
                                              <p:pRg st="17" end="17"/>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29" presetClass="entr" presetSubtype="0" fill="hold" nodeType="clickEffect">
                                  <p:stCondLst>
                                    <p:cond delay="0"/>
                                  </p:stCondLst>
                                  <p:childTnLst>
                                    <p:set>
                                      <p:cBhvr>
                                        <p:cTn id="132" dur="1" fill="hold">
                                          <p:stCondLst>
                                            <p:cond delay="0"/>
                                          </p:stCondLst>
                                        </p:cTn>
                                        <p:tgtEl>
                                          <p:spTgt spid="3">
                                            <p:txEl>
                                              <p:pRg st="18" end="18"/>
                                            </p:txEl>
                                          </p:spTgt>
                                        </p:tgtEl>
                                        <p:attrNameLst>
                                          <p:attrName>style.visibility</p:attrName>
                                        </p:attrNameLst>
                                      </p:cBhvr>
                                      <p:to>
                                        <p:strVal val="visible"/>
                                      </p:to>
                                    </p:set>
                                    <p:anim calcmode="lin" valueType="num">
                                      <p:cBhvr>
                                        <p:cTn id="133" dur="1000" fill="hold"/>
                                        <p:tgtEl>
                                          <p:spTgt spid="3">
                                            <p:txEl>
                                              <p:pRg st="18" end="18"/>
                                            </p:txEl>
                                          </p:spTgt>
                                        </p:tgtEl>
                                        <p:attrNameLst>
                                          <p:attrName>ppt_x</p:attrName>
                                        </p:attrNameLst>
                                      </p:cBhvr>
                                      <p:tavLst>
                                        <p:tav tm="0">
                                          <p:val>
                                            <p:strVal val="#ppt_x-.2"/>
                                          </p:val>
                                        </p:tav>
                                        <p:tav tm="100000">
                                          <p:val>
                                            <p:strVal val="#ppt_x"/>
                                          </p:val>
                                        </p:tav>
                                      </p:tavLst>
                                    </p:anim>
                                    <p:anim calcmode="lin" valueType="num">
                                      <p:cBhvr>
                                        <p:cTn id="134" dur="1000" fill="hold"/>
                                        <p:tgtEl>
                                          <p:spTgt spid="3">
                                            <p:txEl>
                                              <p:pRg st="18" end="18"/>
                                            </p:txEl>
                                          </p:spTgt>
                                        </p:tgtEl>
                                        <p:attrNameLst>
                                          <p:attrName>ppt_y</p:attrName>
                                        </p:attrNameLst>
                                      </p:cBhvr>
                                      <p:tavLst>
                                        <p:tav tm="0">
                                          <p:val>
                                            <p:strVal val="#ppt_y"/>
                                          </p:val>
                                        </p:tav>
                                        <p:tav tm="100000">
                                          <p:val>
                                            <p:strVal val="#ppt_y"/>
                                          </p:val>
                                        </p:tav>
                                      </p:tavLst>
                                    </p:anim>
                                    <p:animEffect transition="in" filter="wipe(right)" prLst="gradientSize: 0.1">
                                      <p:cBhvr>
                                        <p:cTn id="135" dur="1000"/>
                                        <p:tgtEl>
                                          <p:spTgt spid="3">
                                            <p:txEl>
                                              <p:pRg st="18" end="18"/>
                                            </p:txEl>
                                          </p:spTgt>
                                        </p:tgtEl>
                                      </p:cBhvr>
                                    </p:animEffect>
                                  </p:childTnLst>
                                </p:cTn>
                              </p:par>
                            </p:childTnLst>
                          </p:cTn>
                        </p:par>
                      </p:childTnLst>
                    </p:cTn>
                  </p:par>
                  <p:par>
                    <p:cTn id="136" fill="hold">
                      <p:stCondLst>
                        <p:cond delay="indefinite"/>
                      </p:stCondLst>
                      <p:childTnLst>
                        <p:par>
                          <p:cTn id="137" fill="hold">
                            <p:stCondLst>
                              <p:cond delay="0"/>
                            </p:stCondLst>
                            <p:childTnLst>
                              <p:par>
                                <p:cTn id="138" presetID="55" presetClass="entr" presetSubtype="0" fill="hold" nodeType="clickEffect">
                                  <p:stCondLst>
                                    <p:cond delay="0"/>
                                  </p:stCondLst>
                                  <p:childTnLst>
                                    <p:set>
                                      <p:cBhvr>
                                        <p:cTn id="139" dur="1" fill="hold">
                                          <p:stCondLst>
                                            <p:cond delay="0"/>
                                          </p:stCondLst>
                                        </p:cTn>
                                        <p:tgtEl>
                                          <p:spTgt spid="3">
                                            <p:txEl>
                                              <p:pRg st="19" end="19"/>
                                            </p:txEl>
                                          </p:spTgt>
                                        </p:tgtEl>
                                        <p:attrNameLst>
                                          <p:attrName>style.visibility</p:attrName>
                                        </p:attrNameLst>
                                      </p:cBhvr>
                                      <p:to>
                                        <p:strVal val="visible"/>
                                      </p:to>
                                    </p:set>
                                    <p:anim calcmode="lin" valueType="num">
                                      <p:cBhvr>
                                        <p:cTn id="140" dur="1000" fill="hold"/>
                                        <p:tgtEl>
                                          <p:spTgt spid="3">
                                            <p:txEl>
                                              <p:pRg st="19" end="19"/>
                                            </p:txEl>
                                          </p:spTgt>
                                        </p:tgtEl>
                                        <p:attrNameLst>
                                          <p:attrName>ppt_w</p:attrName>
                                        </p:attrNameLst>
                                      </p:cBhvr>
                                      <p:tavLst>
                                        <p:tav tm="0">
                                          <p:val>
                                            <p:strVal val="#ppt_w*0.70"/>
                                          </p:val>
                                        </p:tav>
                                        <p:tav tm="100000">
                                          <p:val>
                                            <p:strVal val="#ppt_w"/>
                                          </p:val>
                                        </p:tav>
                                      </p:tavLst>
                                    </p:anim>
                                    <p:anim calcmode="lin" valueType="num">
                                      <p:cBhvr>
                                        <p:cTn id="141" dur="1000" fill="hold"/>
                                        <p:tgtEl>
                                          <p:spTgt spid="3">
                                            <p:txEl>
                                              <p:pRg st="19" end="19"/>
                                            </p:txEl>
                                          </p:spTgt>
                                        </p:tgtEl>
                                        <p:attrNameLst>
                                          <p:attrName>ppt_h</p:attrName>
                                        </p:attrNameLst>
                                      </p:cBhvr>
                                      <p:tavLst>
                                        <p:tav tm="0">
                                          <p:val>
                                            <p:strVal val="#ppt_h"/>
                                          </p:val>
                                        </p:tav>
                                        <p:tav tm="100000">
                                          <p:val>
                                            <p:strVal val="#ppt_h"/>
                                          </p:val>
                                        </p:tav>
                                      </p:tavLst>
                                    </p:anim>
                                    <p:animEffect transition="in" filter="fade">
                                      <p:cBhvr>
                                        <p:cTn id="142" dur="1000"/>
                                        <p:tgtEl>
                                          <p:spTgt spid="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620688"/>
            <a:ext cx="8147248" cy="5734237"/>
          </a:xfrm>
        </p:spPr>
        <p:txBody>
          <a:bodyPr>
            <a:normAutofit fontScale="85000" lnSpcReduction="20000"/>
          </a:bodyPr>
          <a:lstStyle/>
          <a:p>
            <a:pPr>
              <a:buNone/>
            </a:pPr>
            <a:r>
              <a:rPr lang="pt-BR" i="1" dirty="0" smtClean="0"/>
              <a:t>Y / </a:t>
            </a:r>
            <a:r>
              <a:rPr lang="pt-BR" i="1" dirty="0" smtClean="0">
                <a:solidFill>
                  <a:srgbClr val="FF0000"/>
                </a:solidFill>
              </a:rPr>
              <a:t>si-es</a:t>
            </a:r>
            <a:r>
              <a:rPr lang="pt-BR" i="1" dirty="0" smtClean="0"/>
              <a:t> / to / </a:t>
            </a:r>
            <a:r>
              <a:rPr lang="pt-BR" i="1" dirty="0" err="1" smtClean="0">
                <a:solidFill>
                  <a:srgbClr val="FF0000"/>
                </a:solidFill>
              </a:rPr>
              <a:t>fue</a:t>
            </a:r>
            <a:r>
              <a:rPr lang="pt-BR" i="1" dirty="0" smtClean="0"/>
              <a:t> / </a:t>
            </a:r>
            <a:r>
              <a:rPr lang="pt-BR" i="1" dirty="0" err="1" smtClean="0"/>
              <a:t>ra</a:t>
            </a:r>
            <a:r>
              <a:rPr lang="pt-BR" i="1" dirty="0" smtClean="0"/>
              <a:t> / </a:t>
            </a:r>
            <a:r>
              <a:rPr lang="pt-BR" i="1" dirty="0" err="1" smtClean="0">
                <a:solidFill>
                  <a:srgbClr val="FF0000"/>
                </a:solidFill>
              </a:rPr>
              <a:t>po</a:t>
            </a:r>
            <a:r>
              <a:rPr lang="pt-BR" i="1" dirty="0" smtClean="0"/>
              <a:t> / co</a:t>
            </a:r>
          </a:p>
          <a:p>
            <a:pPr algn="r">
              <a:buNone/>
            </a:pPr>
            <a:r>
              <a:rPr lang="pt-BR" dirty="0" smtClean="0">
                <a:solidFill>
                  <a:srgbClr val="0070C0"/>
                </a:solidFill>
              </a:rPr>
              <a:t>E </a:t>
            </a:r>
            <a:r>
              <a:rPr lang="pt-BR" dirty="0" err="1" smtClean="0">
                <a:solidFill>
                  <a:srgbClr val="0070C0"/>
                </a:solidFill>
              </a:rPr>
              <a:t>se-isto</a:t>
            </a:r>
            <a:r>
              <a:rPr lang="pt-BR" dirty="0" smtClean="0">
                <a:solidFill>
                  <a:srgbClr val="0070C0"/>
                </a:solidFill>
              </a:rPr>
              <a:t> </a:t>
            </a:r>
            <a:r>
              <a:rPr lang="pt-BR" dirty="0" err="1" smtClean="0">
                <a:solidFill>
                  <a:srgbClr val="0070C0"/>
                </a:solidFill>
              </a:rPr>
              <a:t>fôra</a:t>
            </a:r>
            <a:r>
              <a:rPr lang="pt-BR" dirty="0" smtClean="0">
                <a:solidFill>
                  <a:srgbClr val="0070C0"/>
                </a:solidFill>
              </a:rPr>
              <a:t> pouco</a:t>
            </a:r>
          </a:p>
          <a:p>
            <a:pPr>
              <a:buNone/>
            </a:pPr>
            <a:r>
              <a:rPr lang="pt-BR" i="1" dirty="0" err="1" smtClean="0">
                <a:solidFill>
                  <a:srgbClr val="FF0000"/>
                </a:solidFill>
              </a:rPr>
              <a:t>Ten</a:t>
            </a:r>
            <a:r>
              <a:rPr lang="pt-BR" i="1" dirty="0" smtClean="0"/>
              <a:t> / </a:t>
            </a:r>
            <a:r>
              <a:rPr lang="pt-BR" i="1" dirty="0" err="1" smtClean="0"/>
              <a:t>go</a:t>
            </a:r>
            <a:r>
              <a:rPr lang="pt-BR" i="1" dirty="0" smtClean="0"/>
              <a:t> / mis / </a:t>
            </a:r>
            <a:r>
              <a:rPr lang="pt-BR" i="1" dirty="0" err="1" smtClean="0">
                <a:solidFill>
                  <a:srgbClr val="FF0000"/>
                </a:solidFill>
              </a:rPr>
              <a:t>can</a:t>
            </a:r>
            <a:r>
              <a:rPr lang="pt-BR" i="1" dirty="0" smtClean="0"/>
              <a:t> / tos / que / </a:t>
            </a:r>
            <a:r>
              <a:rPr lang="pt-BR" i="1" dirty="0" err="1" smtClean="0">
                <a:solidFill>
                  <a:srgbClr val="FF0000"/>
                </a:solidFill>
              </a:rPr>
              <a:t>po</a:t>
            </a:r>
            <a:r>
              <a:rPr lang="pt-BR" i="1" dirty="0" smtClean="0"/>
              <a:t> / </a:t>
            </a:r>
            <a:r>
              <a:rPr lang="pt-BR" i="1" dirty="0" err="1" smtClean="0"/>
              <a:t>co-a</a:t>
            </a:r>
            <a:r>
              <a:rPr lang="pt-BR" i="1" dirty="0" smtClean="0"/>
              <a:t> / </a:t>
            </a:r>
            <a:r>
              <a:rPr lang="pt-BR" i="1" dirty="0" err="1" smtClean="0">
                <a:solidFill>
                  <a:srgbClr val="FF0000"/>
                </a:solidFill>
              </a:rPr>
              <a:t>po</a:t>
            </a:r>
            <a:r>
              <a:rPr lang="pt-BR" i="1" dirty="0" smtClean="0"/>
              <a:t> / co</a:t>
            </a:r>
          </a:p>
          <a:p>
            <a:pPr algn="r">
              <a:buNone/>
            </a:pPr>
            <a:r>
              <a:rPr lang="pt-BR" dirty="0" smtClean="0">
                <a:solidFill>
                  <a:srgbClr val="0070C0"/>
                </a:solidFill>
              </a:rPr>
              <a:t>Tenho meus cantos que </a:t>
            </a:r>
            <a:r>
              <a:rPr lang="pt-BR" dirty="0" err="1" smtClean="0">
                <a:solidFill>
                  <a:srgbClr val="0070C0"/>
                </a:solidFill>
              </a:rPr>
              <a:t>pouco-a</a:t>
            </a:r>
            <a:r>
              <a:rPr lang="pt-BR" dirty="0" smtClean="0">
                <a:solidFill>
                  <a:srgbClr val="0070C0"/>
                </a:solidFill>
              </a:rPr>
              <a:t> pouco</a:t>
            </a:r>
          </a:p>
          <a:p>
            <a:pPr>
              <a:buNone/>
            </a:pPr>
            <a:r>
              <a:rPr lang="pt-BR" i="1" dirty="0" err="1" smtClean="0">
                <a:solidFill>
                  <a:srgbClr val="FF0000"/>
                </a:solidFill>
              </a:rPr>
              <a:t>Mue</a:t>
            </a:r>
            <a:r>
              <a:rPr lang="pt-BR" i="1" dirty="0" smtClean="0"/>
              <a:t> / </a:t>
            </a:r>
            <a:r>
              <a:rPr lang="pt-BR" i="1" dirty="0" err="1" smtClean="0"/>
              <a:t>lo</a:t>
            </a:r>
            <a:r>
              <a:rPr lang="pt-BR" i="1" dirty="0" smtClean="0"/>
              <a:t>-y / re / </a:t>
            </a:r>
            <a:r>
              <a:rPr lang="pt-BR" i="1" dirty="0" smtClean="0">
                <a:solidFill>
                  <a:srgbClr val="FF0000"/>
                </a:solidFill>
              </a:rPr>
              <a:t>ha</a:t>
            </a:r>
            <a:r>
              <a:rPr lang="pt-BR" i="1" dirty="0" smtClean="0"/>
              <a:t> / </a:t>
            </a:r>
            <a:r>
              <a:rPr lang="pt-BR" i="1" dirty="0" err="1" smtClean="0"/>
              <a:t>go-ha</a:t>
            </a:r>
            <a:r>
              <a:rPr lang="pt-BR" i="1" dirty="0" smtClean="0"/>
              <a:t> / bi / </a:t>
            </a:r>
            <a:r>
              <a:rPr lang="pt-BR" i="1" dirty="0" err="1" smtClean="0">
                <a:solidFill>
                  <a:srgbClr val="FF0000"/>
                </a:solidFill>
              </a:rPr>
              <a:t>tan</a:t>
            </a:r>
            <a:r>
              <a:rPr lang="pt-BR" i="1" dirty="0" smtClean="0"/>
              <a:t> / </a:t>
            </a:r>
            <a:r>
              <a:rPr lang="pt-BR" i="1" dirty="0" err="1" smtClean="0"/>
              <a:t>do-el</a:t>
            </a:r>
            <a:r>
              <a:rPr lang="pt-BR" i="1" dirty="0" smtClean="0"/>
              <a:t> / </a:t>
            </a:r>
            <a:r>
              <a:rPr lang="pt-BR" i="1" dirty="0" err="1" smtClean="0">
                <a:solidFill>
                  <a:srgbClr val="FF0000"/>
                </a:solidFill>
              </a:rPr>
              <a:t>tiem</a:t>
            </a:r>
            <a:r>
              <a:rPr lang="pt-BR" i="1" dirty="0" smtClean="0"/>
              <a:t> / </a:t>
            </a:r>
            <a:r>
              <a:rPr lang="pt-BR" i="1" dirty="0" err="1" smtClean="0"/>
              <a:t>po</a:t>
            </a:r>
            <a:endParaRPr lang="pt-BR" i="1" dirty="0" smtClean="0"/>
          </a:p>
          <a:p>
            <a:pPr algn="r">
              <a:buNone/>
            </a:pPr>
            <a:r>
              <a:rPr lang="pt-BR" dirty="0" err="1" smtClean="0">
                <a:solidFill>
                  <a:srgbClr val="0070C0"/>
                </a:solidFill>
              </a:rPr>
              <a:t>Penso-e</a:t>
            </a:r>
            <a:r>
              <a:rPr lang="pt-BR" dirty="0" smtClean="0">
                <a:solidFill>
                  <a:srgbClr val="0070C0"/>
                </a:solidFill>
              </a:rPr>
              <a:t> reajo-habitando-o tempo</a:t>
            </a:r>
          </a:p>
          <a:p>
            <a:pPr>
              <a:buNone/>
            </a:pPr>
            <a:r>
              <a:rPr lang="pt-BR" i="1" dirty="0" smtClean="0">
                <a:solidFill>
                  <a:srgbClr val="FF0000"/>
                </a:solidFill>
              </a:rPr>
              <a:t>Co</a:t>
            </a:r>
            <a:r>
              <a:rPr lang="pt-BR" i="1" dirty="0" smtClean="0"/>
              <a:t> / mo / </a:t>
            </a:r>
            <a:r>
              <a:rPr lang="pt-BR" i="1" dirty="0" err="1" smtClean="0"/>
              <a:t>le</a:t>
            </a:r>
            <a:r>
              <a:rPr lang="pt-BR" i="1" dirty="0" smtClean="0"/>
              <a:t> / </a:t>
            </a:r>
            <a:r>
              <a:rPr lang="pt-BR" i="1" dirty="0" err="1" smtClean="0">
                <a:solidFill>
                  <a:srgbClr val="FF0000"/>
                </a:solidFill>
              </a:rPr>
              <a:t>cua</a:t>
            </a:r>
            <a:r>
              <a:rPr lang="pt-BR" i="1" dirty="0" smtClean="0"/>
              <a:t> / </a:t>
            </a:r>
            <a:r>
              <a:rPr lang="pt-BR" i="1" dirty="0" err="1" smtClean="0"/>
              <a:t>dra-e</a:t>
            </a:r>
            <a:r>
              <a:rPr lang="pt-BR" i="1" dirty="0" smtClean="0"/>
              <a:t> / </a:t>
            </a:r>
            <a:r>
              <a:rPr lang="pt-BR" i="1" dirty="0" err="1" smtClean="0">
                <a:solidFill>
                  <a:srgbClr val="FF0000"/>
                </a:solidFill>
              </a:rPr>
              <a:t>lom</a:t>
            </a:r>
            <a:r>
              <a:rPr lang="pt-BR" i="1" dirty="0" smtClean="0"/>
              <a:t> / </a:t>
            </a:r>
            <a:r>
              <a:rPr lang="pt-BR" i="1" dirty="0" err="1" smtClean="0"/>
              <a:t>bre</a:t>
            </a:r>
            <a:r>
              <a:rPr lang="pt-BR" i="1" dirty="0" smtClean="0"/>
              <a:t> / </a:t>
            </a:r>
            <a:r>
              <a:rPr lang="pt-BR" i="1" dirty="0" err="1" smtClean="0"/>
              <a:t>des</a:t>
            </a:r>
            <a:r>
              <a:rPr lang="pt-BR" i="1" dirty="0" smtClean="0"/>
              <a:t> / </a:t>
            </a:r>
            <a:r>
              <a:rPr lang="pt-BR" i="1" dirty="0" err="1" smtClean="0">
                <a:solidFill>
                  <a:srgbClr val="FF0000"/>
                </a:solidFill>
              </a:rPr>
              <a:t>pier</a:t>
            </a:r>
            <a:r>
              <a:rPr lang="pt-BR" i="1" dirty="0" smtClean="0"/>
              <a:t> / to</a:t>
            </a:r>
          </a:p>
          <a:p>
            <a:pPr algn="r">
              <a:buNone/>
            </a:pPr>
            <a:r>
              <a:rPr lang="pt-BR" dirty="0" smtClean="0">
                <a:solidFill>
                  <a:srgbClr val="0070C0"/>
                </a:solidFill>
              </a:rPr>
              <a:t>Como o-enquadra-o homem desperto</a:t>
            </a:r>
          </a:p>
          <a:p>
            <a:pPr>
              <a:buNone/>
            </a:pPr>
            <a:r>
              <a:rPr lang="pt-BR" i="1" dirty="0" err="1" smtClean="0">
                <a:solidFill>
                  <a:srgbClr val="FF0000"/>
                </a:solidFill>
              </a:rPr>
              <a:t>Soy</a:t>
            </a:r>
            <a:r>
              <a:rPr lang="pt-BR" i="1" dirty="0" smtClean="0"/>
              <a:t> / </a:t>
            </a:r>
            <a:r>
              <a:rPr lang="pt-BR" i="1" dirty="0" err="1" smtClean="0"/>
              <a:t>fe</a:t>
            </a:r>
            <a:r>
              <a:rPr lang="pt-BR" i="1" dirty="0" smtClean="0"/>
              <a:t> / </a:t>
            </a:r>
            <a:r>
              <a:rPr lang="pt-BR" i="1" dirty="0" err="1" smtClean="0">
                <a:solidFill>
                  <a:srgbClr val="FF0000"/>
                </a:solidFill>
              </a:rPr>
              <a:t>liz</a:t>
            </a:r>
            <a:endParaRPr lang="pt-BR" i="1" dirty="0" smtClean="0">
              <a:solidFill>
                <a:srgbClr val="FF0000"/>
              </a:solidFill>
            </a:endParaRPr>
          </a:p>
          <a:p>
            <a:pPr algn="r">
              <a:buNone/>
            </a:pPr>
            <a:r>
              <a:rPr lang="pt-BR" dirty="0" smtClean="0">
                <a:solidFill>
                  <a:srgbClr val="0070C0"/>
                </a:solidFill>
              </a:rPr>
              <a:t>Sou feliz</a:t>
            </a:r>
          </a:p>
          <a:p>
            <a:pPr>
              <a:buNone/>
            </a:pPr>
            <a:r>
              <a:rPr lang="pt-BR" i="1" dirty="0" err="1" smtClean="0">
                <a:solidFill>
                  <a:srgbClr val="FF0000"/>
                </a:solidFill>
              </a:rPr>
              <a:t>Soy</a:t>
            </a:r>
            <a:r>
              <a:rPr lang="pt-BR" i="1" dirty="0" smtClean="0"/>
              <a:t> / u / </a:t>
            </a:r>
            <a:r>
              <a:rPr lang="pt-BR" i="1" dirty="0" err="1" smtClean="0">
                <a:solidFill>
                  <a:srgbClr val="FF0000"/>
                </a:solidFill>
              </a:rPr>
              <a:t>nom</a:t>
            </a:r>
            <a:r>
              <a:rPr lang="pt-BR" i="1" dirty="0" smtClean="0"/>
              <a:t> / </a:t>
            </a:r>
            <a:r>
              <a:rPr lang="pt-BR" i="1" dirty="0" err="1" smtClean="0"/>
              <a:t>bre</a:t>
            </a:r>
            <a:r>
              <a:rPr lang="pt-BR" i="1" dirty="0" smtClean="0"/>
              <a:t> / </a:t>
            </a:r>
            <a:r>
              <a:rPr lang="pt-BR" i="1" dirty="0" err="1" smtClean="0"/>
              <a:t>fe</a:t>
            </a:r>
            <a:r>
              <a:rPr lang="pt-BR" i="1" dirty="0" smtClean="0"/>
              <a:t> / </a:t>
            </a:r>
            <a:r>
              <a:rPr lang="pt-BR" i="1" dirty="0" err="1" smtClean="0">
                <a:solidFill>
                  <a:srgbClr val="FF0000"/>
                </a:solidFill>
              </a:rPr>
              <a:t>liz</a:t>
            </a:r>
            <a:endParaRPr lang="pt-BR" i="1" dirty="0" smtClean="0">
              <a:solidFill>
                <a:srgbClr val="FF0000"/>
              </a:solidFill>
            </a:endParaRPr>
          </a:p>
          <a:p>
            <a:pPr algn="r">
              <a:buNone/>
            </a:pPr>
            <a:r>
              <a:rPr lang="pt-BR" dirty="0" smtClean="0">
                <a:solidFill>
                  <a:srgbClr val="0070C0"/>
                </a:solidFill>
              </a:rPr>
              <a:t>Sou um homem feliz</a:t>
            </a:r>
          </a:p>
          <a:p>
            <a:pPr>
              <a:buNone/>
            </a:pPr>
            <a:r>
              <a:rPr lang="pt-BR" i="1" dirty="0" smtClean="0"/>
              <a:t>Y / </a:t>
            </a:r>
            <a:r>
              <a:rPr lang="pt-BR" i="1" dirty="0" err="1" smtClean="0">
                <a:solidFill>
                  <a:srgbClr val="FF0000"/>
                </a:solidFill>
              </a:rPr>
              <a:t>quie</a:t>
            </a:r>
            <a:r>
              <a:rPr lang="pt-BR" i="1" dirty="0" smtClean="0"/>
              <a:t> / </a:t>
            </a:r>
            <a:r>
              <a:rPr lang="pt-BR" i="1" dirty="0" err="1" smtClean="0"/>
              <a:t>ro</a:t>
            </a:r>
            <a:r>
              <a:rPr lang="pt-BR" i="1" dirty="0" smtClean="0"/>
              <a:t> / que / </a:t>
            </a:r>
            <a:r>
              <a:rPr lang="pt-BR" i="1" dirty="0" smtClean="0">
                <a:solidFill>
                  <a:srgbClr val="FF0000"/>
                </a:solidFill>
              </a:rPr>
              <a:t>me</a:t>
            </a:r>
            <a:r>
              <a:rPr lang="pt-BR" i="1" dirty="0" smtClean="0"/>
              <a:t> / per / </a:t>
            </a:r>
            <a:r>
              <a:rPr lang="pt-BR" i="1" dirty="0" smtClean="0">
                <a:solidFill>
                  <a:srgbClr val="FF0000"/>
                </a:solidFill>
              </a:rPr>
              <a:t>do</a:t>
            </a:r>
            <a:r>
              <a:rPr lang="pt-BR" i="1" dirty="0" smtClean="0"/>
              <a:t> / </a:t>
            </a:r>
            <a:r>
              <a:rPr lang="pt-BR" i="1" dirty="0" err="1" smtClean="0"/>
              <a:t>nen</a:t>
            </a:r>
            <a:endParaRPr lang="pt-BR" i="1" dirty="0" smtClean="0"/>
          </a:p>
          <a:p>
            <a:pPr algn="r">
              <a:buNone/>
            </a:pPr>
            <a:r>
              <a:rPr lang="pt-BR" dirty="0" smtClean="0">
                <a:solidFill>
                  <a:srgbClr val="0070C0"/>
                </a:solidFill>
              </a:rPr>
              <a:t>E quero que me perdoem</a:t>
            </a:r>
          </a:p>
          <a:p>
            <a:pPr>
              <a:buNone/>
            </a:pPr>
            <a:r>
              <a:rPr lang="pt-BR" i="1" dirty="0" smtClean="0"/>
              <a:t>Por / </a:t>
            </a:r>
            <a:r>
              <a:rPr lang="pt-BR" i="1" dirty="0" err="1" smtClean="0">
                <a:solidFill>
                  <a:srgbClr val="FF0000"/>
                </a:solidFill>
              </a:rPr>
              <a:t>es</a:t>
            </a:r>
            <a:r>
              <a:rPr lang="pt-BR" i="1" dirty="0" smtClean="0"/>
              <a:t> / te / </a:t>
            </a:r>
            <a:r>
              <a:rPr lang="pt-BR" i="1" dirty="0" smtClean="0">
                <a:solidFill>
                  <a:srgbClr val="FF0000"/>
                </a:solidFill>
              </a:rPr>
              <a:t>di</a:t>
            </a:r>
            <a:r>
              <a:rPr lang="pt-BR" i="1" dirty="0" smtClean="0"/>
              <a:t> / a / </a:t>
            </a:r>
            <a:r>
              <a:rPr lang="pt-BR" i="1" dirty="0" err="1" smtClean="0"/>
              <a:t>los</a:t>
            </a:r>
            <a:r>
              <a:rPr lang="pt-BR" i="1" dirty="0" smtClean="0"/>
              <a:t> / </a:t>
            </a:r>
            <a:r>
              <a:rPr lang="pt-BR" i="1" dirty="0" err="1" smtClean="0">
                <a:solidFill>
                  <a:srgbClr val="FF0000"/>
                </a:solidFill>
              </a:rPr>
              <a:t>muer</a:t>
            </a:r>
            <a:r>
              <a:rPr lang="pt-BR" i="1" dirty="0" smtClean="0"/>
              <a:t> / tos / de / </a:t>
            </a:r>
            <a:r>
              <a:rPr lang="pt-BR" i="1" dirty="0" smtClean="0">
                <a:solidFill>
                  <a:srgbClr val="FF0000"/>
                </a:solidFill>
              </a:rPr>
              <a:t>mi</a:t>
            </a:r>
            <a:r>
              <a:rPr lang="pt-BR" i="1" dirty="0" smtClean="0"/>
              <a:t> / </a:t>
            </a:r>
            <a:r>
              <a:rPr lang="pt-BR" i="1" dirty="0" err="1" smtClean="0"/>
              <a:t>fe</a:t>
            </a:r>
            <a:r>
              <a:rPr lang="pt-BR" i="1" dirty="0" smtClean="0"/>
              <a:t> / </a:t>
            </a:r>
            <a:r>
              <a:rPr lang="pt-BR" i="1" dirty="0" smtClean="0">
                <a:solidFill>
                  <a:srgbClr val="FF0000"/>
                </a:solidFill>
              </a:rPr>
              <a:t>li</a:t>
            </a:r>
            <a:r>
              <a:rPr lang="pt-BR" i="1" dirty="0" smtClean="0"/>
              <a:t> / ci / </a:t>
            </a:r>
            <a:r>
              <a:rPr lang="pt-BR" i="1" dirty="0" err="1" smtClean="0">
                <a:solidFill>
                  <a:srgbClr val="FF0000"/>
                </a:solidFill>
              </a:rPr>
              <a:t>dad</a:t>
            </a:r>
            <a:endParaRPr lang="pt-BR" i="1" dirty="0" smtClean="0">
              <a:solidFill>
                <a:srgbClr val="FF0000"/>
              </a:solidFill>
            </a:endParaRPr>
          </a:p>
          <a:p>
            <a:pPr algn="r">
              <a:buNone/>
            </a:pPr>
            <a:r>
              <a:rPr lang="pt-BR" dirty="0" smtClean="0">
                <a:solidFill>
                  <a:srgbClr val="0070C0"/>
                </a:solidFill>
              </a:rPr>
              <a:t>Por este dia os mortos em mim, felicidade</a:t>
            </a:r>
            <a:endParaRPr lang="pt-BR"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8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80"/>
                                        <p:tgtEl>
                                          <p:spTgt spid="3">
                                            <p:txEl>
                                              <p:pRg st="6" end="6"/>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63" dur="8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65" dur="80"/>
                                        <p:tgtEl>
                                          <p:spTgt spid="3">
                                            <p:txEl>
                                              <p:pRg st="8" end="8"/>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71"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3">
                                            <p:txEl>
                                              <p:pRg st="10" end="10"/>
                                            </p:txEl>
                                          </p:spTgt>
                                        </p:tgtEl>
                                        <p:attrNameLst>
                                          <p:attrName>style.visibility</p:attrName>
                                        </p:attrNameLst>
                                      </p:cBhvr>
                                      <p:to>
                                        <p:strVal val="visible"/>
                                      </p:to>
                                    </p:set>
                                    <p:anim calcmode="discrete" valueType="clr">
                                      <p:cBhvr override="childStyle">
                                        <p:cTn id="77" dur="80"/>
                                        <p:tgtEl>
                                          <p:spTgt spid="3">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3">
                                            <p:txEl>
                                              <p:pRg st="10" end="10"/>
                                            </p:txEl>
                                          </p:spTgt>
                                        </p:tgtEl>
                                        <p:attrNameLst>
                                          <p:attrName>fillcolor</p:attrName>
                                        </p:attrNameLst>
                                      </p:cBhvr>
                                      <p:tavLst>
                                        <p:tav tm="0">
                                          <p:val>
                                            <p:clrVal>
                                              <a:schemeClr val="accent2"/>
                                            </p:clrVal>
                                          </p:val>
                                        </p:tav>
                                        <p:tav tm="50000">
                                          <p:val>
                                            <p:clrVal>
                                              <a:schemeClr val="hlink"/>
                                            </p:clrVal>
                                          </p:val>
                                        </p:tav>
                                      </p:tavLst>
                                    </p:anim>
                                    <p:set>
                                      <p:cBhvr>
                                        <p:cTn id="79" dur="80"/>
                                        <p:tgtEl>
                                          <p:spTgt spid="3">
                                            <p:txEl>
                                              <p:pRg st="10" end="10"/>
                                            </p:tx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55"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1000" fill="hold"/>
                                        <p:tgtEl>
                                          <p:spTgt spid="3">
                                            <p:txEl>
                                              <p:pRg st="11" end="11"/>
                                            </p:txEl>
                                          </p:spTgt>
                                        </p:tgtEl>
                                        <p:attrNameLst>
                                          <p:attrName>ppt_w</p:attrName>
                                        </p:attrNameLst>
                                      </p:cBhvr>
                                      <p:tavLst>
                                        <p:tav tm="0">
                                          <p:val>
                                            <p:strVal val="#ppt_w*0.70"/>
                                          </p:val>
                                        </p:tav>
                                        <p:tav tm="100000">
                                          <p:val>
                                            <p:strVal val="#ppt_w"/>
                                          </p:val>
                                        </p:tav>
                                      </p:tavLst>
                                    </p:anim>
                                    <p:anim calcmode="lin" valueType="num">
                                      <p:cBhvr>
                                        <p:cTn id="85"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86" dur="1000"/>
                                        <p:tgtEl>
                                          <p:spTgt spid="3">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7" presetClass="entr" presetSubtype="0" fill="hold" nodeType="clickEffect">
                                  <p:stCondLst>
                                    <p:cond delay="0"/>
                                  </p:stCondLst>
                                  <p:iterate type="lt">
                                    <p:tmPct val="50000"/>
                                  </p:iterate>
                                  <p:childTnLst>
                                    <p:set>
                                      <p:cBhvr>
                                        <p:cTn id="90" dur="1" fill="hold">
                                          <p:stCondLst>
                                            <p:cond delay="0"/>
                                          </p:stCondLst>
                                        </p:cTn>
                                        <p:tgtEl>
                                          <p:spTgt spid="3">
                                            <p:txEl>
                                              <p:pRg st="12" end="12"/>
                                            </p:txEl>
                                          </p:spTgt>
                                        </p:tgtEl>
                                        <p:attrNameLst>
                                          <p:attrName>style.visibility</p:attrName>
                                        </p:attrNameLst>
                                      </p:cBhvr>
                                      <p:to>
                                        <p:strVal val="visible"/>
                                      </p:to>
                                    </p:set>
                                    <p:anim calcmode="discrete" valueType="clr">
                                      <p:cBhvr override="childStyle">
                                        <p:cTn id="91" dur="80"/>
                                        <p:tgtEl>
                                          <p:spTgt spid="3">
                                            <p:txEl>
                                              <p:pRg st="12" end="1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2" dur="80"/>
                                        <p:tgtEl>
                                          <p:spTgt spid="3">
                                            <p:txEl>
                                              <p:pRg st="12" end="12"/>
                                            </p:txEl>
                                          </p:spTgt>
                                        </p:tgtEl>
                                        <p:attrNameLst>
                                          <p:attrName>fillcolor</p:attrName>
                                        </p:attrNameLst>
                                      </p:cBhvr>
                                      <p:tavLst>
                                        <p:tav tm="0">
                                          <p:val>
                                            <p:clrVal>
                                              <a:schemeClr val="accent2"/>
                                            </p:clrVal>
                                          </p:val>
                                        </p:tav>
                                        <p:tav tm="50000">
                                          <p:val>
                                            <p:clrVal>
                                              <a:schemeClr val="hlink"/>
                                            </p:clrVal>
                                          </p:val>
                                        </p:tav>
                                      </p:tavLst>
                                    </p:anim>
                                    <p:set>
                                      <p:cBhvr>
                                        <p:cTn id="93" dur="80"/>
                                        <p:tgtEl>
                                          <p:spTgt spid="3">
                                            <p:txEl>
                                              <p:pRg st="12" end="12"/>
                                            </p:txEl>
                                          </p:spTgt>
                                        </p:tgtEl>
                                        <p:attrNameLst>
                                          <p:attrName>fill.type</p:attrName>
                                        </p:attrNameLst>
                                      </p:cBhvr>
                                      <p:to>
                                        <p:strVal val="solid"/>
                                      </p:to>
                                    </p:set>
                                  </p:childTnLst>
                                </p:cTn>
                              </p:par>
                            </p:childTnLst>
                          </p:cTn>
                        </p:par>
                      </p:childTnLst>
                    </p:cTn>
                  </p:par>
                  <p:par>
                    <p:cTn id="94" fill="hold">
                      <p:stCondLst>
                        <p:cond delay="indefinite"/>
                      </p:stCondLst>
                      <p:childTnLst>
                        <p:par>
                          <p:cTn id="95" fill="hold">
                            <p:stCondLst>
                              <p:cond delay="0"/>
                            </p:stCondLst>
                            <p:childTnLst>
                              <p:par>
                                <p:cTn id="96" presetID="55" presetClass="entr" presetSubtype="0" fill="hold"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 calcmode="lin" valueType="num">
                                      <p:cBhvr>
                                        <p:cTn id="98" dur="1000" fill="hold"/>
                                        <p:tgtEl>
                                          <p:spTgt spid="3">
                                            <p:txEl>
                                              <p:pRg st="13" end="13"/>
                                            </p:txEl>
                                          </p:spTgt>
                                        </p:tgtEl>
                                        <p:attrNameLst>
                                          <p:attrName>ppt_w</p:attrName>
                                        </p:attrNameLst>
                                      </p:cBhvr>
                                      <p:tavLst>
                                        <p:tav tm="0">
                                          <p:val>
                                            <p:strVal val="#ppt_w*0.70"/>
                                          </p:val>
                                        </p:tav>
                                        <p:tav tm="100000">
                                          <p:val>
                                            <p:strVal val="#ppt_w"/>
                                          </p:val>
                                        </p:tav>
                                      </p:tavLst>
                                    </p:anim>
                                    <p:anim calcmode="lin" valueType="num">
                                      <p:cBhvr>
                                        <p:cTn id="99" dur="1000" fill="hold"/>
                                        <p:tgtEl>
                                          <p:spTgt spid="3">
                                            <p:txEl>
                                              <p:pRg st="13" end="13"/>
                                            </p:txEl>
                                          </p:spTgt>
                                        </p:tgtEl>
                                        <p:attrNameLst>
                                          <p:attrName>ppt_h</p:attrName>
                                        </p:attrNameLst>
                                      </p:cBhvr>
                                      <p:tavLst>
                                        <p:tav tm="0">
                                          <p:val>
                                            <p:strVal val="#ppt_h"/>
                                          </p:val>
                                        </p:tav>
                                        <p:tav tm="100000">
                                          <p:val>
                                            <p:strVal val="#ppt_h"/>
                                          </p:val>
                                        </p:tav>
                                      </p:tavLst>
                                    </p:anim>
                                    <p:animEffect transition="in" filter="fade">
                                      <p:cBhvr>
                                        <p:cTn id="100" dur="1000"/>
                                        <p:tgtEl>
                                          <p:spTgt spid="3">
                                            <p:txEl>
                                              <p:pRg st="13" end="13"/>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7" presetClass="entr" presetSubtype="0" fill="hold" nodeType="clickEffect">
                                  <p:stCondLst>
                                    <p:cond delay="0"/>
                                  </p:stCondLst>
                                  <p:iterate type="lt">
                                    <p:tmPct val="50000"/>
                                  </p:iterate>
                                  <p:childTnLst>
                                    <p:set>
                                      <p:cBhvr>
                                        <p:cTn id="104" dur="1" fill="hold">
                                          <p:stCondLst>
                                            <p:cond delay="0"/>
                                          </p:stCondLst>
                                        </p:cTn>
                                        <p:tgtEl>
                                          <p:spTgt spid="3">
                                            <p:txEl>
                                              <p:pRg st="14" end="14"/>
                                            </p:txEl>
                                          </p:spTgt>
                                        </p:tgtEl>
                                        <p:attrNameLst>
                                          <p:attrName>style.visibility</p:attrName>
                                        </p:attrNameLst>
                                      </p:cBhvr>
                                      <p:to>
                                        <p:strVal val="visible"/>
                                      </p:to>
                                    </p:set>
                                    <p:anim calcmode="discrete" valueType="clr">
                                      <p:cBhvr override="childStyle">
                                        <p:cTn id="105" dur="80"/>
                                        <p:tgtEl>
                                          <p:spTgt spid="3">
                                            <p:txEl>
                                              <p:pRg st="14" end="1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6" dur="80"/>
                                        <p:tgtEl>
                                          <p:spTgt spid="3">
                                            <p:txEl>
                                              <p:pRg st="14" end="14"/>
                                            </p:txEl>
                                          </p:spTgt>
                                        </p:tgtEl>
                                        <p:attrNameLst>
                                          <p:attrName>fillcolor</p:attrName>
                                        </p:attrNameLst>
                                      </p:cBhvr>
                                      <p:tavLst>
                                        <p:tav tm="0">
                                          <p:val>
                                            <p:clrVal>
                                              <a:schemeClr val="accent2"/>
                                            </p:clrVal>
                                          </p:val>
                                        </p:tav>
                                        <p:tav tm="50000">
                                          <p:val>
                                            <p:clrVal>
                                              <a:schemeClr val="hlink"/>
                                            </p:clrVal>
                                          </p:val>
                                        </p:tav>
                                      </p:tavLst>
                                    </p:anim>
                                    <p:set>
                                      <p:cBhvr>
                                        <p:cTn id="107" dur="80"/>
                                        <p:tgtEl>
                                          <p:spTgt spid="3">
                                            <p:txEl>
                                              <p:pRg st="14" end="14"/>
                                            </p:txEl>
                                          </p:spTgt>
                                        </p:tgtEl>
                                        <p:attrNameLst>
                                          <p:attrName>fill.type</p:attrName>
                                        </p:attrNameLst>
                                      </p:cBhvr>
                                      <p:to>
                                        <p:strVal val="solid"/>
                                      </p:to>
                                    </p:set>
                                  </p:childTnLst>
                                </p:cTn>
                              </p:par>
                            </p:childTnLst>
                          </p:cTn>
                        </p:par>
                      </p:childTnLst>
                    </p:cTn>
                  </p:par>
                  <p:par>
                    <p:cTn id="108" fill="hold">
                      <p:stCondLst>
                        <p:cond delay="indefinite"/>
                      </p:stCondLst>
                      <p:childTnLst>
                        <p:par>
                          <p:cTn id="109" fill="hold">
                            <p:stCondLst>
                              <p:cond delay="0"/>
                            </p:stCondLst>
                            <p:childTnLst>
                              <p:par>
                                <p:cTn id="110" presetID="55" presetClass="entr" presetSubtype="0" fill="hold" nodeType="clickEffect">
                                  <p:stCondLst>
                                    <p:cond delay="0"/>
                                  </p:stCondLst>
                                  <p:childTnLst>
                                    <p:set>
                                      <p:cBhvr>
                                        <p:cTn id="111" dur="1" fill="hold">
                                          <p:stCondLst>
                                            <p:cond delay="0"/>
                                          </p:stCondLst>
                                        </p:cTn>
                                        <p:tgtEl>
                                          <p:spTgt spid="3">
                                            <p:txEl>
                                              <p:pRg st="15" end="15"/>
                                            </p:txEl>
                                          </p:spTgt>
                                        </p:tgtEl>
                                        <p:attrNameLst>
                                          <p:attrName>style.visibility</p:attrName>
                                        </p:attrNameLst>
                                      </p:cBhvr>
                                      <p:to>
                                        <p:strVal val="visible"/>
                                      </p:to>
                                    </p:set>
                                    <p:anim calcmode="lin" valueType="num">
                                      <p:cBhvr>
                                        <p:cTn id="112" dur="1000" fill="hold"/>
                                        <p:tgtEl>
                                          <p:spTgt spid="3">
                                            <p:txEl>
                                              <p:pRg st="15" end="15"/>
                                            </p:txEl>
                                          </p:spTgt>
                                        </p:tgtEl>
                                        <p:attrNameLst>
                                          <p:attrName>ppt_w</p:attrName>
                                        </p:attrNameLst>
                                      </p:cBhvr>
                                      <p:tavLst>
                                        <p:tav tm="0">
                                          <p:val>
                                            <p:strVal val="#ppt_w*0.70"/>
                                          </p:val>
                                        </p:tav>
                                        <p:tav tm="100000">
                                          <p:val>
                                            <p:strVal val="#ppt_w"/>
                                          </p:val>
                                        </p:tav>
                                      </p:tavLst>
                                    </p:anim>
                                    <p:anim calcmode="lin" valueType="num">
                                      <p:cBhvr>
                                        <p:cTn id="113" dur="1000" fill="hold"/>
                                        <p:tgtEl>
                                          <p:spTgt spid="3">
                                            <p:txEl>
                                              <p:pRg st="15" end="15"/>
                                            </p:txEl>
                                          </p:spTgt>
                                        </p:tgtEl>
                                        <p:attrNameLst>
                                          <p:attrName>ppt_h</p:attrName>
                                        </p:attrNameLst>
                                      </p:cBhvr>
                                      <p:tavLst>
                                        <p:tav tm="0">
                                          <p:val>
                                            <p:strVal val="#ppt_h"/>
                                          </p:val>
                                        </p:tav>
                                        <p:tav tm="100000">
                                          <p:val>
                                            <p:strVal val="#ppt_h"/>
                                          </p:val>
                                        </p:tav>
                                      </p:tavLst>
                                    </p:anim>
                                    <p:animEffect transition="in" filter="fade">
                                      <p:cBhvr>
                                        <p:cTn id="114" dur="10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548680"/>
            <a:ext cx="8147248" cy="5806245"/>
          </a:xfrm>
        </p:spPr>
        <p:txBody>
          <a:bodyPr/>
          <a:lstStyle/>
          <a:p>
            <a:pPr algn="just">
              <a:buNone/>
            </a:pPr>
            <a:r>
              <a:rPr lang="pt-BR" dirty="0" smtClean="0"/>
              <a:t>	Notem que poucas dúvidas ficaram entre os sons das pronúncias. O </a:t>
            </a:r>
            <a:r>
              <a:rPr lang="pt-BR" dirty="0" smtClean="0">
                <a:solidFill>
                  <a:srgbClr val="0070C0"/>
                </a:solidFill>
              </a:rPr>
              <a:t>H</a:t>
            </a:r>
            <a:r>
              <a:rPr lang="pt-BR" dirty="0" smtClean="0"/>
              <a:t> do termo “homem” tem o mesmo valor do </a:t>
            </a:r>
            <a:r>
              <a:rPr lang="pt-BR" dirty="0" smtClean="0">
                <a:solidFill>
                  <a:srgbClr val="0070C0"/>
                </a:solidFill>
              </a:rPr>
              <a:t>H</a:t>
            </a:r>
            <a:r>
              <a:rPr lang="pt-BR" dirty="0" smtClean="0"/>
              <a:t> de cá, iniciando palavras. Nenhum. </a:t>
            </a:r>
          </a:p>
          <a:p>
            <a:pPr algn="just">
              <a:buNone/>
            </a:pPr>
            <a:r>
              <a:rPr lang="pt-BR" dirty="0" smtClean="0"/>
              <a:t>	No Espanhol, a expressão “</a:t>
            </a:r>
            <a:r>
              <a:rPr lang="pt-BR" dirty="0" err="1" smtClean="0"/>
              <a:t>un</a:t>
            </a:r>
            <a:r>
              <a:rPr lang="pt-BR" dirty="0" smtClean="0"/>
              <a:t> </a:t>
            </a:r>
            <a:r>
              <a:rPr lang="pt-BR" dirty="0" err="1" smtClean="0"/>
              <a:t>hombre</a:t>
            </a:r>
            <a:r>
              <a:rPr lang="pt-BR" dirty="0" smtClean="0"/>
              <a:t>” é pronunciada sempre “u </a:t>
            </a:r>
            <a:r>
              <a:rPr lang="pt-BR" dirty="0" err="1" smtClean="0"/>
              <a:t>nombre</a:t>
            </a:r>
            <a:r>
              <a:rPr lang="pt-BR" dirty="0" smtClean="0"/>
              <a:t>”.</a:t>
            </a:r>
          </a:p>
          <a:p>
            <a:pPr algn="just">
              <a:buNone/>
            </a:pPr>
            <a:r>
              <a:rPr lang="pt-BR" dirty="0" smtClean="0"/>
              <a:t>	Sonoramente, nos poemas, as diferenças entre as línguas portuguesa e espanhola praticamente desaparecem. </a:t>
            </a:r>
          </a:p>
          <a:p>
            <a:pPr algn="just">
              <a:buNone/>
            </a:pPr>
            <a:r>
              <a:rPr lang="pt-BR" dirty="0" smtClean="0"/>
              <a:t>	Quanto aos motivos que levaram o poeta a qualquer sentimento de rejeição </a:t>
            </a:r>
            <a:r>
              <a:rPr lang="pt-BR" dirty="0" err="1" smtClean="0"/>
              <a:t>etnica</a:t>
            </a:r>
            <a:r>
              <a:rPr lang="pt-BR" dirty="0" smtClean="0"/>
              <a:t> ou política, essas diferenças também ficam pequenas diante da Poesia.</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720080"/>
          </a:xfrm>
        </p:spPr>
        <p:txBody>
          <a:bodyPr>
            <a:normAutofit fontScale="90000"/>
          </a:bodyPr>
          <a:lstStyle/>
          <a:p>
            <a:pPr algn="ctr"/>
            <a:r>
              <a:rPr lang="pt-BR" b="1" dirty="0" smtClean="0">
                <a:effectLst>
                  <a:outerShdw blurRad="38100" dist="38100" dir="2700000" algn="tl">
                    <a:srgbClr val="000000">
                      <a:alpha val="43137"/>
                    </a:srgbClr>
                  </a:outerShdw>
                </a:effectLst>
              </a:rPr>
              <a:t>Versificação - rima</a:t>
            </a:r>
            <a:endParaRPr lang="pt-BR" dirty="0">
              <a:effectLst>
                <a:outerShdw blurRad="38100" dist="38100" dir="2700000" algn="tl">
                  <a:srgbClr val="000000">
                    <a:alpha val="43137"/>
                  </a:srgbClr>
                </a:outerShdw>
              </a:effectLst>
            </a:endParaRPr>
          </a:p>
        </p:txBody>
      </p:sp>
      <p:sp>
        <p:nvSpPr>
          <p:cNvPr id="3" name="Espaço Reservado para Conteúdo 2"/>
          <p:cNvSpPr>
            <a:spLocks noGrp="1"/>
          </p:cNvSpPr>
          <p:nvPr>
            <p:ph sz="half" idx="1"/>
          </p:nvPr>
        </p:nvSpPr>
        <p:spPr>
          <a:xfrm>
            <a:off x="457200" y="1052736"/>
            <a:ext cx="8147248" cy="5302189"/>
          </a:xfrm>
        </p:spPr>
        <p:txBody>
          <a:bodyPr>
            <a:normAutofit fontScale="92500" lnSpcReduction="20000"/>
          </a:bodyPr>
          <a:lstStyle/>
          <a:p>
            <a:pPr algn="just">
              <a:buNone/>
            </a:pPr>
            <a:r>
              <a:rPr lang="pt-BR" dirty="0" smtClean="0"/>
              <a:t>	De acordo com as definições básicas de versificação, </a:t>
            </a:r>
            <a:r>
              <a:rPr lang="pt-BR" b="1" dirty="0" smtClean="0"/>
              <a:t>rima</a:t>
            </a:r>
            <a:r>
              <a:rPr lang="pt-BR" dirty="0" smtClean="0"/>
              <a:t> é a igualdade ou semelhança de sons na terminação das palavras:</a:t>
            </a:r>
          </a:p>
          <a:p>
            <a:pPr algn="ctr">
              <a:buNone/>
            </a:pPr>
            <a:r>
              <a:rPr lang="pt-BR" i="1" dirty="0" smtClean="0"/>
              <a:t>asa, casa</a:t>
            </a:r>
            <a:r>
              <a:rPr lang="pt-BR" dirty="0" smtClean="0"/>
              <a:t> = rima  consoante</a:t>
            </a:r>
          </a:p>
          <a:p>
            <a:pPr algn="ctr">
              <a:buNone/>
            </a:pPr>
            <a:r>
              <a:rPr lang="pt-BR" i="1" dirty="0" smtClean="0"/>
              <a:t>asa, cada</a:t>
            </a:r>
            <a:r>
              <a:rPr lang="pt-BR" dirty="0" smtClean="0"/>
              <a:t> = rima toante</a:t>
            </a:r>
          </a:p>
          <a:p>
            <a:pPr>
              <a:buNone/>
            </a:pPr>
            <a:r>
              <a:rPr lang="pt-BR" dirty="0" smtClean="0"/>
              <a:t>A rima também pode ser:</a:t>
            </a:r>
          </a:p>
          <a:p>
            <a:pPr>
              <a:buFont typeface="Wingdings" pitchFamily="2" charset="2"/>
              <a:buChar char="ü"/>
            </a:pPr>
            <a:r>
              <a:rPr lang="pt-BR" dirty="0" smtClean="0"/>
              <a:t>Emparelhadas (AA, BB, CC)</a:t>
            </a:r>
          </a:p>
          <a:p>
            <a:pPr>
              <a:buFont typeface="Wingdings" pitchFamily="2" charset="2"/>
              <a:buChar char="ü"/>
            </a:pPr>
            <a:r>
              <a:rPr lang="pt-BR" dirty="0" smtClean="0"/>
              <a:t> Intercaladas (AB, BA, CD, DC)</a:t>
            </a:r>
          </a:p>
          <a:p>
            <a:pPr>
              <a:buFont typeface="Wingdings" pitchFamily="2" charset="2"/>
              <a:buChar char="ü"/>
            </a:pPr>
            <a:r>
              <a:rPr lang="pt-BR" dirty="0" smtClean="0"/>
              <a:t>Alternadas (AB, AB)</a:t>
            </a:r>
          </a:p>
          <a:p>
            <a:pPr>
              <a:buFont typeface="Wingdings" pitchFamily="2" charset="2"/>
              <a:buChar char="ü"/>
            </a:pPr>
            <a:r>
              <a:rPr lang="pt-BR" dirty="0" smtClean="0"/>
              <a:t>Encadeadas (as mais raras, encontramos do final para o meio do verso)</a:t>
            </a:r>
          </a:p>
          <a:p>
            <a:pPr>
              <a:buFont typeface="Wingdings" pitchFamily="2" charset="2"/>
              <a:buChar char="ü"/>
            </a:pPr>
            <a:r>
              <a:rPr lang="pt-BR" dirty="0" smtClean="0"/>
              <a:t>Misturadas (são aquelas que não seguem esquematização regular)</a:t>
            </a:r>
          </a:p>
          <a:p>
            <a:pPr>
              <a:buFont typeface="Wingdings" pitchFamily="2" charset="2"/>
              <a:buChar char="ü"/>
            </a:pPr>
            <a:r>
              <a:rPr lang="pt-BR" dirty="0" smtClean="0"/>
              <a:t>Verso branco (aqueles que não possuem marcação de rimas)</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8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8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8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8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8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56" dur="8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8" dur="80"/>
                                        <p:tgtEl>
                                          <p:spTgt spid="3">
                                            <p:txEl>
                                              <p:pRg st="6" end="6"/>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63" dur="8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65" dur="80"/>
                                        <p:tgtEl>
                                          <p:spTgt spid="3">
                                            <p:txEl>
                                              <p:pRg st="7" end="7"/>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70" dur="8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72" dur="80"/>
                                        <p:tgtEl>
                                          <p:spTgt spid="3">
                                            <p:txEl>
                                              <p:pRg st="8" end="8"/>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77" dur="8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79" dur="80"/>
                                        <p:tgtEl>
                                          <p:spTgt spid="3">
                                            <p:txEl>
                                              <p:pRg st="9" end="9"/>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476672"/>
            <a:ext cx="8219256" cy="5878253"/>
          </a:xfrm>
        </p:spPr>
        <p:txBody>
          <a:bodyPr/>
          <a:lstStyle/>
          <a:p>
            <a:pPr>
              <a:buNone/>
            </a:pPr>
            <a:r>
              <a:rPr lang="pt-BR" dirty="0" smtClean="0">
                <a:effectLst>
                  <a:outerShdw blurRad="38100" dist="38100" dir="2700000" algn="tl">
                    <a:srgbClr val="000000">
                      <a:alpha val="43137"/>
                    </a:srgbClr>
                  </a:outerShdw>
                </a:effectLst>
              </a:rPr>
              <a:t>Emparelhadas</a:t>
            </a:r>
          </a:p>
          <a:p>
            <a:pPr>
              <a:buNone/>
            </a:pPr>
            <a:r>
              <a:rPr lang="pt-BR" dirty="0" smtClean="0"/>
              <a:t>Amo o pobre deixo o r</a:t>
            </a:r>
            <a:r>
              <a:rPr lang="pt-BR" b="1" dirty="0" smtClean="0"/>
              <a:t>ico			A</a:t>
            </a:r>
          </a:p>
          <a:p>
            <a:pPr>
              <a:buNone/>
            </a:pPr>
            <a:r>
              <a:rPr lang="pt-BR" dirty="0" smtClean="0"/>
              <a:t>Vivo como o tico-t</a:t>
            </a:r>
            <a:r>
              <a:rPr lang="pt-BR" b="1" dirty="0" smtClean="0"/>
              <a:t>ico			A</a:t>
            </a:r>
          </a:p>
          <a:p>
            <a:pPr>
              <a:buNone/>
            </a:pPr>
            <a:r>
              <a:rPr lang="pt-BR" dirty="0" smtClean="0"/>
              <a:t>Não me envolvo em torveli</a:t>
            </a:r>
            <a:r>
              <a:rPr lang="pt-BR" b="1" dirty="0" smtClean="0"/>
              <a:t>nho</a:t>
            </a:r>
            <a:r>
              <a:rPr lang="pt-BR" dirty="0" smtClean="0"/>
              <a:t>s		</a:t>
            </a:r>
            <a:r>
              <a:rPr lang="pt-BR" b="1" dirty="0" smtClean="0"/>
              <a:t>B</a:t>
            </a:r>
            <a:endParaRPr lang="pt-BR" dirty="0" smtClean="0"/>
          </a:p>
          <a:p>
            <a:pPr>
              <a:buNone/>
            </a:pPr>
            <a:r>
              <a:rPr lang="pt-BR" dirty="0" smtClean="0"/>
              <a:t>Vivo só no meu canti</a:t>
            </a:r>
            <a:r>
              <a:rPr lang="pt-BR" b="1" dirty="0" smtClean="0"/>
              <a:t>nho</a:t>
            </a:r>
            <a:r>
              <a:rPr lang="pt-BR" dirty="0" smtClean="0"/>
              <a:t>			</a:t>
            </a:r>
            <a:r>
              <a:rPr lang="pt-BR" b="1" dirty="0" smtClean="0"/>
              <a:t>B</a:t>
            </a:r>
          </a:p>
          <a:p>
            <a:pPr>
              <a:buNone/>
            </a:pPr>
            <a:endParaRPr lang="pt-BR" b="1" dirty="0" smtClean="0"/>
          </a:p>
          <a:p>
            <a:pPr>
              <a:buNone/>
            </a:pPr>
            <a:r>
              <a:rPr lang="pt-BR" dirty="0" smtClean="0">
                <a:effectLst>
                  <a:outerShdw blurRad="38100" dist="38100" dir="2700000" algn="tl">
                    <a:srgbClr val="000000">
                      <a:alpha val="43137"/>
                    </a:srgbClr>
                  </a:outerShdw>
                </a:effectLst>
              </a:rPr>
              <a:t>Intercaladas</a:t>
            </a:r>
          </a:p>
          <a:p>
            <a:pPr>
              <a:buNone/>
            </a:pPr>
            <a:r>
              <a:rPr lang="pt-BR" dirty="0" smtClean="0"/>
              <a:t>Desponta a estrela d'alma: a noite mo</a:t>
            </a:r>
            <a:r>
              <a:rPr lang="pt-BR" b="1" dirty="0" smtClean="0"/>
              <a:t>rre	A</a:t>
            </a:r>
          </a:p>
          <a:p>
            <a:pPr>
              <a:buNone/>
            </a:pPr>
            <a:r>
              <a:rPr lang="pt-BR" dirty="0" smtClean="0"/>
              <a:t>Pulam no mato </a:t>
            </a:r>
            <a:r>
              <a:rPr lang="pt-BR" dirty="0" err="1" smtClean="0"/>
              <a:t>alígeros</a:t>
            </a:r>
            <a:r>
              <a:rPr lang="pt-BR" dirty="0" smtClean="0"/>
              <a:t> cant</a:t>
            </a:r>
            <a:r>
              <a:rPr lang="pt-BR" b="1" dirty="0" smtClean="0"/>
              <a:t>ores		B</a:t>
            </a:r>
          </a:p>
          <a:p>
            <a:pPr>
              <a:buNone/>
            </a:pPr>
            <a:r>
              <a:rPr lang="pt-BR" dirty="0" smtClean="0"/>
              <a:t>E doce brisa no arraial das fl</a:t>
            </a:r>
            <a:r>
              <a:rPr lang="pt-BR" b="1" dirty="0" smtClean="0"/>
              <a:t>ores		B</a:t>
            </a:r>
          </a:p>
          <a:p>
            <a:pPr>
              <a:buNone/>
            </a:pPr>
            <a:r>
              <a:rPr lang="pt-BR" dirty="0" smtClean="0"/>
              <a:t>Lânguidas queixas murmurando co</a:t>
            </a:r>
            <a:r>
              <a:rPr lang="pt-BR" b="1" dirty="0" smtClean="0"/>
              <a:t>rre		A</a:t>
            </a:r>
            <a:endParaRPr lang="pt-B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wipe(down)">
                                      <p:cBhvr>
                                        <p:cTn id="38" dur="500"/>
                                        <p:tgtEl>
                                          <p:spTgt spid="3">
                                            <p:txEl>
                                              <p:pRg st="8" end="8"/>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wipe(down)">
                                      <p:cBhvr>
                                        <p:cTn id="41" dur="500"/>
                                        <p:tgtEl>
                                          <p:spTgt spid="3">
                                            <p:txEl>
                                              <p:pRg st="9" end="9"/>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wipe(down)">
                                      <p:cBhvr>
                                        <p:cTn id="4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199</TotalTime>
  <Words>473</Words>
  <Application>Microsoft Office PowerPoint</Application>
  <PresentationFormat>Apresentação na tela (4:3)</PresentationFormat>
  <Paragraphs>213</Paragraphs>
  <Slides>18</Slides>
  <Notes>0</Notes>
  <HiddenSlides>0</HiddenSlides>
  <MMClips>0</MMClips>
  <ScaleCrop>false</ScaleCrop>
  <HeadingPairs>
    <vt:vector size="4" baseType="variant">
      <vt:variant>
        <vt:lpstr>Tema</vt:lpstr>
      </vt:variant>
      <vt:variant>
        <vt:i4>1</vt:i4>
      </vt:variant>
      <vt:variant>
        <vt:lpstr>Títulos de slides</vt:lpstr>
      </vt:variant>
      <vt:variant>
        <vt:i4>18</vt:i4>
      </vt:variant>
    </vt:vector>
  </HeadingPairs>
  <TitlesOfParts>
    <vt:vector size="19" baseType="lpstr">
      <vt:lpstr>Fluxo</vt:lpstr>
      <vt:lpstr>Poesia espanhola análise poética</vt:lpstr>
      <vt:lpstr>Slide 2</vt:lpstr>
      <vt:lpstr>Pequeña Serenata Diurna </vt:lpstr>
      <vt:lpstr>Slide 4</vt:lpstr>
      <vt:lpstr>Slide 5</vt:lpstr>
      <vt:lpstr>Slide 6</vt:lpstr>
      <vt:lpstr>Slide 7</vt:lpstr>
      <vt:lpstr>Versificação - rima</vt:lpstr>
      <vt:lpstr>Slide 9</vt:lpstr>
      <vt:lpstr>Slide 10</vt:lpstr>
      <vt:lpstr>Slide 11</vt:lpstr>
      <vt:lpstr>Slide 12</vt:lpstr>
      <vt:lpstr>Visitación  Alfonso Reyes (México – 1889-1959)</vt:lpstr>
      <vt:lpstr>Hurto de presencia Carmen Toscano (México)</vt:lpstr>
      <vt:lpstr>Lo vulgar María Villar Buceta (Cuba – 1899-1977)</vt:lpstr>
      <vt:lpstr>Poema 20 Pablo Neruda (Chile – 1904-1973)</vt:lpstr>
      <vt:lpstr>Slide 17</vt:lpstr>
      <vt:lpstr>Referências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Poesia espanhola análise poética</dc:title>
  <dc:creator>Florencio</dc:creator>
  <cp:lastModifiedBy>Florencio</cp:lastModifiedBy>
  <cp:revision>23</cp:revision>
  <dcterms:created xsi:type="dcterms:W3CDTF">2013-01-28T00:13:30Z</dcterms:created>
  <dcterms:modified xsi:type="dcterms:W3CDTF">2013-01-28T03:37:39Z</dcterms:modified>
</cp:coreProperties>
</file>