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312" r:id="rId4"/>
    <p:sldId id="313" r:id="rId5"/>
    <p:sldId id="259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322" r:id="rId14"/>
    <p:sldId id="335" r:id="rId15"/>
    <p:sldId id="330" r:id="rId16"/>
    <p:sldId id="331" r:id="rId17"/>
    <p:sldId id="332" r:id="rId18"/>
    <p:sldId id="333" r:id="rId19"/>
    <p:sldId id="340" r:id="rId20"/>
    <p:sldId id="334" r:id="rId21"/>
    <p:sldId id="336" r:id="rId22"/>
    <p:sldId id="337" r:id="rId23"/>
    <p:sldId id="338" r:id="rId24"/>
    <p:sldId id="339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A0000"/>
    <a:srgbClr val="FF5050"/>
    <a:srgbClr val="000066"/>
    <a:srgbClr val="A50021"/>
    <a:srgbClr val="0066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004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3BF47-E7AA-4EDF-B0BA-1193CCC85AEA}" type="datetimeFigureOut">
              <a:rPr lang="pt-BR" smtClean="0"/>
              <a:pPr/>
              <a:t>4/4/2013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79F0B-46E3-4494-B198-66B9C35A9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9F0B-46E3-4494-B198-66B9C35A9723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9F0B-46E3-4494-B198-66B9C35A9723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9F0B-46E3-4494-B198-66B9C35A9723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9F0B-46E3-4494-B198-66B9C35A9723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9F0B-46E3-4494-B198-66B9C35A9723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9F0B-46E3-4494-B198-66B9C35A9723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9F0B-46E3-4494-B198-66B9C35A9723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9F0B-46E3-4494-B198-66B9C35A9723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6399-78DB-46B3-A994-108F881005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2109-2CC6-4759-8EC3-3B2816FC27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6AAA-871A-4A97-A600-7100BB218F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9398-3B80-4BC9-A8FD-980A8A537E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61A0-00B0-4BE9-A9E8-39E05DDE86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7E0F-5803-45DB-8B7C-2B179F3E2C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5DD6-4A01-4638-8C48-2E645D4804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10C5-F4D5-4525-BC37-084B0B656C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0BD3-703E-420F-89FE-295E903B55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1086E-99B8-403F-966A-88A6B59306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F065-1B04-417C-B1EC-F0C47A0089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A8DF6646-4B5F-43E3-AD8B-B7F5E5FFBC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Anima&#231;&#227;o%20de%20alguns%20poemas%20concretos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Gilberto%20Gil%20e%20Mutantes%20-%20Batmacumba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Poesia%20Social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emaprocesso.com/" TargetMode="Externa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TURMA 3.101.1V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LITERATURA BRASILEIRA</a:t>
            </a:r>
            <a:endParaRPr lang="es-E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Arial" pitchFamily="34" charset="0"/>
              </a:rPr>
              <a:t>Prof. </a:t>
            </a:r>
            <a:r>
              <a:rPr lang="pt-BR" sz="2400" u="sng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Arial" pitchFamily="34" charset="0"/>
              </a:rPr>
              <a:t>Dr.</a:t>
            </a:r>
            <a:r>
              <a:rPr lang="pt-BR" sz="2400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Arial" pitchFamily="34" charset="0"/>
              </a:rPr>
              <a:t> Florêncio Caldas de Oliveira</a:t>
            </a:r>
            <a:endParaRPr lang="es-ES" sz="2400" dirty="0" smtClean="0">
              <a:solidFill>
                <a:schemeClr val="tx1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INSTITUTO FEDERAL DE EDUCAÇÃO, CIÊNCIA E </a:t>
            </a:r>
            <a:endParaRPr lang="pt-BR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TECNOLOGIA </a:t>
            </a:r>
            <a:r>
              <a:rPr lang="pt-B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DO RIO GRANDE DO </a:t>
            </a: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NORTE</a:t>
            </a:r>
          </a:p>
          <a:p>
            <a:pPr algn="ctr">
              <a:defRPr/>
            </a:pPr>
            <a:endParaRPr lang="pt-BR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CAMPUS </a:t>
            </a:r>
            <a:r>
              <a:rPr lang="pt-B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NATAL-CENTRAL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09800" y="4876800"/>
            <a:ext cx="533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2235200" algn="l"/>
                <a:tab pos="5472113" algn="l"/>
              </a:tabLst>
              <a:defRPr/>
            </a:pPr>
            <a:r>
              <a:rPr lang="pt-BR" sz="1900" b="1" u="sng" kern="0" dirty="0" smtClean="0">
                <a:solidFill>
                  <a:srgbClr val="000066"/>
                </a:solidFill>
                <a:latin typeface="Arial Black" pitchFamily="34" charset="0"/>
                <a:ea typeface="+mj-ea"/>
                <a:cs typeface="Arial" pitchFamily="34" charset="0"/>
              </a:rPr>
              <a:t>Componentes:</a:t>
            </a:r>
            <a:r>
              <a:rPr lang="pt-BR" sz="1900" b="1" kern="0" dirty="0" smtClean="0">
                <a:solidFill>
                  <a:srgbClr val="000066"/>
                </a:solidFill>
                <a:latin typeface="Arial Black" pitchFamily="34" charset="0"/>
                <a:ea typeface="+mj-ea"/>
                <a:cs typeface="Arial" pitchFamily="34" charset="0"/>
              </a:rPr>
              <a:t>	Bruno de Andrade</a:t>
            </a:r>
          </a:p>
          <a:p>
            <a:pPr>
              <a:tabLst>
                <a:tab pos="2235200" algn="l"/>
                <a:tab pos="5472113" algn="l"/>
              </a:tabLst>
              <a:defRPr/>
            </a:pPr>
            <a:r>
              <a:rPr lang="pt-BR" sz="1900" b="1" kern="0" dirty="0" smtClean="0">
                <a:solidFill>
                  <a:srgbClr val="000066"/>
                </a:solidFill>
                <a:latin typeface="Arial Black" pitchFamily="34" charset="0"/>
                <a:ea typeface="+mj-ea"/>
                <a:cs typeface="Arial" pitchFamily="34" charset="0"/>
              </a:rPr>
              <a:t>	</a:t>
            </a:r>
            <a:r>
              <a:rPr lang="pt-BR" sz="1900" b="1" kern="0" dirty="0" err="1" smtClean="0">
                <a:solidFill>
                  <a:srgbClr val="000066"/>
                </a:solidFill>
                <a:latin typeface="Arial Black" pitchFamily="34" charset="0"/>
                <a:ea typeface="+mj-ea"/>
                <a:cs typeface="Arial" pitchFamily="34" charset="0"/>
              </a:rPr>
              <a:t>Dinara</a:t>
            </a:r>
            <a:r>
              <a:rPr lang="pt-BR" sz="1900" b="1" kern="0" dirty="0" smtClean="0">
                <a:solidFill>
                  <a:srgbClr val="000066"/>
                </a:solidFill>
                <a:latin typeface="Arial Black" pitchFamily="34" charset="0"/>
                <a:ea typeface="+mj-ea"/>
                <a:cs typeface="Arial" pitchFamily="34" charset="0"/>
              </a:rPr>
              <a:t> Rodrigues</a:t>
            </a:r>
          </a:p>
          <a:p>
            <a:pPr>
              <a:tabLst>
                <a:tab pos="2235200" algn="l"/>
                <a:tab pos="5472113" algn="l"/>
              </a:tabLst>
              <a:defRPr/>
            </a:pPr>
            <a:r>
              <a:rPr lang="pt-BR" sz="1900" b="1" kern="0" dirty="0" smtClean="0">
                <a:solidFill>
                  <a:srgbClr val="000066"/>
                </a:solidFill>
                <a:latin typeface="Arial Black" pitchFamily="34" charset="0"/>
                <a:ea typeface="+mj-ea"/>
                <a:cs typeface="Arial" pitchFamily="34" charset="0"/>
              </a:rPr>
              <a:t>	Matheus Melo</a:t>
            </a:r>
          </a:p>
          <a:p>
            <a:pPr>
              <a:tabLst>
                <a:tab pos="2235200" algn="l"/>
                <a:tab pos="5472113" algn="l"/>
              </a:tabLst>
              <a:defRPr/>
            </a:pPr>
            <a:r>
              <a:rPr lang="pt-BR" sz="1900" b="1" kern="0" dirty="0" smtClean="0">
                <a:solidFill>
                  <a:srgbClr val="000066"/>
                </a:solidFill>
                <a:latin typeface="Arial Black" pitchFamily="34" charset="0"/>
                <a:ea typeface="+mj-ea"/>
                <a:cs typeface="Arial" pitchFamily="34" charset="0"/>
              </a:rPr>
              <a:t>	Reinaldo Lélis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76200" y="6480175"/>
            <a:ext cx="9220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2000" b="1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NATAL, RN | 04/04/2013</a:t>
            </a:r>
            <a:endParaRPr lang="es-ES" sz="2000" b="1" kern="0" dirty="0">
              <a:solidFill>
                <a:schemeClr val="tx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Administrador\Meus documentos\Pasta de Reinaldo\IFRN - Curso Técnico de Edificações Integrado ao Ensino Médio\IFRN - Logo do Campus Natal-Centr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55" r="68400" b="4667"/>
          <a:stretch>
            <a:fillRect/>
          </a:stretch>
        </p:blipFill>
        <p:spPr bwMode="auto">
          <a:xfrm>
            <a:off x="914400" y="533400"/>
            <a:ext cx="990600" cy="12279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24" name="Elipse 23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strela de 5 pontas 25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Picture 2" descr="http://1.bp.blogspot.com/-273SfmR9pRg/ThdfSvVZEJI/AAAAAAAAADY/TqMGdtJBWi8/s1600/poema+concreto2.JPG"/>
          <p:cNvPicPr>
            <a:picLocks noChangeAspect="1" noChangeArrowheads="1"/>
          </p:cNvPicPr>
          <p:nvPr/>
        </p:nvPicPr>
        <p:blipFill>
          <a:blip r:embed="rId2" cstate="print"/>
          <a:srcRect l="15169" t="8114" r="15624" b="18857"/>
          <a:stretch>
            <a:fillRect/>
          </a:stretch>
        </p:blipFill>
        <p:spPr bwMode="auto">
          <a:xfrm>
            <a:off x="609600" y="990600"/>
            <a:ext cx="7956376" cy="4904615"/>
          </a:xfrm>
          <a:prstGeom prst="rect">
            <a:avLst/>
          </a:prstGeom>
          <a:noFill/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648200" y="5638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25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“</a:t>
            </a:r>
            <a:r>
              <a:rPr lang="pt-BR" sz="125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Nascemorre</a:t>
            </a:r>
            <a:r>
              <a:rPr lang="pt-BR" sz="125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” – Haroldo de Campos, 1957.</a:t>
            </a:r>
            <a:endParaRPr lang="es-ES" sz="1250" b="1" kern="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24" name="Elipse 23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strela de 5 pontas 25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629400" y="5029201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25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“Life” – Décio Pignatari, 1957.</a:t>
            </a:r>
            <a:endParaRPr lang="es-ES" sz="1250" b="1" kern="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9" name="Picture 2" descr="FOTO"/>
          <p:cNvPicPr>
            <a:picLocks noChangeAspect="1" noChangeArrowheads="1"/>
          </p:cNvPicPr>
          <p:nvPr/>
        </p:nvPicPr>
        <p:blipFill>
          <a:blip r:embed="rId2" cstate="print"/>
          <a:srcRect b="245"/>
          <a:stretch>
            <a:fillRect/>
          </a:stretch>
        </p:blipFill>
        <p:spPr bwMode="auto">
          <a:xfrm>
            <a:off x="381000" y="1600201"/>
            <a:ext cx="2590800" cy="3420602"/>
          </a:xfrm>
          <a:prstGeom prst="rect">
            <a:avLst/>
          </a:prstGeom>
          <a:noFill/>
        </p:spPr>
      </p:pic>
      <p:pic>
        <p:nvPicPr>
          <p:cNvPr id="10" name="Picture 4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600200"/>
            <a:ext cx="1219200" cy="3425373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5029201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25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“Terra” – Décio Pignatari, 1956.</a:t>
            </a:r>
            <a:endParaRPr lang="es-ES" sz="1250" b="1" kern="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00400" y="5029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25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“Velocidade” – Ronaldo Azeredo, 1958.</a:t>
            </a:r>
            <a:endParaRPr lang="es-ES" sz="1250" b="1" kern="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13" name="Imagem 12" descr="FO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00201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24" name="Elipse 23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strela de 5 pontas 25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Grupo 28"/>
          <p:cNvGrpSpPr>
            <a:grpSpLocks/>
          </p:cNvGrpSpPr>
          <p:nvPr/>
        </p:nvGrpSpPr>
        <p:grpSpPr bwMode="auto">
          <a:xfrm>
            <a:off x="1447800" y="990600"/>
            <a:ext cx="6248400" cy="685800"/>
            <a:chOff x="3276600" y="1524000"/>
            <a:chExt cx="2590800" cy="685800"/>
          </a:xfrm>
        </p:grpSpPr>
        <p:sp>
          <p:nvSpPr>
            <p:cNvPr id="38" name="Retângulo 37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9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ANIMAÇÃO DE ALGUNS POEMAS CONCRETOS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5" name="Animação de alguns poemas concreto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718515"/>
            <a:ext cx="9144000" cy="51394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24" name="Elipse 23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strela de 5 pontas 25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43"/>
          <p:cNvGrpSpPr/>
          <p:nvPr/>
        </p:nvGrpSpPr>
        <p:grpSpPr>
          <a:xfrm>
            <a:off x="762000" y="1295400"/>
            <a:ext cx="7620000" cy="4495800"/>
            <a:chOff x="762000" y="1219200"/>
            <a:chExt cx="7620000" cy="4495800"/>
          </a:xfrm>
        </p:grpSpPr>
        <p:grpSp>
          <p:nvGrpSpPr>
            <p:cNvPr id="4" name="Grupo 28"/>
            <p:cNvGrpSpPr>
              <a:grpSpLocks/>
            </p:cNvGrpSpPr>
            <p:nvPr/>
          </p:nvGrpSpPr>
          <p:grpSpPr bwMode="auto">
            <a:xfrm>
              <a:off x="990600" y="1219200"/>
              <a:ext cx="7239000" cy="685800"/>
              <a:chOff x="3276600" y="1524000"/>
              <a:chExt cx="2590800" cy="685800"/>
            </a:xfrm>
          </p:grpSpPr>
          <p:sp>
            <p:nvSpPr>
              <p:cNvPr id="25" name="Retângulo 24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14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PRINCIPAIS IDEIAS CONTIDAS NESTE PLANO PILOTO</a:t>
                </a:r>
                <a:endParaRPr lang="es-ES" sz="20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5" name="Grupo 28"/>
            <p:cNvGrpSpPr>
              <a:grpSpLocks/>
            </p:cNvGrpSpPr>
            <p:nvPr/>
          </p:nvGrpSpPr>
          <p:grpSpPr bwMode="auto">
            <a:xfrm>
              <a:off x="1676400" y="2590800"/>
              <a:ext cx="5867400" cy="685800"/>
              <a:chOff x="3276600" y="1524000"/>
              <a:chExt cx="2590800" cy="685800"/>
            </a:xfrm>
          </p:grpSpPr>
          <p:sp>
            <p:nvSpPr>
              <p:cNvPr id="19" name="Retângulo 18"/>
              <p:cNvSpPr/>
              <p:nvPr/>
            </p:nvSpPr>
            <p:spPr bwMode="auto">
              <a:xfrm>
                <a:off x="3579421" y="1524000"/>
                <a:ext cx="1985158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POEMA OBJETO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32" name="Chave direita 40"/>
            <p:cNvSpPr>
              <a:spLocks/>
            </p:cNvSpPr>
            <p:nvPr/>
          </p:nvSpPr>
          <p:spPr bwMode="auto">
            <a:xfrm rot="5400000">
              <a:off x="4267200" y="-1752600"/>
              <a:ext cx="609600" cy="7620000"/>
            </a:xfrm>
            <a:prstGeom prst="rightBrace">
              <a:avLst>
                <a:gd name="adj1" fmla="val 30866"/>
                <a:gd name="adj2" fmla="val 50000"/>
              </a:avLst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/>
            </a:p>
          </p:txBody>
        </p:sp>
        <p:sp>
          <p:nvSpPr>
            <p:cNvPr id="33" name="Seta para baixo 32"/>
            <p:cNvSpPr/>
            <p:nvPr/>
          </p:nvSpPr>
          <p:spPr bwMode="auto">
            <a:xfrm>
              <a:off x="4343400" y="32766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6" name="Grupo 28"/>
            <p:cNvGrpSpPr>
              <a:grpSpLocks/>
            </p:cNvGrpSpPr>
            <p:nvPr/>
          </p:nvGrpSpPr>
          <p:grpSpPr bwMode="auto">
            <a:xfrm>
              <a:off x="1676400" y="3810000"/>
              <a:ext cx="5867400" cy="685800"/>
              <a:chOff x="3276600" y="1524000"/>
              <a:chExt cx="2590800" cy="685800"/>
            </a:xfrm>
          </p:grpSpPr>
          <p:sp>
            <p:nvSpPr>
              <p:cNvPr id="38" name="Retângulo 37"/>
              <p:cNvSpPr/>
              <p:nvPr/>
            </p:nvSpPr>
            <p:spPr bwMode="auto">
              <a:xfrm>
                <a:off x="3579421" y="1524000"/>
                <a:ext cx="1985158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39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REJEIÇÃO DO LIRISMO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40" name="Seta para baixo 39"/>
            <p:cNvSpPr/>
            <p:nvPr/>
          </p:nvSpPr>
          <p:spPr bwMode="auto">
            <a:xfrm>
              <a:off x="4343400" y="44958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7" name="Grupo 28"/>
            <p:cNvGrpSpPr>
              <a:grpSpLocks/>
            </p:cNvGrpSpPr>
            <p:nvPr/>
          </p:nvGrpSpPr>
          <p:grpSpPr bwMode="auto">
            <a:xfrm>
              <a:off x="1676400" y="5029200"/>
              <a:ext cx="5867400" cy="685800"/>
              <a:chOff x="3276600" y="1524000"/>
              <a:chExt cx="2590800" cy="685800"/>
            </a:xfrm>
          </p:grpSpPr>
          <p:sp>
            <p:nvSpPr>
              <p:cNvPr id="42" name="Retângulo 41"/>
              <p:cNvSpPr/>
              <p:nvPr/>
            </p:nvSpPr>
            <p:spPr bwMode="auto">
              <a:xfrm>
                <a:off x="3579421" y="1524000"/>
                <a:ext cx="1985158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43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REJEIÇÃO DO TEMA SUBJETIVO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24" name="Elipse 23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strela de 5 pontas 25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28"/>
          <p:cNvGrpSpPr>
            <a:grpSpLocks/>
          </p:cNvGrpSpPr>
          <p:nvPr/>
        </p:nvGrpSpPr>
        <p:grpSpPr bwMode="auto">
          <a:xfrm>
            <a:off x="1447800" y="990600"/>
            <a:ext cx="6248400" cy="685800"/>
            <a:chOff x="3276600" y="1524000"/>
            <a:chExt cx="2590800" cy="685800"/>
          </a:xfrm>
        </p:grpSpPr>
        <p:sp>
          <p:nvSpPr>
            <p:cNvPr id="38" name="Retângulo 37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9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INFLUÊNCIA NA MÚSICA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1" name="Gilberto Gil e Mutantes - Batmacumb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28600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971800" y="2789872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9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Poesia Social</a:t>
            </a:r>
            <a:endParaRPr lang="pt-BR" sz="9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2706" name="Picture 2" descr="http://upload.wikimedia.org/wikipedia/pt/9/95/Cartaz-morte-e-vida-severina.jpg"/>
          <p:cNvPicPr>
            <a:picLocks noChangeAspect="1" noChangeArrowheads="1"/>
          </p:cNvPicPr>
          <p:nvPr/>
        </p:nvPicPr>
        <p:blipFill>
          <a:blip r:embed="rId2" cstate="print"/>
          <a:srcRect l="-15046" t="-12500" r="-12853" b="-10000"/>
          <a:stretch>
            <a:fillRect/>
          </a:stretch>
        </p:blipFill>
        <p:spPr bwMode="auto">
          <a:xfrm>
            <a:off x="381000" y="2158999"/>
            <a:ext cx="2590800" cy="24892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Comparativo: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0" y="-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Poesia Social</a:t>
            </a:r>
            <a:endParaRPr lang="pt-B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381000" y="1828800"/>
            <a:ext cx="3886200" cy="990600"/>
            <a:chOff x="2743200" y="1981200"/>
            <a:chExt cx="3886200" cy="990600"/>
          </a:xfrm>
        </p:grpSpPr>
        <p:sp>
          <p:nvSpPr>
            <p:cNvPr id="52" name="Retângulo 51"/>
            <p:cNvSpPr/>
            <p:nvPr/>
          </p:nvSpPr>
          <p:spPr bwMode="auto">
            <a:xfrm>
              <a:off x="2743200" y="1981200"/>
              <a:ext cx="3886200" cy="9906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grpSp>
          <p:nvGrpSpPr>
            <p:cNvPr id="53" name="Grupo 18"/>
            <p:cNvGrpSpPr/>
            <p:nvPr/>
          </p:nvGrpSpPr>
          <p:grpSpPr>
            <a:xfrm>
              <a:off x="3309582" y="2198272"/>
              <a:ext cx="3091218" cy="531056"/>
              <a:chOff x="2643826" y="-27384"/>
              <a:chExt cx="8082060" cy="1224136"/>
            </a:xfrm>
          </p:grpSpPr>
          <p:sp>
            <p:nvSpPr>
              <p:cNvPr id="54" name="Elipse 53"/>
              <p:cNvSpPr/>
              <p:nvPr/>
            </p:nvSpPr>
            <p:spPr>
              <a:xfrm>
                <a:off x="2643826" y="431667"/>
                <a:ext cx="445550" cy="4140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strela de 5 pontas 54"/>
              <p:cNvSpPr/>
              <p:nvPr/>
            </p:nvSpPr>
            <p:spPr>
              <a:xfrm>
                <a:off x="5669415" y="278650"/>
                <a:ext cx="891099" cy="816093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9389237" y="-27384"/>
                <a:ext cx="1336649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57" name="Título 1"/>
          <p:cNvSpPr txBox="1">
            <a:spLocks/>
          </p:cNvSpPr>
          <p:nvPr/>
        </p:nvSpPr>
        <p:spPr bwMode="auto">
          <a:xfrm>
            <a:off x="650778" y="2017200"/>
            <a:ext cx="2854422" cy="4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DeflateTop">
              <a:avLst>
                <a:gd name="adj" fmla="val 57792"/>
              </a:avLst>
            </a:prstTxWarp>
            <a:normAutofit fontScale="8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  NCR   TISM</a:t>
            </a:r>
            <a:endParaRPr kumimoji="0" lang="pt-BR" sz="38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4800600" y="1828800"/>
            <a:ext cx="3962400" cy="990600"/>
            <a:chOff x="4495800" y="2286000"/>
            <a:chExt cx="3962400" cy="990600"/>
          </a:xfrm>
        </p:grpSpPr>
        <p:sp>
          <p:nvSpPr>
            <p:cNvPr id="61" name="Retângulo 60"/>
            <p:cNvSpPr/>
            <p:nvPr/>
          </p:nvSpPr>
          <p:spPr bwMode="auto">
            <a:xfrm>
              <a:off x="4572000" y="2286000"/>
              <a:ext cx="3886200" cy="9906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4495800" y="2362200"/>
              <a:ext cx="3886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5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otype Corsiva" pitchFamily="66" charset="0"/>
                </a:rPr>
                <a:t>Poesia Social</a:t>
              </a:r>
              <a:endParaRPr lang="pt-BR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68" name="Multiplicar 67"/>
          <p:cNvSpPr/>
          <p:nvPr/>
        </p:nvSpPr>
        <p:spPr bwMode="auto">
          <a:xfrm>
            <a:off x="4114800" y="1905000"/>
            <a:ext cx="914400" cy="9144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69" name="Grupo 28"/>
          <p:cNvGrpSpPr>
            <a:grpSpLocks/>
          </p:cNvGrpSpPr>
          <p:nvPr/>
        </p:nvGrpSpPr>
        <p:grpSpPr bwMode="auto">
          <a:xfrm>
            <a:off x="381000" y="2971800"/>
            <a:ext cx="3886200" cy="685800"/>
            <a:chOff x="3276600" y="1524000"/>
            <a:chExt cx="2590800" cy="685800"/>
          </a:xfrm>
        </p:grpSpPr>
        <p:sp>
          <p:nvSpPr>
            <p:cNvPr id="70" name="Retângulo 69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71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FORMA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2" name="Grupo 28"/>
          <p:cNvGrpSpPr>
            <a:grpSpLocks/>
          </p:cNvGrpSpPr>
          <p:nvPr/>
        </p:nvGrpSpPr>
        <p:grpSpPr bwMode="auto">
          <a:xfrm>
            <a:off x="4876800" y="2971800"/>
            <a:ext cx="3886200" cy="685800"/>
            <a:chOff x="3276600" y="1524000"/>
            <a:chExt cx="2590800" cy="685800"/>
          </a:xfrm>
        </p:grpSpPr>
        <p:sp>
          <p:nvSpPr>
            <p:cNvPr id="73" name="Retângulo 72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74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CONTEÚDO</a:t>
              </a:r>
              <a:endParaRPr lang="es-E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5" name="Grupo 28"/>
          <p:cNvGrpSpPr>
            <a:grpSpLocks/>
          </p:cNvGrpSpPr>
          <p:nvPr/>
        </p:nvGrpSpPr>
        <p:grpSpPr bwMode="auto">
          <a:xfrm>
            <a:off x="381000" y="3733800"/>
            <a:ext cx="3886200" cy="1143000"/>
            <a:chOff x="3276600" y="1524000"/>
            <a:chExt cx="2590800" cy="685800"/>
          </a:xfrm>
        </p:grpSpPr>
        <p:sp>
          <p:nvSpPr>
            <p:cNvPr id="76" name="Retângulo 75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77" name="Rectangle 2"/>
            <p:cNvSpPr txBox="1">
              <a:spLocks noChangeArrowheads="1"/>
            </p:cNvSpPr>
            <p:nvPr/>
          </p:nvSpPr>
          <p:spPr bwMode="auto">
            <a:xfrm>
              <a:off x="3276600" y="161544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REPRESENTAVA MAIS FORMA DO QUE CONTEÚDO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81" name="Grupo 28"/>
          <p:cNvGrpSpPr>
            <a:grpSpLocks/>
          </p:cNvGrpSpPr>
          <p:nvPr/>
        </p:nvGrpSpPr>
        <p:grpSpPr bwMode="auto">
          <a:xfrm>
            <a:off x="381000" y="4953000"/>
            <a:ext cx="3886200" cy="1143000"/>
            <a:chOff x="3276600" y="1524000"/>
            <a:chExt cx="2590800" cy="685800"/>
          </a:xfrm>
        </p:grpSpPr>
        <p:sp>
          <p:nvSpPr>
            <p:cNvPr id="82" name="Retângulo 81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83" name="Rectangle 2"/>
            <p:cNvSpPr txBox="1">
              <a:spLocks noChangeArrowheads="1"/>
            </p:cNvSpPr>
            <p:nvPr/>
          </p:nvSpPr>
          <p:spPr bwMode="auto">
            <a:xfrm>
              <a:off x="3276600" y="161544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COMPROMETIDO COM A ESTÉTICA E O ASPECTO VISUAL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87" name="Grupo 28"/>
          <p:cNvGrpSpPr>
            <a:grpSpLocks/>
          </p:cNvGrpSpPr>
          <p:nvPr/>
        </p:nvGrpSpPr>
        <p:grpSpPr bwMode="auto">
          <a:xfrm>
            <a:off x="4876800" y="3733800"/>
            <a:ext cx="3886200" cy="1143000"/>
            <a:chOff x="3276600" y="1524000"/>
            <a:chExt cx="2590800" cy="685800"/>
          </a:xfrm>
        </p:grpSpPr>
        <p:sp>
          <p:nvSpPr>
            <p:cNvPr id="88" name="Retângulo 87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89" name="Rectangle 2"/>
            <p:cNvSpPr txBox="1">
              <a:spLocks noChangeArrowheads="1"/>
            </p:cNvSpPr>
            <p:nvPr/>
          </p:nvSpPr>
          <p:spPr bwMode="auto">
            <a:xfrm>
              <a:off x="3276600" y="161544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TROUXE DE VOLTA O SENTIDO LÍRICO</a:t>
              </a:r>
              <a:endParaRPr lang="es-E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0" name="Grupo 28"/>
          <p:cNvGrpSpPr>
            <a:grpSpLocks/>
          </p:cNvGrpSpPr>
          <p:nvPr/>
        </p:nvGrpSpPr>
        <p:grpSpPr bwMode="auto">
          <a:xfrm>
            <a:off x="4876800" y="4953000"/>
            <a:ext cx="3886200" cy="1143000"/>
            <a:chOff x="3276600" y="1524000"/>
            <a:chExt cx="2590800" cy="685800"/>
          </a:xfrm>
        </p:grpSpPr>
        <p:sp>
          <p:nvSpPr>
            <p:cNvPr id="91" name="Retângulo 90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92" name="Rectangle 2"/>
            <p:cNvSpPr txBox="1">
              <a:spLocks noChangeArrowheads="1"/>
            </p:cNvSpPr>
            <p:nvPr/>
          </p:nvSpPr>
          <p:spPr bwMode="auto">
            <a:xfrm>
              <a:off x="3276600" y="161544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FAZIA CRÍTICAS SOCIAIS E ERA INSTRUMENTO DE DENÚNCIA</a:t>
              </a:r>
              <a:endParaRPr lang="es-E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cxnSp>
        <p:nvCxnSpPr>
          <p:cNvPr id="94" name="Conector reto 93"/>
          <p:cNvCxnSpPr/>
          <p:nvPr/>
        </p:nvCxnSpPr>
        <p:spPr bwMode="auto">
          <a:xfrm>
            <a:off x="4572000" y="2971800"/>
            <a:ext cx="0" cy="3124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43"/>
          <p:cNvGrpSpPr/>
          <p:nvPr/>
        </p:nvGrpSpPr>
        <p:grpSpPr>
          <a:xfrm>
            <a:off x="990600" y="1371600"/>
            <a:ext cx="7239000" cy="4495800"/>
            <a:chOff x="990600" y="1219200"/>
            <a:chExt cx="7239000" cy="4495800"/>
          </a:xfrm>
        </p:grpSpPr>
        <p:grpSp>
          <p:nvGrpSpPr>
            <p:cNvPr id="35" name="Grupo 28"/>
            <p:cNvGrpSpPr>
              <a:grpSpLocks/>
            </p:cNvGrpSpPr>
            <p:nvPr/>
          </p:nvGrpSpPr>
          <p:grpSpPr bwMode="auto">
            <a:xfrm>
              <a:off x="990600" y="1219200"/>
              <a:ext cx="7239000" cy="685800"/>
              <a:chOff x="3276600" y="1524000"/>
              <a:chExt cx="2590800" cy="685800"/>
            </a:xfrm>
          </p:grpSpPr>
          <p:sp>
            <p:nvSpPr>
              <p:cNvPr id="48" name="Retângulo 47"/>
              <p:cNvSpPr/>
              <p:nvPr/>
            </p:nvSpPr>
            <p:spPr bwMode="auto">
              <a:xfrm>
                <a:off x="4122019" y="1524000"/>
                <a:ext cx="899962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49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SURGIMENTO</a:t>
                </a:r>
                <a:endParaRPr lang="es-ES" sz="20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36" name="Grupo 28"/>
            <p:cNvGrpSpPr>
              <a:grpSpLocks/>
            </p:cNvGrpSpPr>
            <p:nvPr/>
          </p:nvGrpSpPr>
          <p:grpSpPr bwMode="auto">
            <a:xfrm>
              <a:off x="1676400" y="2590800"/>
              <a:ext cx="5867400" cy="685800"/>
              <a:chOff x="3276600" y="1524000"/>
              <a:chExt cx="2590800" cy="685800"/>
            </a:xfrm>
          </p:grpSpPr>
          <p:sp>
            <p:nvSpPr>
              <p:cNvPr id="46" name="Retângulo 45"/>
              <p:cNvSpPr/>
              <p:nvPr/>
            </p:nvSpPr>
            <p:spPr bwMode="auto">
              <a:xfrm>
                <a:off x="3478480" y="1524000"/>
                <a:ext cx="218704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47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SEGUNDA MÉTADE DO SÉCULO XX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37" name="Chave direita 40"/>
            <p:cNvSpPr>
              <a:spLocks/>
            </p:cNvSpPr>
            <p:nvPr/>
          </p:nvSpPr>
          <p:spPr bwMode="auto">
            <a:xfrm rot="5400000">
              <a:off x="4267200" y="533400"/>
              <a:ext cx="609600" cy="3048000"/>
            </a:xfrm>
            <a:prstGeom prst="rightBrace">
              <a:avLst>
                <a:gd name="adj1" fmla="val 30866"/>
                <a:gd name="adj2" fmla="val 50000"/>
              </a:avLst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/>
            </a:p>
          </p:txBody>
        </p:sp>
        <p:sp>
          <p:nvSpPr>
            <p:cNvPr id="38" name="Seta para baixo 37"/>
            <p:cNvSpPr/>
            <p:nvPr/>
          </p:nvSpPr>
          <p:spPr bwMode="auto">
            <a:xfrm>
              <a:off x="4343400" y="32766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39" name="Grupo 28"/>
            <p:cNvGrpSpPr>
              <a:grpSpLocks/>
            </p:cNvGrpSpPr>
            <p:nvPr/>
          </p:nvGrpSpPr>
          <p:grpSpPr bwMode="auto">
            <a:xfrm>
              <a:off x="1676400" y="3810000"/>
              <a:ext cx="5867400" cy="685800"/>
              <a:chOff x="3276600" y="1524000"/>
              <a:chExt cx="2590800" cy="685800"/>
            </a:xfrm>
          </p:grpSpPr>
          <p:sp>
            <p:nvSpPr>
              <p:cNvPr id="22" name="Retângulo 21"/>
              <p:cNvSpPr/>
              <p:nvPr/>
            </p:nvSpPr>
            <p:spPr bwMode="auto">
              <a:xfrm>
                <a:off x="3478480" y="1524000"/>
                <a:ext cx="218704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23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PÓS-MODERNIDADE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40" name="Seta para baixo 39"/>
            <p:cNvSpPr/>
            <p:nvPr/>
          </p:nvSpPr>
          <p:spPr bwMode="auto">
            <a:xfrm>
              <a:off x="4343400" y="44958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41" name="Grupo 28"/>
            <p:cNvGrpSpPr>
              <a:grpSpLocks/>
            </p:cNvGrpSpPr>
            <p:nvPr/>
          </p:nvGrpSpPr>
          <p:grpSpPr bwMode="auto">
            <a:xfrm>
              <a:off x="1676400" y="5029200"/>
              <a:ext cx="5867400" cy="685800"/>
              <a:chOff x="3276600" y="1524000"/>
              <a:chExt cx="2590800" cy="685800"/>
            </a:xfrm>
          </p:grpSpPr>
          <p:sp>
            <p:nvSpPr>
              <p:cNvPr id="42" name="Retângulo 41"/>
              <p:cNvSpPr/>
              <p:nvPr/>
            </p:nvSpPr>
            <p:spPr bwMode="auto">
              <a:xfrm>
                <a:off x="3478481" y="1524000"/>
                <a:ext cx="2187039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43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TEMÁTICA </a:t>
                </a: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NO SÉCULO XVIII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</p:grpSp>
      <p:sp>
        <p:nvSpPr>
          <p:cNvPr id="65" name="CaixaDeTexto 64"/>
          <p:cNvSpPr txBox="1"/>
          <p:nvPr/>
        </p:nvSpPr>
        <p:spPr>
          <a:xfrm>
            <a:off x="0" y="-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Poesia Social</a:t>
            </a:r>
            <a:endParaRPr lang="pt-B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o 50"/>
          <p:cNvGrpSpPr/>
          <p:nvPr/>
        </p:nvGrpSpPr>
        <p:grpSpPr>
          <a:xfrm>
            <a:off x="152401" y="838200"/>
            <a:ext cx="8762999" cy="6009168"/>
            <a:chOff x="152401" y="1001232"/>
            <a:chExt cx="8762999" cy="6009168"/>
          </a:xfrm>
        </p:grpSpPr>
        <p:sp>
          <p:nvSpPr>
            <p:cNvPr id="48" name="Retângulo 47"/>
            <p:cNvSpPr/>
            <p:nvPr/>
          </p:nvSpPr>
          <p:spPr bwMode="auto">
            <a:xfrm rot="16200000">
              <a:off x="-2405615" y="3624814"/>
              <a:ext cx="5801833" cy="685801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49" name="Rectangle 2"/>
            <p:cNvSpPr txBox="1">
              <a:spLocks noChangeArrowheads="1"/>
            </p:cNvSpPr>
            <p:nvPr/>
          </p:nvSpPr>
          <p:spPr bwMode="auto">
            <a:xfrm rot="16200000">
              <a:off x="-2394985" y="3624817"/>
              <a:ext cx="570436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P  R  I  N  C  I  P  A  I  S     A  U  T  O  R  E  S</a:t>
              </a:r>
              <a:endParaRPr lang="es-E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24" name="Grupo 28"/>
            <p:cNvGrpSpPr>
              <a:grpSpLocks/>
            </p:cNvGrpSpPr>
            <p:nvPr/>
          </p:nvGrpSpPr>
          <p:grpSpPr bwMode="auto">
            <a:xfrm>
              <a:off x="838199" y="1066800"/>
              <a:ext cx="8077200" cy="381000"/>
              <a:chOff x="3276600" y="1524000"/>
              <a:chExt cx="2590800" cy="685800"/>
            </a:xfrm>
          </p:grpSpPr>
          <p:sp>
            <p:nvSpPr>
              <p:cNvPr id="25" name="Retângulo 24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chemeClr val="tx2">
                  <a:alpha val="33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27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POESIA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28" name="Grupo 28"/>
            <p:cNvGrpSpPr>
              <a:grpSpLocks/>
            </p:cNvGrpSpPr>
            <p:nvPr/>
          </p:nvGrpSpPr>
          <p:grpSpPr bwMode="auto">
            <a:xfrm>
              <a:off x="838200" y="4572000"/>
              <a:ext cx="8077200" cy="381000"/>
              <a:chOff x="3276600" y="1524000"/>
              <a:chExt cx="2590800" cy="685800"/>
            </a:xfrm>
          </p:grpSpPr>
          <p:sp>
            <p:nvSpPr>
              <p:cNvPr id="29" name="Retângulo 28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chemeClr val="tx2">
                  <a:alpha val="33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30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PROSA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31" name="Retângulo 30"/>
            <p:cNvSpPr/>
            <p:nvPr/>
          </p:nvSpPr>
          <p:spPr bwMode="auto">
            <a:xfrm>
              <a:off x="838199" y="1447800"/>
              <a:ext cx="4038600" cy="3124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3" name="Retângulo 32"/>
            <p:cNvSpPr/>
            <p:nvPr/>
          </p:nvSpPr>
          <p:spPr bwMode="auto">
            <a:xfrm>
              <a:off x="4876799" y="1447800"/>
              <a:ext cx="4038600" cy="3124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4" name="Rectangle 2"/>
            <p:cNvSpPr txBox="1">
              <a:spLocks noChangeArrowheads="1"/>
            </p:cNvSpPr>
            <p:nvPr/>
          </p:nvSpPr>
          <p:spPr bwMode="auto">
            <a:xfrm>
              <a:off x="990599" y="1600200"/>
              <a:ext cx="3657601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+mj-ea"/>
                  <a:cs typeface="Times New Roman" pitchFamily="18" charset="0"/>
                </a:rPr>
                <a:t>João Cabral de Melo Neto</a:t>
              </a:r>
            </a:p>
            <a:p>
              <a:pPr algn="ctr">
                <a:defRPr/>
              </a:pPr>
              <a:endParaRPr lang="pt-BR" sz="1000" b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pt-BR" sz="1600" b="1" u="sng" dirty="0" smtClean="0">
                  <a:solidFill>
                    <a:srgbClr val="000000"/>
                  </a:solidFill>
                </a:rPr>
                <a:t>MORTE E VIDA SEVERINA</a:t>
              </a:r>
              <a:endParaRPr lang="pt-BR" b="1" u="sng" dirty="0" smtClean="0">
                <a:solidFill>
                  <a:srgbClr val="000000"/>
                </a:solidFill>
              </a:endParaRP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“Somos muitos </a:t>
              </a:r>
              <a:r>
                <a:rPr lang="pt-BR" sz="1600" b="1" dirty="0" err="1" smtClean="0">
                  <a:solidFill>
                    <a:srgbClr val="000000"/>
                  </a:solidFill>
                </a:rPr>
                <a:t>Severinos</a:t>
              </a:r>
              <a:r>
                <a:rPr lang="pt-BR" sz="1600" b="1" dirty="0" smtClean="0">
                  <a:solidFill>
                    <a:srgbClr val="000000"/>
                  </a:solidFill>
                </a:rPr>
                <a:t/>
              </a:r>
              <a:br>
                <a:rPr lang="pt-BR" sz="1600" b="1" dirty="0" smtClean="0">
                  <a:solidFill>
                    <a:srgbClr val="000000"/>
                  </a:solidFill>
                </a:rPr>
              </a:br>
              <a:r>
                <a:rPr lang="pt-BR" sz="1600" b="1" dirty="0" smtClean="0">
                  <a:solidFill>
                    <a:srgbClr val="000000"/>
                  </a:solidFill>
                </a:rPr>
                <a:t>iguais em tudo na vida:</a:t>
              </a:r>
              <a:br>
                <a:rPr lang="pt-BR" sz="1600" b="1" dirty="0" smtClean="0">
                  <a:solidFill>
                    <a:srgbClr val="000000"/>
                  </a:solidFill>
                </a:rPr>
              </a:br>
              <a:r>
                <a:rPr lang="pt-BR" sz="1600" b="1" dirty="0" smtClean="0">
                  <a:solidFill>
                    <a:srgbClr val="000000"/>
                  </a:solidFill>
                </a:rPr>
                <a:t>na mesma cabeça grande</a:t>
              </a:r>
              <a:br>
                <a:rPr lang="pt-BR" sz="1600" b="1" dirty="0" smtClean="0">
                  <a:solidFill>
                    <a:srgbClr val="000000"/>
                  </a:solidFill>
                </a:rPr>
              </a:br>
              <a:r>
                <a:rPr lang="pt-BR" sz="1600" b="1" dirty="0" smtClean="0">
                  <a:solidFill>
                    <a:srgbClr val="000000"/>
                  </a:solidFill>
                </a:rPr>
                <a:t>que a custo</a:t>
              </a:r>
              <a:br>
                <a:rPr lang="pt-BR" sz="1600" b="1" dirty="0" smtClean="0">
                  <a:solidFill>
                    <a:srgbClr val="000000"/>
                  </a:solidFill>
                </a:rPr>
              </a:br>
              <a:r>
                <a:rPr lang="pt-BR" sz="1600" b="1" dirty="0" smtClean="0">
                  <a:solidFill>
                    <a:srgbClr val="000000"/>
                  </a:solidFill>
                </a:rPr>
                <a:t>é que se equilibra,</a:t>
              </a:r>
              <a:br>
                <a:rPr lang="pt-BR" sz="1600" b="1" dirty="0" smtClean="0">
                  <a:solidFill>
                    <a:srgbClr val="000000"/>
                  </a:solidFill>
                </a:rPr>
              </a:br>
              <a:r>
                <a:rPr lang="pt-BR" sz="1600" b="1" dirty="0" smtClean="0">
                  <a:solidFill>
                    <a:srgbClr val="000000"/>
                  </a:solidFill>
                </a:rPr>
                <a:t>no mesmo ventre crescido</a:t>
              </a:r>
              <a:br>
                <a:rPr lang="pt-BR" sz="1600" b="1" dirty="0" smtClean="0">
                  <a:solidFill>
                    <a:srgbClr val="000000"/>
                  </a:solidFill>
                </a:rPr>
              </a:br>
              <a:r>
                <a:rPr lang="pt-BR" sz="1600" b="1" dirty="0" smtClean="0">
                  <a:solidFill>
                    <a:srgbClr val="000000"/>
                  </a:solidFill>
                </a:rPr>
                <a:t>sobre as mesmas pernas finas,</a:t>
              </a:r>
              <a:br>
                <a:rPr lang="pt-BR" sz="1600" b="1" dirty="0" smtClean="0">
                  <a:solidFill>
                    <a:srgbClr val="000000"/>
                  </a:solidFill>
                </a:rPr>
              </a:br>
              <a:r>
                <a:rPr lang="pt-BR" sz="1600" b="1" dirty="0" smtClean="0">
                  <a:solidFill>
                    <a:srgbClr val="000000"/>
                  </a:solidFill>
                </a:rPr>
                <a:t>e iguais também porque o sangue</a:t>
              </a:r>
              <a:br>
                <a:rPr lang="pt-BR" sz="1600" b="1" dirty="0" smtClean="0">
                  <a:solidFill>
                    <a:srgbClr val="000000"/>
                  </a:solidFill>
                </a:rPr>
              </a:br>
              <a:r>
                <a:rPr lang="pt-BR" sz="1600" b="1" dirty="0" smtClean="0">
                  <a:solidFill>
                    <a:srgbClr val="000000"/>
                  </a:solidFill>
                </a:rPr>
                <a:t>que usamos tem pouca tinta[...]”</a:t>
              </a:r>
            </a:p>
            <a:p>
              <a:pPr algn="ctr">
                <a:defRPr/>
              </a:pPr>
              <a:endParaRPr lang="es-ES" sz="20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5" name="Rectangle 2"/>
            <p:cNvSpPr txBox="1">
              <a:spLocks noChangeArrowheads="1"/>
            </p:cNvSpPr>
            <p:nvPr/>
          </p:nvSpPr>
          <p:spPr bwMode="auto">
            <a:xfrm>
              <a:off x="5029200" y="1600200"/>
              <a:ext cx="3657601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+mj-ea"/>
                  <a:cs typeface="Times New Roman" pitchFamily="18" charset="0"/>
                </a:rPr>
                <a:t>Ferreira Goulart e Poesia Social</a:t>
              </a:r>
            </a:p>
            <a:p>
              <a:pPr algn="ctr">
                <a:defRPr/>
              </a:pPr>
              <a:endParaRPr lang="pt-BR" sz="1000" b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pt-BR" sz="1600" b="1" u="sng" dirty="0" smtClean="0">
                  <a:solidFill>
                    <a:srgbClr val="000000"/>
                  </a:solidFill>
                </a:rPr>
                <a:t>QUEM MATOU APARECIDA</a:t>
              </a:r>
              <a:endParaRPr lang="pt-BR" b="1" u="sng" dirty="0" smtClean="0">
                <a:solidFill>
                  <a:srgbClr val="000000"/>
                </a:solidFill>
              </a:endParaRP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“Aparecida, esta moça</a:t>
              </a: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cuja história vou contar,</a:t>
              </a: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não teve glória nem fama</a:t>
              </a: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de que se possa falar.</a:t>
              </a: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Não teve nome distinto:</a:t>
              </a: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criança brincou na lama,</a:t>
              </a: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fez-se moça sem ter cama,</a:t>
              </a: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nasceu na Praia do Pinto,</a:t>
              </a:r>
            </a:p>
            <a:p>
              <a:pPr algn="ctr">
                <a:buFontTx/>
                <a:buNone/>
              </a:pPr>
              <a:r>
                <a:rPr lang="pt-BR" sz="1600" b="1" dirty="0" smtClean="0">
                  <a:solidFill>
                    <a:srgbClr val="000000"/>
                  </a:solidFill>
                </a:rPr>
                <a:t>morreu no mesmo lugar.”</a:t>
              </a:r>
            </a:p>
            <a:p>
              <a:pPr algn="ctr">
                <a:defRPr/>
              </a:pPr>
              <a:endParaRPr lang="es-ES" sz="20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Retângulo 35"/>
            <p:cNvSpPr/>
            <p:nvPr/>
          </p:nvSpPr>
          <p:spPr bwMode="auto">
            <a:xfrm>
              <a:off x="838199" y="4953000"/>
              <a:ext cx="4038600" cy="19156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41" name="Retângulo 40"/>
            <p:cNvSpPr/>
            <p:nvPr/>
          </p:nvSpPr>
          <p:spPr bwMode="auto">
            <a:xfrm>
              <a:off x="4876800" y="4953000"/>
              <a:ext cx="4038600" cy="19156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50" name="Rectangle 2"/>
            <p:cNvSpPr txBox="1">
              <a:spLocks noChangeArrowheads="1"/>
            </p:cNvSpPr>
            <p:nvPr/>
          </p:nvSpPr>
          <p:spPr bwMode="auto">
            <a:xfrm>
              <a:off x="838199" y="4876800"/>
              <a:ext cx="3962402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+mj-ea"/>
                  <a:cs typeface="Times New Roman" pitchFamily="18" charset="0"/>
                </a:rPr>
                <a:t>Clarice Lispector</a:t>
              </a:r>
            </a:p>
            <a:p>
              <a:pPr algn="ctr">
                <a:defRPr/>
              </a:pPr>
              <a:endParaRPr lang="pt-BR" sz="1000" b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pt-BR" sz="1600" b="1" kern="0" dirty="0" smtClean="0">
                  <a:solidFill>
                    <a:srgbClr val="000000"/>
                  </a:solidFill>
                  <a:latin typeface="Arial" pitchFamily="34" charset="0"/>
                  <a:ea typeface="+mj-ea"/>
                  <a:cs typeface="Times New Roman" pitchFamily="18" charset="0"/>
                </a:rPr>
                <a:t>“P</a:t>
              </a:r>
              <a:r>
                <a:rPr lang="pt-BR" sz="1600" b="1" dirty="0" smtClean="0">
                  <a:solidFill>
                    <a:srgbClr val="000000"/>
                  </a:solidFill>
                </a:rPr>
                <a:t>erto do Coração Selvagem” (1947);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“O lustre” (1946);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“A cidade Sitiada” (1949);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“A Maçã no Escuro” (1961);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 “A Hora da Estrela” (1977);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Entre outros.</a:t>
              </a:r>
            </a:p>
          </p:txBody>
        </p:sp>
        <p:sp>
          <p:nvSpPr>
            <p:cNvPr id="52" name="Rectangle 2"/>
            <p:cNvSpPr txBox="1">
              <a:spLocks noChangeArrowheads="1"/>
            </p:cNvSpPr>
            <p:nvPr/>
          </p:nvSpPr>
          <p:spPr bwMode="auto">
            <a:xfrm>
              <a:off x="4876800" y="4876800"/>
              <a:ext cx="3962402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+mj-ea"/>
                  <a:cs typeface="Times New Roman" pitchFamily="18" charset="0"/>
                </a:rPr>
                <a:t>Guimarães Rosa</a:t>
              </a:r>
            </a:p>
            <a:p>
              <a:pPr algn="ctr">
                <a:defRPr/>
              </a:pPr>
              <a:endParaRPr lang="pt-BR" sz="1000" b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pt-BR" sz="1600" b="1" kern="0" dirty="0" smtClean="0">
                  <a:solidFill>
                    <a:srgbClr val="000000"/>
                  </a:solidFill>
                  <a:latin typeface="Arial" pitchFamily="34" charset="0"/>
                  <a:ea typeface="+mj-ea"/>
                  <a:cs typeface="Times New Roman" pitchFamily="18" charset="0"/>
                </a:rPr>
                <a:t>“</a:t>
              </a:r>
              <a:r>
                <a:rPr lang="pt-BR" sz="1600" b="1" kern="0" dirty="0" err="1" smtClean="0">
                  <a:solidFill>
                    <a:srgbClr val="000000"/>
                  </a:solidFill>
                  <a:latin typeface="Arial" pitchFamily="34" charset="0"/>
                  <a:ea typeface="+mj-ea"/>
                  <a:cs typeface="Times New Roman" pitchFamily="18" charset="0"/>
                </a:rPr>
                <a:t>Sagarana</a:t>
              </a:r>
              <a:r>
                <a:rPr lang="pt-BR" sz="1600" b="1" dirty="0" smtClean="0">
                  <a:solidFill>
                    <a:srgbClr val="000000"/>
                  </a:solidFill>
                </a:rPr>
                <a:t>” (1948);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“Corpo de Baile” (1956);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“Grande Sertão: Veredas” (1956);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“Primeiras Estórias” (1962);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rgbClr val="000000"/>
                  </a:solidFill>
                </a:rPr>
                <a:t> Entre outros.</a:t>
              </a:r>
            </a:p>
            <a:p>
              <a:pPr algn="ctr">
                <a:defRPr/>
              </a:pPr>
              <a:endParaRPr lang="pt-BR" sz="16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3" name="CaixaDeTexto 52"/>
          <p:cNvSpPr txBox="1"/>
          <p:nvPr/>
        </p:nvSpPr>
        <p:spPr>
          <a:xfrm>
            <a:off x="0" y="-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Poesia Social</a:t>
            </a:r>
            <a:endParaRPr lang="pt-B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8"/>
          <p:cNvGrpSpPr>
            <a:grpSpLocks/>
          </p:cNvGrpSpPr>
          <p:nvPr/>
        </p:nvGrpSpPr>
        <p:grpSpPr bwMode="auto">
          <a:xfrm>
            <a:off x="1066800" y="990600"/>
            <a:ext cx="6934200" cy="685800"/>
            <a:chOff x="3276600" y="1524000"/>
            <a:chExt cx="2590800" cy="685800"/>
          </a:xfrm>
        </p:grpSpPr>
        <p:sp>
          <p:nvSpPr>
            <p:cNvPr id="38" name="Retângulo 37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9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“PÉS SEM CALÇO” – JOÃO PEDRO RORIZ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2" name="Poesia Soci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92200" y="1676400"/>
            <a:ext cx="6908800" cy="51816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0" y="-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Poesia Social</a:t>
            </a:r>
            <a:endParaRPr lang="pt-B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brasilescola.com/upload/conteudo/images/c3437f9ae9383173ec52b670114ed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79428">
            <a:off x="-148236" y="101555"/>
            <a:ext cx="2331083" cy="2323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Literatura Brasileira Contemporânea</a:t>
            </a:r>
            <a:endParaRPr lang="es-E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endParaRPr lang="pt-BR" sz="3000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pt-BR" sz="2350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Concretismo | Poesia Social | Poesia Práxis | Poema Processo</a:t>
            </a:r>
            <a:endParaRPr lang="es-ES" sz="2350" dirty="0" smtClean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6326" name="Picture 6" descr="http://upload.wikimedia.org/wikipedia/pt/9/95/Cartaz-morte-e-vida-severina.jpg"/>
          <p:cNvPicPr>
            <a:picLocks noChangeAspect="1" noChangeArrowheads="1"/>
          </p:cNvPicPr>
          <p:nvPr/>
        </p:nvPicPr>
        <p:blipFill>
          <a:blip r:embed="rId3" cstate="print"/>
          <a:srcRect l="-3433"/>
          <a:stretch>
            <a:fillRect/>
          </a:stretch>
        </p:blipFill>
        <p:spPr bwMode="auto">
          <a:xfrm rot="575388">
            <a:off x="6404129" y="-697688"/>
            <a:ext cx="3142789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6328" name="Picture 8" descr="Blog de outraspalavras : REVISTA OUTRAS PALAVRAS, Mário Chamie e o Poesia-praxis - uma vanguarda engaj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1103">
            <a:off x="-480494" y="4617251"/>
            <a:ext cx="4114800" cy="4286250"/>
          </a:xfrm>
          <a:prstGeom prst="rect">
            <a:avLst/>
          </a:prstGeom>
          <a:noFill/>
        </p:spPr>
      </p:pic>
      <p:pic>
        <p:nvPicPr>
          <p:cNvPr id="56332" name="Picture 12" descr="http://www.antoniomiranda.com.br/poesia_visual/img/alvaro_de_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4669">
            <a:off x="5998589" y="4569344"/>
            <a:ext cx="3543300" cy="33623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63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63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63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28600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3129337" y="2820600"/>
            <a:ext cx="5711435" cy="1446600"/>
            <a:chOff x="3129337" y="2863802"/>
            <a:chExt cx="5711435" cy="1446600"/>
          </a:xfrm>
        </p:grpSpPr>
        <p:grpSp>
          <p:nvGrpSpPr>
            <p:cNvPr id="24" name="Grupo 23"/>
            <p:cNvGrpSpPr/>
            <p:nvPr/>
          </p:nvGrpSpPr>
          <p:grpSpPr>
            <a:xfrm rot="21057024">
              <a:off x="3129337" y="2915533"/>
              <a:ext cx="2699326" cy="1247848"/>
              <a:chOff x="3367314" y="3018971"/>
              <a:chExt cx="3091543" cy="1444398"/>
            </a:xfrm>
          </p:grpSpPr>
          <p:sp>
            <p:nvSpPr>
              <p:cNvPr id="6" name="Forma livre 5"/>
              <p:cNvSpPr/>
              <p:nvPr/>
            </p:nvSpPr>
            <p:spPr bwMode="auto">
              <a:xfrm>
                <a:off x="3367314" y="3018971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orma livre 7"/>
              <p:cNvSpPr/>
              <p:nvPr/>
            </p:nvSpPr>
            <p:spPr bwMode="auto">
              <a:xfrm>
                <a:off x="3962400" y="3686629"/>
                <a:ext cx="449943" cy="409074"/>
              </a:xfrm>
              <a:custGeom>
                <a:avLst/>
                <a:gdLst>
                  <a:gd name="connsiteX0" fmla="*/ 101600 w 449943"/>
                  <a:gd name="connsiteY0" fmla="*/ 0 h 409074"/>
                  <a:gd name="connsiteX1" fmla="*/ 14514 w 449943"/>
                  <a:gd name="connsiteY1" fmla="*/ 58057 h 409074"/>
                  <a:gd name="connsiteX2" fmla="*/ 0 w 449943"/>
                  <a:gd name="connsiteY2" fmla="*/ 130628 h 409074"/>
                  <a:gd name="connsiteX3" fmla="*/ 14514 w 449943"/>
                  <a:gd name="connsiteY3" fmla="*/ 348342 h 409074"/>
                  <a:gd name="connsiteX4" fmla="*/ 29029 w 449943"/>
                  <a:gd name="connsiteY4" fmla="*/ 391885 h 409074"/>
                  <a:gd name="connsiteX5" fmla="*/ 72571 w 449943"/>
                  <a:gd name="connsiteY5" fmla="*/ 406400 h 409074"/>
                  <a:gd name="connsiteX6" fmla="*/ 304800 w 449943"/>
                  <a:gd name="connsiteY6" fmla="*/ 391885 h 409074"/>
                  <a:gd name="connsiteX7" fmla="*/ 391886 w 449943"/>
                  <a:gd name="connsiteY7" fmla="*/ 333828 h 409074"/>
                  <a:gd name="connsiteX8" fmla="*/ 420914 w 449943"/>
                  <a:gd name="connsiteY8" fmla="*/ 290285 h 409074"/>
                  <a:gd name="connsiteX9" fmla="*/ 362857 w 449943"/>
                  <a:gd name="connsiteY9" fmla="*/ 159657 h 409074"/>
                  <a:gd name="connsiteX10" fmla="*/ 319314 w 449943"/>
                  <a:gd name="connsiteY10" fmla="*/ 116114 h 409074"/>
                  <a:gd name="connsiteX11" fmla="*/ 232229 w 449943"/>
                  <a:gd name="connsiteY11" fmla="*/ 87085 h 409074"/>
                  <a:gd name="connsiteX12" fmla="*/ 188686 w 449943"/>
                  <a:gd name="connsiteY12" fmla="*/ 58057 h 409074"/>
                  <a:gd name="connsiteX13" fmla="*/ 101600 w 449943"/>
                  <a:gd name="connsiteY13" fmla="*/ 72571 h 409074"/>
                  <a:gd name="connsiteX14" fmla="*/ 14514 w 449943"/>
                  <a:gd name="connsiteY14" fmla="*/ 101600 h 409074"/>
                  <a:gd name="connsiteX15" fmla="*/ 58057 w 449943"/>
                  <a:gd name="connsiteY15" fmla="*/ 232228 h 409074"/>
                  <a:gd name="connsiteX16" fmla="*/ 116114 w 449943"/>
                  <a:gd name="connsiteY16" fmla="*/ 246742 h 409074"/>
                  <a:gd name="connsiteX17" fmla="*/ 362857 w 449943"/>
                  <a:gd name="connsiteY17" fmla="*/ 232228 h 409074"/>
                  <a:gd name="connsiteX18" fmla="*/ 449943 w 449943"/>
                  <a:gd name="connsiteY18" fmla="*/ 203200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943" h="409074">
                    <a:moveTo>
                      <a:pt x="101600" y="0"/>
                    </a:moveTo>
                    <a:cubicBezTo>
                      <a:pt x="62895" y="12901"/>
                      <a:pt x="36259" y="14568"/>
                      <a:pt x="14514" y="58057"/>
                    </a:cubicBezTo>
                    <a:cubicBezTo>
                      <a:pt x="3482" y="80122"/>
                      <a:pt x="4838" y="106438"/>
                      <a:pt x="0" y="130628"/>
                    </a:cubicBezTo>
                    <a:cubicBezTo>
                      <a:pt x="4838" y="203199"/>
                      <a:pt x="6482" y="276054"/>
                      <a:pt x="14514" y="348342"/>
                    </a:cubicBezTo>
                    <a:cubicBezTo>
                      <a:pt x="16204" y="363548"/>
                      <a:pt x="18211" y="381067"/>
                      <a:pt x="29029" y="391885"/>
                    </a:cubicBezTo>
                    <a:cubicBezTo>
                      <a:pt x="39847" y="402703"/>
                      <a:pt x="58057" y="401562"/>
                      <a:pt x="72571" y="406400"/>
                    </a:cubicBezTo>
                    <a:cubicBezTo>
                      <a:pt x="149981" y="401562"/>
                      <a:pt x="229168" y="409074"/>
                      <a:pt x="304800" y="391885"/>
                    </a:cubicBezTo>
                    <a:cubicBezTo>
                      <a:pt x="338820" y="384153"/>
                      <a:pt x="391886" y="333828"/>
                      <a:pt x="391886" y="333828"/>
                    </a:cubicBezTo>
                    <a:cubicBezTo>
                      <a:pt x="401562" y="319314"/>
                      <a:pt x="419178" y="307642"/>
                      <a:pt x="420914" y="290285"/>
                    </a:cubicBezTo>
                    <a:cubicBezTo>
                      <a:pt x="432753" y="171895"/>
                      <a:pt x="420170" y="207417"/>
                      <a:pt x="362857" y="159657"/>
                    </a:cubicBezTo>
                    <a:cubicBezTo>
                      <a:pt x="347088" y="146516"/>
                      <a:pt x="337257" y="126083"/>
                      <a:pt x="319314" y="116114"/>
                    </a:cubicBezTo>
                    <a:cubicBezTo>
                      <a:pt x="292566" y="101254"/>
                      <a:pt x="257689" y="104058"/>
                      <a:pt x="232229" y="87085"/>
                    </a:cubicBezTo>
                    <a:lnTo>
                      <a:pt x="188686" y="58057"/>
                    </a:lnTo>
                    <a:cubicBezTo>
                      <a:pt x="159657" y="62895"/>
                      <a:pt x="130150" y="65433"/>
                      <a:pt x="101600" y="72571"/>
                    </a:cubicBezTo>
                    <a:cubicBezTo>
                      <a:pt x="71915" y="79992"/>
                      <a:pt x="14514" y="101600"/>
                      <a:pt x="14514" y="101600"/>
                    </a:cubicBezTo>
                    <a:cubicBezTo>
                      <a:pt x="19941" y="134159"/>
                      <a:pt x="19792" y="206718"/>
                      <a:pt x="58057" y="232228"/>
                    </a:cubicBezTo>
                    <a:cubicBezTo>
                      <a:pt x="74655" y="243293"/>
                      <a:pt x="96762" y="241904"/>
                      <a:pt x="116114" y="246742"/>
                    </a:cubicBezTo>
                    <a:cubicBezTo>
                      <a:pt x="198362" y="241904"/>
                      <a:pt x="281159" y="242884"/>
                      <a:pt x="362857" y="232228"/>
                    </a:cubicBezTo>
                    <a:cubicBezTo>
                      <a:pt x="393199" y="228270"/>
                      <a:pt x="449943" y="203200"/>
                      <a:pt x="449943" y="203200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orma livre 8"/>
              <p:cNvSpPr/>
              <p:nvPr/>
            </p:nvSpPr>
            <p:spPr bwMode="auto">
              <a:xfrm>
                <a:off x="4466772" y="3715657"/>
                <a:ext cx="333828" cy="395911"/>
              </a:xfrm>
              <a:custGeom>
                <a:avLst/>
                <a:gdLst>
                  <a:gd name="connsiteX0" fmla="*/ 0 w 333828"/>
                  <a:gd name="connsiteY0" fmla="*/ 362857 h 395911"/>
                  <a:gd name="connsiteX1" fmla="*/ 159657 w 333828"/>
                  <a:gd name="connsiteY1" fmla="*/ 290286 h 395911"/>
                  <a:gd name="connsiteX2" fmla="*/ 246742 w 333828"/>
                  <a:gd name="connsiteY2" fmla="*/ 232229 h 395911"/>
                  <a:gd name="connsiteX3" fmla="*/ 333828 w 333828"/>
                  <a:gd name="connsiteY3" fmla="*/ 87086 h 395911"/>
                  <a:gd name="connsiteX4" fmla="*/ 304800 w 333828"/>
                  <a:gd name="connsiteY4" fmla="*/ 43543 h 395911"/>
                  <a:gd name="connsiteX5" fmla="*/ 203200 w 333828"/>
                  <a:gd name="connsiteY5" fmla="*/ 0 h 395911"/>
                  <a:gd name="connsiteX6" fmla="*/ 159657 w 333828"/>
                  <a:gd name="connsiteY6" fmla="*/ 14514 h 395911"/>
                  <a:gd name="connsiteX7" fmla="*/ 145142 w 333828"/>
                  <a:gd name="connsiteY7" fmla="*/ 58057 h 395911"/>
                  <a:gd name="connsiteX8" fmla="*/ 159657 w 333828"/>
                  <a:gd name="connsiteY8" fmla="*/ 145143 h 395911"/>
                  <a:gd name="connsiteX9" fmla="*/ 203200 w 333828"/>
                  <a:gd name="connsiteY9" fmla="*/ 304800 h 395911"/>
                  <a:gd name="connsiteX10" fmla="*/ 275771 w 333828"/>
                  <a:gd name="connsiteY10" fmla="*/ 391886 h 39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828" h="395911">
                    <a:moveTo>
                      <a:pt x="0" y="362857"/>
                    </a:moveTo>
                    <a:cubicBezTo>
                      <a:pt x="129798" y="297958"/>
                      <a:pt x="75061" y="318484"/>
                      <a:pt x="159657" y="290286"/>
                    </a:cubicBezTo>
                    <a:cubicBezTo>
                      <a:pt x="188685" y="270934"/>
                      <a:pt x="227390" y="261257"/>
                      <a:pt x="246742" y="232229"/>
                    </a:cubicBezTo>
                    <a:cubicBezTo>
                      <a:pt x="316802" y="127140"/>
                      <a:pt x="289198" y="176348"/>
                      <a:pt x="333828" y="87086"/>
                    </a:cubicBezTo>
                    <a:cubicBezTo>
                      <a:pt x="324152" y="72572"/>
                      <a:pt x="318201" y="54710"/>
                      <a:pt x="304800" y="43543"/>
                    </a:cubicBezTo>
                    <a:cubicBezTo>
                      <a:pt x="280886" y="23615"/>
                      <a:pt x="233450" y="10083"/>
                      <a:pt x="203200" y="0"/>
                    </a:cubicBezTo>
                    <a:cubicBezTo>
                      <a:pt x="188686" y="4838"/>
                      <a:pt x="170475" y="3696"/>
                      <a:pt x="159657" y="14514"/>
                    </a:cubicBezTo>
                    <a:cubicBezTo>
                      <a:pt x="148839" y="25332"/>
                      <a:pt x="145142" y="42757"/>
                      <a:pt x="145142" y="58057"/>
                    </a:cubicBezTo>
                    <a:cubicBezTo>
                      <a:pt x="145142" y="87486"/>
                      <a:pt x="154392" y="116189"/>
                      <a:pt x="159657" y="145143"/>
                    </a:cubicBezTo>
                    <a:cubicBezTo>
                      <a:pt x="166473" y="182632"/>
                      <a:pt x="183361" y="275041"/>
                      <a:pt x="203200" y="304800"/>
                    </a:cubicBezTo>
                    <a:cubicBezTo>
                      <a:pt x="263941" y="395911"/>
                      <a:pt x="226369" y="391886"/>
                      <a:pt x="275771" y="39188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orma livre 9"/>
              <p:cNvSpPr/>
              <p:nvPr/>
            </p:nvSpPr>
            <p:spPr bwMode="auto">
              <a:xfrm>
                <a:off x="4800600" y="3657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orma livre 10"/>
              <p:cNvSpPr/>
              <p:nvPr/>
            </p:nvSpPr>
            <p:spPr bwMode="auto">
              <a:xfrm>
                <a:off x="5562600" y="38862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Forma livre 11"/>
              <p:cNvSpPr/>
              <p:nvPr/>
            </p:nvSpPr>
            <p:spPr bwMode="auto">
              <a:xfrm>
                <a:off x="5713978" y="36257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Forma livre 14"/>
              <p:cNvSpPr/>
              <p:nvPr/>
            </p:nvSpPr>
            <p:spPr bwMode="auto">
              <a:xfrm>
                <a:off x="5791200" y="40386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 rot="20678659">
              <a:off x="6008380" y="2863802"/>
              <a:ext cx="2832392" cy="1446600"/>
              <a:chOff x="3886200" y="4800600"/>
              <a:chExt cx="3243943" cy="1674456"/>
            </a:xfrm>
          </p:grpSpPr>
          <p:sp>
            <p:nvSpPr>
              <p:cNvPr id="16" name="Forma livre 15"/>
              <p:cNvSpPr/>
              <p:nvPr/>
            </p:nvSpPr>
            <p:spPr bwMode="auto">
              <a:xfrm>
                <a:off x="4572000" y="5334000"/>
                <a:ext cx="523299" cy="522378"/>
              </a:xfrm>
              <a:custGeom>
                <a:avLst/>
                <a:gdLst>
                  <a:gd name="connsiteX0" fmla="*/ 0 w 523299"/>
                  <a:gd name="connsiteY0" fmla="*/ 391750 h 522378"/>
                  <a:gd name="connsiteX1" fmla="*/ 72571 w 523299"/>
                  <a:gd name="connsiteY1" fmla="*/ 377235 h 522378"/>
                  <a:gd name="connsiteX2" fmla="*/ 159657 w 523299"/>
                  <a:gd name="connsiteY2" fmla="*/ 290150 h 522378"/>
                  <a:gd name="connsiteX3" fmla="*/ 203200 w 523299"/>
                  <a:gd name="connsiteY3" fmla="*/ 246607 h 522378"/>
                  <a:gd name="connsiteX4" fmla="*/ 203200 w 523299"/>
                  <a:gd name="connsiteY4" fmla="*/ 14378 h 522378"/>
                  <a:gd name="connsiteX5" fmla="*/ 159657 w 523299"/>
                  <a:gd name="connsiteY5" fmla="*/ 28892 h 522378"/>
                  <a:gd name="connsiteX6" fmla="*/ 246743 w 523299"/>
                  <a:gd name="connsiteY6" fmla="*/ 57921 h 522378"/>
                  <a:gd name="connsiteX7" fmla="*/ 377371 w 523299"/>
                  <a:gd name="connsiteY7" fmla="*/ 130492 h 522378"/>
                  <a:gd name="connsiteX8" fmla="*/ 508000 w 523299"/>
                  <a:gd name="connsiteY8" fmla="*/ 115978 h 522378"/>
                  <a:gd name="connsiteX9" fmla="*/ 464457 w 523299"/>
                  <a:gd name="connsiteY9" fmla="*/ 130492 h 522378"/>
                  <a:gd name="connsiteX10" fmla="*/ 420914 w 523299"/>
                  <a:gd name="connsiteY10" fmla="*/ 159521 h 522378"/>
                  <a:gd name="connsiteX11" fmla="*/ 391885 w 523299"/>
                  <a:gd name="connsiteY11" fmla="*/ 203064 h 522378"/>
                  <a:gd name="connsiteX12" fmla="*/ 348343 w 523299"/>
                  <a:gd name="connsiteY12" fmla="*/ 348207 h 522378"/>
                  <a:gd name="connsiteX13" fmla="*/ 333828 w 523299"/>
                  <a:gd name="connsiteY13" fmla="*/ 435292 h 522378"/>
                  <a:gd name="connsiteX14" fmla="*/ 319314 w 523299"/>
                  <a:gd name="connsiteY14" fmla="*/ 478835 h 522378"/>
                  <a:gd name="connsiteX15" fmla="*/ 348343 w 523299"/>
                  <a:gd name="connsiteY15" fmla="*/ 522378 h 522378"/>
                  <a:gd name="connsiteX16" fmla="*/ 420914 w 523299"/>
                  <a:gd name="connsiteY16" fmla="*/ 507864 h 52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3299" h="522378">
                    <a:moveTo>
                      <a:pt x="0" y="391750"/>
                    </a:moveTo>
                    <a:cubicBezTo>
                      <a:pt x="24190" y="386912"/>
                      <a:pt x="49472" y="385897"/>
                      <a:pt x="72571" y="377235"/>
                    </a:cubicBezTo>
                    <a:cubicBezTo>
                      <a:pt x="120985" y="359080"/>
                      <a:pt x="126806" y="328476"/>
                      <a:pt x="159657" y="290150"/>
                    </a:cubicBezTo>
                    <a:cubicBezTo>
                      <a:pt x="173015" y="274565"/>
                      <a:pt x="188686" y="261121"/>
                      <a:pt x="203200" y="246607"/>
                    </a:cubicBezTo>
                    <a:cubicBezTo>
                      <a:pt x="224256" y="162382"/>
                      <a:pt x="241530" y="119788"/>
                      <a:pt x="203200" y="14378"/>
                    </a:cubicBezTo>
                    <a:cubicBezTo>
                      <a:pt x="197972" y="0"/>
                      <a:pt x="174171" y="24054"/>
                      <a:pt x="159657" y="28892"/>
                    </a:cubicBezTo>
                    <a:cubicBezTo>
                      <a:pt x="188686" y="38568"/>
                      <a:pt x="221283" y="40948"/>
                      <a:pt x="246743" y="57921"/>
                    </a:cubicBezTo>
                    <a:cubicBezTo>
                      <a:pt x="346558" y="124465"/>
                      <a:pt x="300730" y="104946"/>
                      <a:pt x="377371" y="130492"/>
                    </a:cubicBezTo>
                    <a:cubicBezTo>
                      <a:pt x="420914" y="125654"/>
                      <a:pt x="464189" y="115978"/>
                      <a:pt x="508000" y="115978"/>
                    </a:cubicBezTo>
                    <a:cubicBezTo>
                      <a:pt x="523299" y="115978"/>
                      <a:pt x="478141" y="123650"/>
                      <a:pt x="464457" y="130492"/>
                    </a:cubicBezTo>
                    <a:cubicBezTo>
                      <a:pt x="448855" y="138293"/>
                      <a:pt x="435428" y="149845"/>
                      <a:pt x="420914" y="159521"/>
                    </a:cubicBezTo>
                    <a:cubicBezTo>
                      <a:pt x="411238" y="174035"/>
                      <a:pt x="396898" y="186356"/>
                      <a:pt x="391885" y="203064"/>
                    </a:cubicBezTo>
                    <a:cubicBezTo>
                      <a:pt x="340940" y="372880"/>
                      <a:pt x="413665" y="250221"/>
                      <a:pt x="348343" y="348207"/>
                    </a:cubicBezTo>
                    <a:cubicBezTo>
                      <a:pt x="343505" y="377235"/>
                      <a:pt x="340212" y="406564"/>
                      <a:pt x="333828" y="435292"/>
                    </a:cubicBezTo>
                    <a:cubicBezTo>
                      <a:pt x="330509" y="450227"/>
                      <a:pt x="316799" y="463744"/>
                      <a:pt x="319314" y="478835"/>
                    </a:cubicBezTo>
                    <a:cubicBezTo>
                      <a:pt x="322182" y="496042"/>
                      <a:pt x="338667" y="507864"/>
                      <a:pt x="348343" y="522378"/>
                    </a:cubicBezTo>
                    <a:lnTo>
                      <a:pt x="420914" y="507864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 bwMode="auto">
              <a:xfrm>
                <a:off x="5638800" y="5410200"/>
                <a:ext cx="290285" cy="208038"/>
              </a:xfrm>
              <a:custGeom>
                <a:avLst/>
                <a:gdLst>
                  <a:gd name="connsiteX0" fmla="*/ 0 w 290285"/>
                  <a:gd name="connsiteY0" fmla="*/ 135466 h 208038"/>
                  <a:gd name="connsiteX1" fmla="*/ 58057 w 290285"/>
                  <a:gd name="connsiteY1" fmla="*/ 106438 h 208038"/>
                  <a:gd name="connsiteX2" fmla="*/ 101600 w 290285"/>
                  <a:gd name="connsiteY2" fmla="*/ 77409 h 208038"/>
                  <a:gd name="connsiteX3" fmla="*/ 145143 w 290285"/>
                  <a:gd name="connsiteY3" fmla="*/ 62895 h 208038"/>
                  <a:gd name="connsiteX4" fmla="*/ 275771 w 290285"/>
                  <a:gd name="connsiteY4" fmla="*/ 4838 h 208038"/>
                  <a:gd name="connsiteX5" fmla="*/ 232229 w 290285"/>
                  <a:gd name="connsiteY5" fmla="*/ 19352 h 208038"/>
                  <a:gd name="connsiteX6" fmla="*/ 145143 w 290285"/>
                  <a:gd name="connsiteY6" fmla="*/ 62895 h 208038"/>
                  <a:gd name="connsiteX7" fmla="*/ 72571 w 290285"/>
                  <a:gd name="connsiteY7" fmla="*/ 149980 h 208038"/>
                  <a:gd name="connsiteX8" fmla="*/ 14514 w 290285"/>
                  <a:gd name="connsiteY8" fmla="*/ 208038 h 2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285" h="208038">
                    <a:moveTo>
                      <a:pt x="0" y="135466"/>
                    </a:moveTo>
                    <a:cubicBezTo>
                      <a:pt x="19352" y="125790"/>
                      <a:pt x="39271" y="117173"/>
                      <a:pt x="58057" y="106438"/>
                    </a:cubicBezTo>
                    <a:cubicBezTo>
                      <a:pt x="73203" y="97783"/>
                      <a:pt x="85998" y="85210"/>
                      <a:pt x="101600" y="77409"/>
                    </a:cubicBezTo>
                    <a:cubicBezTo>
                      <a:pt x="115284" y="70567"/>
                      <a:pt x="130629" y="67733"/>
                      <a:pt x="145143" y="62895"/>
                    </a:cubicBezTo>
                    <a:cubicBezTo>
                      <a:pt x="214145" y="16893"/>
                      <a:pt x="172138" y="39381"/>
                      <a:pt x="275771" y="4838"/>
                    </a:cubicBezTo>
                    <a:cubicBezTo>
                      <a:pt x="290285" y="0"/>
                      <a:pt x="244959" y="10866"/>
                      <a:pt x="232229" y="19352"/>
                    </a:cubicBezTo>
                    <a:cubicBezTo>
                      <a:pt x="175956" y="56867"/>
                      <a:pt x="205235" y="42864"/>
                      <a:pt x="145143" y="62895"/>
                    </a:cubicBezTo>
                    <a:cubicBezTo>
                      <a:pt x="17940" y="190098"/>
                      <a:pt x="173600" y="28745"/>
                      <a:pt x="72571" y="149980"/>
                    </a:cubicBezTo>
                    <a:cubicBezTo>
                      <a:pt x="72565" y="149987"/>
                      <a:pt x="27417" y="195135"/>
                      <a:pt x="14514" y="20803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orma livre 17"/>
              <p:cNvSpPr/>
              <p:nvPr/>
            </p:nvSpPr>
            <p:spPr bwMode="auto">
              <a:xfrm>
                <a:off x="5791200" y="5715000"/>
                <a:ext cx="378038" cy="451116"/>
              </a:xfrm>
              <a:custGeom>
                <a:avLst/>
                <a:gdLst>
                  <a:gd name="connsiteX0" fmla="*/ 0 w 378038"/>
                  <a:gd name="connsiteY0" fmla="*/ 0 h 451116"/>
                  <a:gd name="connsiteX1" fmla="*/ 43543 w 378038"/>
                  <a:gd name="connsiteY1" fmla="*/ 14514 h 451116"/>
                  <a:gd name="connsiteX2" fmla="*/ 101600 w 378038"/>
                  <a:gd name="connsiteY2" fmla="*/ 29028 h 451116"/>
                  <a:gd name="connsiteX3" fmla="*/ 145143 w 378038"/>
                  <a:gd name="connsiteY3" fmla="*/ 58057 h 451116"/>
                  <a:gd name="connsiteX4" fmla="*/ 159657 w 378038"/>
                  <a:gd name="connsiteY4" fmla="*/ 101600 h 451116"/>
                  <a:gd name="connsiteX5" fmla="*/ 116114 w 378038"/>
                  <a:gd name="connsiteY5" fmla="*/ 261257 h 451116"/>
                  <a:gd name="connsiteX6" fmla="*/ 72571 w 378038"/>
                  <a:gd name="connsiteY6" fmla="*/ 319314 h 451116"/>
                  <a:gd name="connsiteX7" fmla="*/ 29028 w 378038"/>
                  <a:gd name="connsiteY7" fmla="*/ 333828 h 451116"/>
                  <a:gd name="connsiteX8" fmla="*/ 145143 w 378038"/>
                  <a:gd name="connsiteY8" fmla="*/ 232228 h 451116"/>
                  <a:gd name="connsiteX9" fmla="*/ 188686 w 378038"/>
                  <a:gd name="connsiteY9" fmla="*/ 203200 h 451116"/>
                  <a:gd name="connsiteX10" fmla="*/ 232228 w 378038"/>
                  <a:gd name="connsiteY10" fmla="*/ 174171 h 451116"/>
                  <a:gd name="connsiteX11" fmla="*/ 319314 w 378038"/>
                  <a:gd name="connsiteY11" fmla="*/ 145143 h 451116"/>
                  <a:gd name="connsiteX12" fmla="*/ 362857 w 378038"/>
                  <a:gd name="connsiteY12" fmla="*/ 130628 h 451116"/>
                  <a:gd name="connsiteX13" fmla="*/ 246743 w 378038"/>
                  <a:gd name="connsiteY13" fmla="*/ 145143 h 451116"/>
                  <a:gd name="connsiteX14" fmla="*/ 203200 w 378038"/>
                  <a:gd name="connsiteY14" fmla="*/ 174171 h 451116"/>
                  <a:gd name="connsiteX15" fmla="*/ 188686 w 378038"/>
                  <a:gd name="connsiteY15" fmla="*/ 217714 h 451116"/>
                  <a:gd name="connsiteX16" fmla="*/ 145143 w 378038"/>
                  <a:gd name="connsiteY16" fmla="*/ 261257 h 451116"/>
                  <a:gd name="connsiteX17" fmla="*/ 159657 w 378038"/>
                  <a:gd name="connsiteY17" fmla="*/ 377371 h 451116"/>
                  <a:gd name="connsiteX18" fmla="*/ 246743 w 378038"/>
                  <a:gd name="connsiteY18" fmla="*/ 435428 h 451116"/>
                  <a:gd name="connsiteX19" fmla="*/ 319314 w 378038"/>
                  <a:gd name="connsiteY19" fmla="*/ 449943 h 45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8038" h="451116">
                    <a:moveTo>
                      <a:pt x="0" y="0"/>
                    </a:moveTo>
                    <a:cubicBezTo>
                      <a:pt x="14514" y="4838"/>
                      <a:pt x="28832" y="10311"/>
                      <a:pt x="43543" y="14514"/>
                    </a:cubicBezTo>
                    <a:cubicBezTo>
                      <a:pt x="62723" y="19994"/>
                      <a:pt x="83265" y="21170"/>
                      <a:pt x="101600" y="29028"/>
                    </a:cubicBezTo>
                    <a:cubicBezTo>
                      <a:pt x="117634" y="35900"/>
                      <a:pt x="130629" y="48381"/>
                      <a:pt x="145143" y="58057"/>
                    </a:cubicBezTo>
                    <a:cubicBezTo>
                      <a:pt x="149981" y="72571"/>
                      <a:pt x="159657" y="86301"/>
                      <a:pt x="159657" y="101600"/>
                    </a:cubicBezTo>
                    <a:cubicBezTo>
                      <a:pt x="159657" y="200347"/>
                      <a:pt x="159321" y="200767"/>
                      <a:pt x="116114" y="261257"/>
                    </a:cubicBezTo>
                    <a:cubicBezTo>
                      <a:pt x="102054" y="280942"/>
                      <a:pt x="91155" y="303828"/>
                      <a:pt x="72571" y="319314"/>
                    </a:cubicBezTo>
                    <a:cubicBezTo>
                      <a:pt x="60818" y="329108"/>
                      <a:pt x="43542" y="328990"/>
                      <a:pt x="29028" y="333828"/>
                    </a:cubicBezTo>
                    <a:cubicBezTo>
                      <a:pt x="77410" y="261258"/>
                      <a:pt x="43544" y="299961"/>
                      <a:pt x="145143" y="232228"/>
                    </a:cubicBezTo>
                    <a:lnTo>
                      <a:pt x="188686" y="203200"/>
                    </a:lnTo>
                    <a:cubicBezTo>
                      <a:pt x="203200" y="193524"/>
                      <a:pt x="215679" y="179687"/>
                      <a:pt x="232228" y="174171"/>
                    </a:cubicBezTo>
                    <a:lnTo>
                      <a:pt x="319314" y="145143"/>
                    </a:lnTo>
                    <a:cubicBezTo>
                      <a:pt x="333828" y="140305"/>
                      <a:pt x="378038" y="128730"/>
                      <a:pt x="362857" y="130628"/>
                    </a:cubicBezTo>
                    <a:lnTo>
                      <a:pt x="246743" y="145143"/>
                    </a:lnTo>
                    <a:cubicBezTo>
                      <a:pt x="232229" y="154819"/>
                      <a:pt x="214097" y="160550"/>
                      <a:pt x="203200" y="174171"/>
                    </a:cubicBezTo>
                    <a:cubicBezTo>
                      <a:pt x="193643" y="186118"/>
                      <a:pt x="197173" y="204984"/>
                      <a:pt x="188686" y="217714"/>
                    </a:cubicBezTo>
                    <a:cubicBezTo>
                      <a:pt x="177300" y="234793"/>
                      <a:pt x="159657" y="246743"/>
                      <a:pt x="145143" y="261257"/>
                    </a:cubicBezTo>
                    <a:cubicBezTo>
                      <a:pt x="149981" y="299962"/>
                      <a:pt x="146327" y="340714"/>
                      <a:pt x="159657" y="377371"/>
                    </a:cubicBezTo>
                    <a:cubicBezTo>
                      <a:pt x="173780" y="416211"/>
                      <a:pt x="213718" y="425992"/>
                      <a:pt x="246743" y="435428"/>
                    </a:cubicBezTo>
                    <a:cubicBezTo>
                      <a:pt x="301652" y="451116"/>
                      <a:pt x="286754" y="449943"/>
                      <a:pt x="319314" y="449943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Forma livre 18"/>
              <p:cNvSpPr/>
              <p:nvPr/>
            </p:nvSpPr>
            <p:spPr bwMode="auto">
              <a:xfrm>
                <a:off x="3886200" y="4800600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orma livre 19"/>
              <p:cNvSpPr/>
              <p:nvPr/>
            </p:nvSpPr>
            <p:spPr bwMode="auto">
              <a:xfrm>
                <a:off x="5029200" y="56388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Forma livre 20"/>
              <p:cNvSpPr/>
              <p:nvPr/>
            </p:nvSpPr>
            <p:spPr bwMode="auto">
              <a:xfrm>
                <a:off x="6248400" y="60198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Forma livre 21"/>
              <p:cNvSpPr/>
              <p:nvPr/>
            </p:nvSpPr>
            <p:spPr bwMode="auto">
              <a:xfrm>
                <a:off x="6399778" y="57593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Forma livre 22"/>
              <p:cNvSpPr/>
              <p:nvPr/>
            </p:nvSpPr>
            <p:spPr bwMode="auto">
              <a:xfrm>
                <a:off x="6477000" y="5943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88066" name="Picture 2" descr="http://4.bp.blogspot.com/_Xamnw9JVbl0/TPaPcDmSQTI/AAAAAAAAACI/xvYU4mM-Y4o/s1600/mario_chamie5+%25282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256032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2514600" y="-70902"/>
            <a:ext cx="4038600" cy="1022902"/>
            <a:chOff x="3129337" y="2863802"/>
            <a:chExt cx="5711435" cy="1446600"/>
          </a:xfrm>
        </p:grpSpPr>
        <p:grpSp>
          <p:nvGrpSpPr>
            <p:cNvPr id="3" name="Grupo 23"/>
            <p:cNvGrpSpPr/>
            <p:nvPr/>
          </p:nvGrpSpPr>
          <p:grpSpPr>
            <a:xfrm rot="21057024">
              <a:off x="3129337" y="2915533"/>
              <a:ext cx="2699326" cy="1247848"/>
              <a:chOff x="3367314" y="3018971"/>
              <a:chExt cx="3091543" cy="1444398"/>
            </a:xfrm>
          </p:grpSpPr>
          <p:sp>
            <p:nvSpPr>
              <p:cNvPr id="6" name="Forma livre 5"/>
              <p:cNvSpPr/>
              <p:nvPr/>
            </p:nvSpPr>
            <p:spPr bwMode="auto">
              <a:xfrm>
                <a:off x="3367314" y="3018971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orma livre 7"/>
              <p:cNvSpPr/>
              <p:nvPr/>
            </p:nvSpPr>
            <p:spPr bwMode="auto">
              <a:xfrm>
                <a:off x="3962400" y="3686629"/>
                <a:ext cx="449943" cy="409074"/>
              </a:xfrm>
              <a:custGeom>
                <a:avLst/>
                <a:gdLst>
                  <a:gd name="connsiteX0" fmla="*/ 101600 w 449943"/>
                  <a:gd name="connsiteY0" fmla="*/ 0 h 409074"/>
                  <a:gd name="connsiteX1" fmla="*/ 14514 w 449943"/>
                  <a:gd name="connsiteY1" fmla="*/ 58057 h 409074"/>
                  <a:gd name="connsiteX2" fmla="*/ 0 w 449943"/>
                  <a:gd name="connsiteY2" fmla="*/ 130628 h 409074"/>
                  <a:gd name="connsiteX3" fmla="*/ 14514 w 449943"/>
                  <a:gd name="connsiteY3" fmla="*/ 348342 h 409074"/>
                  <a:gd name="connsiteX4" fmla="*/ 29029 w 449943"/>
                  <a:gd name="connsiteY4" fmla="*/ 391885 h 409074"/>
                  <a:gd name="connsiteX5" fmla="*/ 72571 w 449943"/>
                  <a:gd name="connsiteY5" fmla="*/ 406400 h 409074"/>
                  <a:gd name="connsiteX6" fmla="*/ 304800 w 449943"/>
                  <a:gd name="connsiteY6" fmla="*/ 391885 h 409074"/>
                  <a:gd name="connsiteX7" fmla="*/ 391886 w 449943"/>
                  <a:gd name="connsiteY7" fmla="*/ 333828 h 409074"/>
                  <a:gd name="connsiteX8" fmla="*/ 420914 w 449943"/>
                  <a:gd name="connsiteY8" fmla="*/ 290285 h 409074"/>
                  <a:gd name="connsiteX9" fmla="*/ 362857 w 449943"/>
                  <a:gd name="connsiteY9" fmla="*/ 159657 h 409074"/>
                  <a:gd name="connsiteX10" fmla="*/ 319314 w 449943"/>
                  <a:gd name="connsiteY10" fmla="*/ 116114 h 409074"/>
                  <a:gd name="connsiteX11" fmla="*/ 232229 w 449943"/>
                  <a:gd name="connsiteY11" fmla="*/ 87085 h 409074"/>
                  <a:gd name="connsiteX12" fmla="*/ 188686 w 449943"/>
                  <a:gd name="connsiteY12" fmla="*/ 58057 h 409074"/>
                  <a:gd name="connsiteX13" fmla="*/ 101600 w 449943"/>
                  <a:gd name="connsiteY13" fmla="*/ 72571 h 409074"/>
                  <a:gd name="connsiteX14" fmla="*/ 14514 w 449943"/>
                  <a:gd name="connsiteY14" fmla="*/ 101600 h 409074"/>
                  <a:gd name="connsiteX15" fmla="*/ 58057 w 449943"/>
                  <a:gd name="connsiteY15" fmla="*/ 232228 h 409074"/>
                  <a:gd name="connsiteX16" fmla="*/ 116114 w 449943"/>
                  <a:gd name="connsiteY16" fmla="*/ 246742 h 409074"/>
                  <a:gd name="connsiteX17" fmla="*/ 362857 w 449943"/>
                  <a:gd name="connsiteY17" fmla="*/ 232228 h 409074"/>
                  <a:gd name="connsiteX18" fmla="*/ 449943 w 449943"/>
                  <a:gd name="connsiteY18" fmla="*/ 203200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943" h="409074">
                    <a:moveTo>
                      <a:pt x="101600" y="0"/>
                    </a:moveTo>
                    <a:cubicBezTo>
                      <a:pt x="62895" y="12901"/>
                      <a:pt x="36259" y="14568"/>
                      <a:pt x="14514" y="58057"/>
                    </a:cubicBezTo>
                    <a:cubicBezTo>
                      <a:pt x="3482" y="80122"/>
                      <a:pt x="4838" y="106438"/>
                      <a:pt x="0" y="130628"/>
                    </a:cubicBezTo>
                    <a:cubicBezTo>
                      <a:pt x="4838" y="203199"/>
                      <a:pt x="6482" y="276054"/>
                      <a:pt x="14514" y="348342"/>
                    </a:cubicBezTo>
                    <a:cubicBezTo>
                      <a:pt x="16204" y="363548"/>
                      <a:pt x="18211" y="381067"/>
                      <a:pt x="29029" y="391885"/>
                    </a:cubicBezTo>
                    <a:cubicBezTo>
                      <a:pt x="39847" y="402703"/>
                      <a:pt x="58057" y="401562"/>
                      <a:pt x="72571" y="406400"/>
                    </a:cubicBezTo>
                    <a:cubicBezTo>
                      <a:pt x="149981" y="401562"/>
                      <a:pt x="229168" y="409074"/>
                      <a:pt x="304800" y="391885"/>
                    </a:cubicBezTo>
                    <a:cubicBezTo>
                      <a:pt x="338820" y="384153"/>
                      <a:pt x="391886" y="333828"/>
                      <a:pt x="391886" y="333828"/>
                    </a:cubicBezTo>
                    <a:cubicBezTo>
                      <a:pt x="401562" y="319314"/>
                      <a:pt x="419178" y="307642"/>
                      <a:pt x="420914" y="290285"/>
                    </a:cubicBezTo>
                    <a:cubicBezTo>
                      <a:pt x="432753" y="171895"/>
                      <a:pt x="420170" y="207417"/>
                      <a:pt x="362857" y="159657"/>
                    </a:cubicBezTo>
                    <a:cubicBezTo>
                      <a:pt x="347088" y="146516"/>
                      <a:pt x="337257" y="126083"/>
                      <a:pt x="319314" y="116114"/>
                    </a:cubicBezTo>
                    <a:cubicBezTo>
                      <a:pt x="292566" y="101254"/>
                      <a:pt x="257689" y="104058"/>
                      <a:pt x="232229" y="87085"/>
                    </a:cubicBezTo>
                    <a:lnTo>
                      <a:pt x="188686" y="58057"/>
                    </a:lnTo>
                    <a:cubicBezTo>
                      <a:pt x="159657" y="62895"/>
                      <a:pt x="130150" y="65433"/>
                      <a:pt x="101600" y="72571"/>
                    </a:cubicBezTo>
                    <a:cubicBezTo>
                      <a:pt x="71915" y="79992"/>
                      <a:pt x="14514" y="101600"/>
                      <a:pt x="14514" y="101600"/>
                    </a:cubicBezTo>
                    <a:cubicBezTo>
                      <a:pt x="19941" y="134159"/>
                      <a:pt x="19792" y="206718"/>
                      <a:pt x="58057" y="232228"/>
                    </a:cubicBezTo>
                    <a:cubicBezTo>
                      <a:pt x="74655" y="243293"/>
                      <a:pt x="96762" y="241904"/>
                      <a:pt x="116114" y="246742"/>
                    </a:cubicBezTo>
                    <a:cubicBezTo>
                      <a:pt x="198362" y="241904"/>
                      <a:pt x="281159" y="242884"/>
                      <a:pt x="362857" y="232228"/>
                    </a:cubicBezTo>
                    <a:cubicBezTo>
                      <a:pt x="393199" y="228270"/>
                      <a:pt x="449943" y="203200"/>
                      <a:pt x="449943" y="203200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orma livre 8"/>
              <p:cNvSpPr/>
              <p:nvPr/>
            </p:nvSpPr>
            <p:spPr bwMode="auto">
              <a:xfrm>
                <a:off x="4466772" y="3715657"/>
                <a:ext cx="333828" cy="395911"/>
              </a:xfrm>
              <a:custGeom>
                <a:avLst/>
                <a:gdLst>
                  <a:gd name="connsiteX0" fmla="*/ 0 w 333828"/>
                  <a:gd name="connsiteY0" fmla="*/ 362857 h 395911"/>
                  <a:gd name="connsiteX1" fmla="*/ 159657 w 333828"/>
                  <a:gd name="connsiteY1" fmla="*/ 290286 h 395911"/>
                  <a:gd name="connsiteX2" fmla="*/ 246742 w 333828"/>
                  <a:gd name="connsiteY2" fmla="*/ 232229 h 395911"/>
                  <a:gd name="connsiteX3" fmla="*/ 333828 w 333828"/>
                  <a:gd name="connsiteY3" fmla="*/ 87086 h 395911"/>
                  <a:gd name="connsiteX4" fmla="*/ 304800 w 333828"/>
                  <a:gd name="connsiteY4" fmla="*/ 43543 h 395911"/>
                  <a:gd name="connsiteX5" fmla="*/ 203200 w 333828"/>
                  <a:gd name="connsiteY5" fmla="*/ 0 h 395911"/>
                  <a:gd name="connsiteX6" fmla="*/ 159657 w 333828"/>
                  <a:gd name="connsiteY6" fmla="*/ 14514 h 395911"/>
                  <a:gd name="connsiteX7" fmla="*/ 145142 w 333828"/>
                  <a:gd name="connsiteY7" fmla="*/ 58057 h 395911"/>
                  <a:gd name="connsiteX8" fmla="*/ 159657 w 333828"/>
                  <a:gd name="connsiteY8" fmla="*/ 145143 h 395911"/>
                  <a:gd name="connsiteX9" fmla="*/ 203200 w 333828"/>
                  <a:gd name="connsiteY9" fmla="*/ 304800 h 395911"/>
                  <a:gd name="connsiteX10" fmla="*/ 275771 w 333828"/>
                  <a:gd name="connsiteY10" fmla="*/ 391886 h 39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828" h="395911">
                    <a:moveTo>
                      <a:pt x="0" y="362857"/>
                    </a:moveTo>
                    <a:cubicBezTo>
                      <a:pt x="129798" y="297958"/>
                      <a:pt x="75061" y="318484"/>
                      <a:pt x="159657" y="290286"/>
                    </a:cubicBezTo>
                    <a:cubicBezTo>
                      <a:pt x="188685" y="270934"/>
                      <a:pt x="227390" y="261257"/>
                      <a:pt x="246742" y="232229"/>
                    </a:cubicBezTo>
                    <a:cubicBezTo>
                      <a:pt x="316802" y="127140"/>
                      <a:pt x="289198" y="176348"/>
                      <a:pt x="333828" y="87086"/>
                    </a:cubicBezTo>
                    <a:cubicBezTo>
                      <a:pt x="324152" y="72572"/>
                      <a:pt x="318201" y="54710"/>
                      <a:pt x="304800" y="43543"/>
                    </a:cubicBezTo>
                    <a:cubicBezTo>
                      <a:pt x="280886" y="23615"/>
                      <a:pt x="233450" y="10083"/>
                      <a:pt x="203200" y="0"/>
                    </a:cubicBezTo>
                    <a:cubicBezTo>
                      <a:pt x="188686" y="4838"/>
                      <a:pt x="170475" y="3696"/>
                      <a:pt x="159657" y="14514"/>
                    </a:cubicBezTo>
                    <a:cubicBezTo>
                      <a:pt x="148839" y="25332"/>
                      <a:pt x="145142" y="42757"/>
                      <a:pt x="145142" y="58057"/>
                    </a:cubicBezTo>
                    <a:cubicBezTo>
                      <a:pt x="145142" y="87486"/>
                      <a:pt x="154392" y="116189"/>
                      <a:pt x="159657" y="145143"/>
                    </a:cubicBezTo>
                    <a:cubicBezTo>
                      <a:pt x="166473" y="182632"/>
                      <a:pt x="183361" y="275041"/>
                      <a:pt x="203200" y="304800"/>
                    </a:cubicBezTo>
                    <a:cubicBezTo>
                      <a:pt x="263941" y="395911"/>
                      <a:pt x="226369" y="391886"/>
                      <a:pt x="275771" y="39188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orma livre 9"/>
              <p:cNvSpPr/>
              <p:nvPr/>
            </p:nvSpPr>
            <p:spPr bwMode="auto">
              <a:xfrm>
                <a:off x="4800600" y="3657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orma livre 10"/>
              <p:cNvSpPr/>
              <p:nvPr/>
            </p:nvSpPr>
            <p:spPr bwMode="auto">
              <a:xfrm>
                <a:off x="5562600" y="38862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Forma livre 11"/>
              <p:cNvSpPr/>
              <p:nvPr/>
            </p:nvSpPr>
            <p:spPr bwMode="auto">
              <a:xfrm>
                <a:off x="5713978" y="36257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Forma livre 14"/>
              <p:cNvSpPr/>
              <p:nvPr/>
            </p:nvSpPr>
            <p:spPr bwMode="auto">
              <a:xfrm>
                <a:off x="5791200" y="40386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" name="Grupo 24"/>
            <p:cNvGrpSpPr/>
            <p:nvPr/>
          </p:nvGrpSpPr>
          <p:grpSpPr>
            <a:xfrm rot="20678659">
              <a:off x="6008380" y="2863802"/>
              <a:ext cx="2832392" cy="1446600"/>
              <a:chOff x="3886200" y="4800600"/>
              <a:chExt cx="3243943" cy="1674456"/>
            </a:xfrm>
          </p:grpSpPr>
          <p:sp>
            <p:nvSpPr>
              <p:cNvPr id="16" name="Forma livre 15"/>
              <p:cNvSpPr/>
              <p:nvPr/>
            </p:nvSpPr>
            <p:spPr bwMode="auto">
              <a:xfrm>
                <a:off x="4572000" y="5334000"/>
                <a:ext cx="523299" cy="522378"/>
              </a:xfrm>
              <a:custGeom>
                <a:avLst/>
                <a:gdLst>
                  <a:gd name="connsiteX0" fmla="*/ 0 w 523299"/>
                  <a:gd name="connsiteY0" fmla="*/ 391750 h 522378"/>
                  <a:gd name="connsiteX1" fmla="*/ 72571 w 523299"/>
                  <a:gd name="connsiteY1" fmla="*/ 377235 h 522378"/>
                  <a:gd name="connsiteX2" fmla="*/ 159657 w 523299"/>
                  <a:gd name="connsiteY2" fmla="*/ 290150 h 522378"/>
                  <a:gd name="connsiteX3" fmla="*/ 203200 w 523299"/>
                  <a:gd name="connsiteY3" fmla="*/ 246607 h 522378"/>
                  <a:gd name="connsiteX4" fmla="*/ 203200 w 523299"/>
                  <a:gd name="connsiteY4" fmla="*/ 14378 h 522378"/>
                  <a:gd name="connsiteX5" fmla="*/ 159657 w 523299"/>
                  <a:gd name="connsiteY5" fmla="*/ 28892 h 522378"/>
                  <a:gd name="connsiteX6" fmla="*/ 246743 w 523299"/>
                  <a:gd name="connsiteY6" fmla="*/ 57921 h 522378"/>
                  <a:gd name="connsiteX7" fmla="*/ 377371 w 523299"/>
                  <a:gd name="connsiteY7" fmla="*/ 130492 h 522378"/>
                  <a:gd name="connsiteX8" fmla="*/ 508000 w 523299"/>
                  <a:gd name="connsiteY8" fmla="*/ 115978 h 522378"/>
                  <a:gd name="connsiteX9" fmla="*/ 464457 w 523299"/>
                  <a:gd name="connsiteY9" fmla="*/ 130492 h 522378"/>
                  <a:gd name="connsiteX10" fmla="*/ 420914 w 523299"/>
                  <a:gd name="connsiteY10" fmla="*/ 159521 h 522378"/>
                  <a:gd name="connsiteX11" fmla="*/ 391885 w 523299"/>
                  <a:gd name="connsiteY11" fmla="*/ 203064 h 522378"/>
                  <a:gd name="connsiteX12" fmla="*/ 348343 w 523299"/>
                  <a:gd name="connsiteY12" fmla="*/ 348207 h 522378"/>
                  <a:gd name="connsiteX13" fmla="*/ 333828 w 523299"/>
                  <a:gd name="connsiteY13" fmla="*/ 435292 h 522378"/>
                  <a:gd name="connsiteX14" fmla="*/ 319314 w 523299"/>
                  <a:gd name="connsiteY14" fmla="*/ 478835 h 522378"/>
                  <a:gd name="connsiteX15" fmla="*/ 348343 w 523299"/>
                  <a:gd name="connsiteY15" fmla="*/ 522378 h 522378"/>
                  <a:gd name="connsiteX16" fmla="*/ 420914 w 523299"/>
                  <a:gd name="connsiteY16" fmla="*/ 507864 h 52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3299" h="522378">
                    <a:moveTo>
                      <a:pt x="0" y="391750"/>
                    </a:moveTo>
                    <a:cubicBezTo>
                      <a:pt x="24190" y="386912"/>
                      <a:pt x="49472" y="385897"/>
                      <a:pt x="72571" y="377235"/>
                    </a:cubicBezTo>
                    <a:cubicBezTo>
                      <a:pt x="120985" y="359080"/>
                      <a:pt x="126806" y="328476"/>
                      <a:pt x="159657" y="290150"/>
                    </a:cubicBezTo>
                    <a:cubicBezTo>
                      <a:pt x="173015" y="274565"/>
                      <a:pt x="188686" y="261121"/>
                      <a:pt x="203200" y="246607"/>
                    </a:cubicBezTo>
                    <a:cubicBezTo>
                      <a:pt x="224256" y="162382"/>
                      <a:pt x="241530" y="119788"/>
                      <a:pt x="203200" y="14378"/>
                    </a:cubicBezTo>
                    <a:cubicBezTo>
                      <a:pt x="197972" y="0"/>
                      <a:pt x="174171" y="24054"/>
                      <a:pt x="159657" y="28892"/>
                    </a:cubicBezTo>
                    <a:cubicBezTo>
                      <a:pt x="188686" y="38568"/>
                      <a:pt x="221283" y="40948"/>
                      <a:pt x="246743" y="57921"/>
                    </a:cubicBezTo>
                    <a:cubicBezTo>
                      <a:pt x="346558" y="124465"/>
                      <a:pt x="300730" y="104946"/>
                      <a:pt x="377371" y="130492"/>
                    </a:cubicBezTo>
                    <a:cubicBezTo>
                      <a:pt x="420914" y="125654"/>
                      <a:pt x="464189" y="115978"/>
                      <a:pt x="508000" y="115978"/>
                    </a:cubicBezTo>
                    <a:cubicBezTo>
                      <a:pt x="523299" y="115978"/>
                      <a:pt x="478141" y="123650"/>
                      <a:pt x="464457" y="130492"/>
                    </a:cubicBezTo>
                    <a:cubicBezTo>
                      <a:pt x="448855" y="138293"/>
                      <a:pt x="435428" y="149845"/>
                      <a:pt x="420914" y="159521"/>
                    </a:cubicBezTo>
                    <a:cubicBezTo>
                      <a:pt x="411238" y="174035"/>
                      <a:pt x="396898" y="186356"/>
                      <a:pt x="391885" y="203064"/>
                    </a:cubicBezTo>
                    <a:cubicBezTo>
                      <a:pt x="340940" y="372880"/>
                      <a:pt x="413665" y="250221"/>
                      <a:pt x="348343" y="348207"/>
                    </a:cubicBezTo>
                    <a:cubicBezTo>
                      <a:pt x="343505" y="377235"/>
                      <a:pt x="340212" y="406564"/>
                      <a:pt x="333828" y="435292"/>
                    </a:cubicBezTo>
                    <a:cubicBezTo>
                      <a:pt x="330509" y="450227"/>
                      <a:pt x="316799" y="463744"/>
                      <a:pt x="319314" y="478835"/>
                    </a:cubicBezTo>
                    <a:cubicBezTo>
                      <a:pt x="322182" y="496042"/>
                      <a:pt x="338667" y="507864"/>
                      <a:pt x="348343" y="522378"/>
                    </a:cubicBezTo>
                    <a:lnTo>
                      <a:pt x="420914" y="507864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 bwMode="auto">
              <a:xfrm>
                <a:off x="5638800" y="5410200"/>
                <a:ext cx="290285" cy="208038"/>
              </a:xfrm>
              <a:custGeom>
                <a:avLst/>
                <a:gdLst>
                  <a:gd name="connsiteX0" fmla="*/ 0 w 290285"/>
                  <a:gd name="connsiteY0" fmla="*/ 135466 h 208038"/>
                  <a:gd name="connsiteX1" fmla="*/ 58057 w 290285"/>
                  <a:gd name="connsiteY1" fmla="*/ 106438 h 208038"/>
                  <a:gd name="connsiteX2" fmla="*/ 101600 w 290285"/>
                  <a:gd name="connsiteY2" fmla="*/ 77409 h 208038"/>
                  <a:gd name="connsiteX3" fmla="*/ 145143 w 290285"/>
                  <a:gd name="connsiteY3" fmla="*/ 62895 h 208038"/>
                  <a:gd name="connsiteX4" fmla="*/ 275771 w 290285"/>
                  <a:gd name="connsiteY4" fmla="*/ 4838 h 208038"/>
                  <a:gd name="connsiteX5" fmla="*/ 232229 w 290285"/>
                  <a:gd name="connsiteY5" fmla="*/ 19352 h 208038"/>
                  <a:gd name="connsiteX6" fmla="*/ 145143 w 290285"/>
                  <a:gd name="connsiteY6" fmla="*/ 62895 h 208038"/>
                  <a:gd name="connsiteX7" fmla="*/ 72571 w 290285"/>
                  <a:gd name="connsiteY7" fmla="*/ 149980 h 208038"/>
                  <a:gd name="connsiteX8" fmla="*/ 14514 w 290285"/>
                  <a:gd name="connsiteY8" fmla="*/ 208038 h 2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285" h="208038">
                    <a:moveTo>
                      <a:pt x="0" y="135466"/>
                    </a:moveTo>
                    <a:cubicBezTo>
                      <a:pt x="19352" y="125790"/>
                      <a:pt x="39271" y="117173"/>
                      <a:pt x="58057" y="106438"/>
                    </a:cubicBezTo>
                    <a:cubicBezTo>
                      <a:pt x="73203" y="97783"/>
                      <a:pt x="85998" y="85210"/>
                      <a:pt x="101600" y="77409"/>
                    </a:cubicBezTo>
                    <a:cubicBezTo>
                      <a:pt x="115284" y="70567"/>
                      <a:pt x="130629" y="67733"/>
                      <a:pt x="145143" y="62895"/>
                    </a:cubicBezTo>
                    <a:cubicBezTo>
                      <a:pt x="214145" y="16893"/>
                      <a:pt x="172138" y="39381"/>
                      <a:pt x="275771" y="4838"/>
                    </a:cubicBezTo>
                    <a:cubicBezTo>
                      <a:pt x="290285" y="0"/>
                      <a:pt x="244959" y="10866"/>
                      <a:pt x="232229" y="19352"/>
                    </a:cubicBezTo>
                    <a:cubicBezTo>
                      <a:pt x="175956" y="56867"/>
                      <a:pt x="205235" y="42864"/>
                      <a:pt x="145143" y="62895"/>
                    </a:cubicBezTo>
                    <a:cubicBezTo>
                      <a:pt x="17940" y="190098"/>
                      <a:pt x="173600" y="28745"/>
                      <a:pt x="72571" y="149980"/>
                    </a:cubicBezTo>
                    <a:cubicBezTo>
                      <a:pt x="72565" y="149987"/>
                      <a:pt x="27417" y="195135"/>
                      <a:pt x="14514" y="20803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orma livre 17"/>
              <p:cNvSpPr/>
              <p:nvPr/>
            </p:nvSpPr>
            <p:spPr bwMode="auto">
              <a:xfrm>
                <a:off x="5791200" y="5715000"/>
                <a:ext cx="378038" cy="451116"/>
              </a:xfrm>
              <a:custGeom>
                <a:avLst/>
                <a:gdLst>
                  <a:gd name="connsiteX0" fmla="*/ 0 w 378038"/>
                  <a:gd name="connsiteY0" fmla="*/ 0 h 451116"/>
                  <a:gd name="connsiteX1" fmla="*/ 43543 w 378038"/>
                  <a:gd name="connsiteY1" fmla="*/ 14514 h 451116"/>
                  <a:gd name="connsiteX2" fmla="*/ 101600 w 378038"/>
                  <a:gd name="connsiteY2" fmla="*/ 29028 h 451116"/>
                  <a:gd name="connsiteX3" fmla="*/ 145143 w 378038"/>
                  <a:gd name="connsiteY3" fmla="*/ 58057 h 451116"/>
                  <a:gd name="connsiteX4" fmla="*/ 159657 w 378038"/>
                  <a:gd name="connsiteY4" fmla="*/ 101600 h 451116"/>
                  <a:gd name="connsiteX5" fmla="*/ 116114 w 378038"/>
                  <a:gd name="connsiteY5" fmla="*/ 261257 h 451116"/>
                  <a:gd name="connsiteX6" fmla="*/ 72571 w 378038"/>
                  <a:gd name="connsiteY6" fmla="*/ 319314 h 451116"/>
                  <a:gd name="connsiteX7" fmla="*/ 29028 w 378038"/>
                  <a:gd name="connsiteY7" fmla="*/ 333828 h 451116"/>
                  <a:gd name="connsiteX8" fmla="*/ 145143 w 378038"/>
                  <a:gd name="connsiteY8" fmla="*/ 232228 h 451116"/>
                  <a:gd name="connsiteX9" fmla="*/ 188686 w 378038"/>
                  <a:gd name="connsiteY9" fmla="*/ 203200 h 451116"/>
                  <a:gd name="connsiteX10" fmla="*/ 232228 w 378038"/>
                  <a:gd name="connsiteY10" fmla="*/ 174171 h 451116"/>
                  <a:gd name="connsiteX11" fmla="*/ 319314 w 378038"/>
                  <a:gd name="connsiteY11" fmla="*/ 145143 h 451116"/>
                  <a:gd name="connsiteX12" fmla="*/ 362857 w 378038"/>
                  <a:gd name="connsiteY12" fmla="*/ 130628 h 451116"/>
                  <a:gd name="connsiteX13" fmla="*/ 246743 w 378038"/>
                  <a:gd name="connsiteY13" fmla="*/ 145143 h 451116"/>
                  <a:gd name="connsiteX14" fmla="*/ 203200 w 378038"/>
                  <a:gd name="connsiteY14" fmla="*/ 174171 h 451116"/>
                  <a:gd name="connsiteX15" fmla="*/ 188686 w 378038"/>
                  <a:gd name="connsiteY15" fmla="*/ 217714 h 451116"/>
                  <a:gd name="connsiteX16" fmla="*/ 145143 w 378038"/>
                  <a:gd name="connsiteY16" fmla="*/ 261257 h 451116"/>
                  <a:gd name="connsiteX17" fmla="*/ 159657 w 378038"/>
                  <a:gd name="connsiteY17" fmla="*/ 377371 h 451116"/>
                  <a:gd name="connsiteX18" fmla="*/ 246743 w 378038"/>
                  <a:gd name="connsiteY18" fmla="*/ 435428 h 451116"/>
                  <a:gd name="connsiteX19" fmla="*/ 319314 w 378038"/>
                  <a:gd name="connsiteY19" fmla="*/ 449943 h 45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8038" h="451116">
                    <a:moveTo>
                      <a:pt x="0" y="0"/>
                    </a:moveTo>
                    <a:cubicBezTo>
                      <a:pt x="14514" y="4838"/>
                      <a:pt x="28832" y="10311"/>
                      <a:pt x="43543" y="14514"/>
                    </a:cubicBezTo>
                    <a:cubicBezTo>
                      <a:pt x="62723" y="19994"/>
                      <a:pt x="83265" y="21170"/>
                      <a:pt x="101600" y="29028"/>
                    </a:cubicBezTo>
                    <a:cubicBezTo>
                      <a:pt x="117634" y="35900"/>
                      <a:pt x="130629" y="48381"/>
                      <a:pt x="145143" y="58057"/>
                    </a:cubicBezTo>
                    <a:cubicBezTo>
                      <a:pt x="149981" y="72571"/>
                      <a:pt x="159657" y="86301"/>
                      <a:pt x="159657" y="101600"/>
                    </a:cubicBezTo>
                    <a:cubicBezTo>
                      <a:pt x="159657" y="200347"/>
                      <a:pt x="159321" y="200767"/>
                      <a:pt x="116114" y="261257"/>
                    </a:cubicBezTo>
                    <a:cubicBezTo>
                      <a:pt x="102054" y="280942"/>
                      <a:pt x="91155" y="303828"/>
                      <a:pt x="72571" y="319314"/>
                    </a:cubicBezTo>
                    <a:cubicBezTo>
                      <a:pt x="60818" y="329108"/>
                      <a:pt x="43542" y="328990"/>
                      <a:pt x="29028" y="333828"/>
                    </a:cubicBezTo>
                    <a:cubicBezTo>
                      <a:pt x="77410" y="261258"/>
                      <a:pt x="43544" y="299961"/>
                      <a:pt x="145143" y="232228"/>
                    </a:cubicBezTo>
                    <a:lnTo>
                      <a:pt x="188686" y="203200"/>
                    </a:lnTo>
                    <a:cubicBezTo>
                      <a:pt x="203200" y="193524"/>
                      <a:pt x="215679" y="179687"/>
                      <a:pt x="232228" y="174171"/>
                    </a:cubicBezTo>
                    <a:lnTo>
                      <a:pt x="319314" y="145143"/>
                    </a:lnTo>
                    <a:cubicBezTo>
                      <a:pt x="333828" y="140305"/>
                      <a:pt x="378038" y="128730"/>
                      <a:pt x="362857" y="130628"/>
                    </a:cubicBezTo>
                    <a:lnTo>
                      <a:pt x="246743" y="145143"/>
                    </a:lnTo>
                    <a:cubicBezTo>
                      <a:pt x="232229" y="154819"/>
                      <a:pt x="214097" y="160550"/>
                      <a:pt x="203200" y="174171"/>
                    </a:cubicBezTo>
                    <a:cubicBezTo>
                      <a:pt x="193643" y="186118"/>
                      <a:pt x="197173" y="204984"/>
                      <a:pt x="188686" y="217714"/>
                    </a:cubicBezTo>
                    <a:cubicBezTo>
                      <a:pt x="177300" y="234793"/>
                      <a:pt x="159657" y="246743"/>
                      <a:pt x="145143" y="261257"/>
                    </a:cubicBezTo>
                    <a:cubicBezTo>
                      <a:pt x="149981" y="299962"/>
                      <a:pt x="146327" y="340714"/>
                      <a:pt x="159657" y="377371"/>
                    </a:cubicBezTo>
                    <a:cubicBezTo>
                      <a:pt x="173780" y="416211"/>
                      <a:pt x="213718" y="425992"/>
                      <a:pt x="246743" y="435428"/>
                    </a:cubicBezTo>
                    <a:cubicBezTo>
                      <a:pt x="301652" y="451116"/>
                      <a:pt x="286754" y="449943"/>
                      <a:pt x="319314" y="449943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Forma livre 18"/>
              <p:cNvSpPr/>
              <p:nvPr/>
            </p:nvSpPr>
            <p:spPr bwMode="auto">
              <a:xfrm>
                <a:off x="3886200" y="4800600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orma livre 19"/>
              <p:cNvSpPr/>
              <p:nvPr/>
            </p:nvSpPr>
            <p:spPr bwMode="auto">
              <a:xfrm>
                <a:off x="5029200" y="56388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Forma livre 20"/>
              <p:cNvSpPr/>
              <p:nvPr/>
            </p:nvSpPr>
            <p:spPr bwMode="auto">
              <a:xfrm>
                <a:off x="6248400" y="60198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Forma livre 21"/>
              <p:cNvSpPr/>
              <p:nvPr/>
            </p:nvSpPr>
            <p:spPr bwMode="auto">
              <a:xfrm>
                <a:off x="6399778" y="57593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Forma livre 22"/>
              <p:cNvSpPr/>
              <p:nvPr/>
            </p:nvSpPr>
            <p:spPr bwMode="auto">
              <a:xfrm>
                <a:off x="6477000" y="5943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25" name="Picture 2" descr="http://www.sescsp.org.br/sesc/controle/dynimages/Mario_chamie_a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3992"/>
            <a:ext cx="4709538" cy="3167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5105400" y="1371600"/>
            <a:ext cx="3733800" cy="685800"/>
            <a:chOff x="3276600" y="1524000"/>
            <a:chExt cx="2590800" cy="685800"/>
          </a:xfrm>
        </p:grpSpPr>
        <p:sp>
          <p:nvSpPr>
            <p:cNvPr id="43" name="Retângulo 42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44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SURGIU NOS ANOS 50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0" name="Seta para baixo 29"/>
          <p:cNvSpPr/>
          <p:nvPr/>
        </p:nvSpPr>
        <p:spPr bwMode="auto">
          <a:xfrm>
            <a:off x="6705600" y="20574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45" name="Grupo 44"/>
          <p:cNvGrpSpPr>
            <a:grpSpLocks/>
          </p:cNvGrpSpPr>
          <p:nvPr/>
        </p:nvGrpSpPr>
        <p:grpSpPr bwMode="auto">
          <a:xfrm>
            <a:off x="5105400" y="2590800"/>
            <a:ext cx="3733800" cy="1295400"/>
            <a:chOff x="3276600" y="1524000"/>
            <a:chExt cx="2590800" cy="685800"/>
          </a:xfrm>
        </p:grpSpPr>
        <p:sp>
          <p:nvSpPr>
            <p:cNvPr id="46" name="Retângulo 45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47" name="Rectangle 2"/>
            <p:cNvSpPr txBox="1">
              <a:spLocks noChangeArrowheads="1"/>
            </p:cNvSpPr>
            <p:nvPr/>
          </p:nvSpPr>
          <p:spPr bwMode="auto">
            <a:xfrm>
              <a:off x="3276600" y="1624012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VINHA EM CONTRAPOSIÇÃO AO CONCRETISMO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1" name="Seta para baixo 50"/>
          <p:cNvSpPr/>
          <p:nvPr/>
        </p:nvSpPr>
        <p:spPr bwMode="auto">
          <a:xfrm>
            <a:off x="6705600" y="38862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5105400" y="4419600"/>
            <a:ext cx="3733800" cy="1295400"/>
            <a:chOff x="3276600" y="1524000"/>
            <a:chExt cx="2590800" cy="685800"/>
          </a:xfrm>
        </p:grpSpPr>
        <p:sp>
          <p:nvSpPr>
            <p:cNvPr id="53" name="Retângulo 52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54" name="Rectangle 2"/>
            <p:cNvSpPr txBox="1">
              <a:spLocks noChangeArrowheads="1"/>
            </p:cNvSpPr>
            <p:nvPr/>
          </p:nvSpPr>
          <p:spPr bwMode="auto">
            <a:xfrm>
              <a:off x="3276600" y="1624012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FOI REPRESENTADA POR MARIO CHAMIE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2514600" y="-70902"/>
            <a:ext cx="4038600" cy="1022902"/>
            <a:chOff x="3129337" y="2863802"/>
            <a:chExt cx="5711435" cy="1446600"/>
          </a:xfrm>
        </p:grpSpPr>
        <p:grpSp>
          <p:nvGrpSpPr>
            <p:cNvPr id="3" name="Grupo 23"/>
            <p:cNvGrpSpPr/>
            <p:nvPr/>
          </p:nvGrpSpPr>
          <p:grpSpPr>
            <a:xfrm rot="21057024">
              <a:off x="3129337" y="2915533"/>
              <a:ext cx="2699326" cy="1247848"/>
              <a:chOff x="3367314" y="3018971"/>
              <a:chExt cx="3091543" cy="1444398"/>
            </a:xfrm>
          </p:grpSpPr>
          <p:sp>
            <p:nvSpPr>
              <p:cNvPr id="6" name="Forma livre 5"/>
              <p:cNvSpPr/>
              <p:nvPr/>
            </p:nvSpPr>
            <p:spPr bwMode="auto">
              <a:xfrm>
                <a:off x="3367314" y="3018971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orma livre 7"/>
              <p:cNvSpPr/>
              <p:nvPr/>
            </p:nvSpPr>
            <p:spPr bwMode="auto">
              <a:xfrm>
                <a:off x="3962400" y="3686629"/>
                <a:ext cx="449943" cy="409074"/>
              </a:xfrm>
              <a:custGeom>
                <a:avLst/>
                <a:gdLst>
                  <a:gd name="connsiteX0" fmla="*/ 101600 w 449943"/>
                  <a:gd name="connsiteY0" fmla="*/ 0 h 409074"/>
                  <a:gd name="connsiteX1" fmla="*/ 14514 w 449943"/>
                  <a:gd name="connsiteY1" fmla="*/ 58057 h 409074"/>
                  <a:gd name="connsiteX2" fmla="*/ 0 w 449943"/>
                  <a:gd name="connsiteY2" fmla="*/ 130628 h 409074"/>
                  <a:gd name="connsiteX3" fmla="*/ 14514 w 449943"/>
                  <a:gd name="connsiteY3" fmla="*/ 348342 h 409074"/>
                  <a:gd name="connsiteX4" fmla="*/ 29029 w 449943"/>
                  <a:gd name="connsiteY4" fmla="*/ 391885 h 409074"/>
                  <a:gd name="connsiteX5" fmla="*/ 72571 w 449943"/>
                  <a:gd name="connsiteY5" fmla="*/ 406400 h 409074"/>
                  <a:gd name="connsiteX6" fmla="*/ 304800 w 449943"/>
                  <a:gd name="connsiteY6" fmla="*/ 391885 h 409074"/>
                  <a:gd name="connsiteX7" fmla="*/ 391886 w 449943"/>
                  <a:gd name="connsiteY7" fmla="*/ 333828 h 409074"/>
                  <a:gd name="connsiteX8" fmla="*/ 420914 w 449943"/>
                  <a:gd name="connsiteY8" fmla="*/ 290285 h 409074"/>
                  <a:gd name="connsiteX9" fmla="*/ 362857 w 449943"/>
                  <a:gd name="connsiteY9" fmla="*/ 159657 h 409074"/>
                  <a:gd name="connsiteX10" fmla="*/ 319314 w 449943"/>
                  <a:gd name="connsiteY10" fmla="*/ 116114 h 409074"/>
                  <a:gd name="connsiteX11" fmla="*/ 232229 w 449943"/>
                  <a:gd name="connsiteY11" fmla="*/ 87085 h 409074"/>
                  <a:gd name="connsiteX12" fmla="*/ 188686 w 449943"/>
                  <a:gd name="connsiteY12" fmla="*/ 58057 h 409074"/>
                  <a:gd name="connsiteX13" fmla="*/ 101600 w 449943"/>
                  <a:gd name="connsiteY13" fmla="*/ 72571 h 409074"/>
                  <a:gd name="connsiteX14" fmla="*/ 14514 w 449943"/>
                  <a:gd name="connsiteY14" fmla="*/ 101600 h 409074"/>
                  <a:gd name="connsiteX15" fmla="*/ 58057 w 449943"/>
                  <a:gd name="connsiteY15" fmla="*/ 232228 h 409074"/>
                  <a:gd name="connsiteX16" fmla="*/ 116114 w 449943"/>
                  <a:gd name="connsiteY16" fmla="*/ 246742 h 409074"/>
                  <a:gd name="connsiteX17" fmla="*/ 362857 w 449943"/>
                  <a:gd name="connsiteY17" fmla="*/ 232228 h 409074"/>
                  <a:gd name="connsiteX18" fmla="*/ 449943 w 449943"/>
                  <a:gd name="connsiteY18" fmla="*/ 203200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943" h="409074">
                    <a:moveTo>
                      <a:pt x="101600" y="0"/>
                    </a:moveTo>
                    <a:cubicBezTo>
                      <a:pt x="62895" y="12901"/>
                      <a:pt x="36259" y="14568"/>
                      <a:pt x="14514" y="58057"/>
                    </a:cubicBezTo>
                    <a:cubicBezTo>
                      <a:pt x="3482" y="80122"/>
                      <a:pt x="4838" y="106438"/>
                      <a:pt x="0" y="130628"/>
                    </a:cubicBezTo>
                    <a:cubicBezTo>
                      <a:pt x="4838" y="203199"/>
                      <a:pt x="6482" y="276054"/>
                      <a:pt x="14514" y="348342"/>
                    </a:cubicBezTo>
                    <a:cubicBezTo>
                      <a:pt x="16204" y="363548"/>
                      <a:pt x="18211" y="381067"/>
                      <a:pt x="29029" y="391885"/>
                    </a:cubicBezTo>
                    <a:cubicBezTo>
                      <a:pt x="39847" y="402703"/>
                      <a:pt x="58057" y="401562"/>
                      <a:pt x="72571" y="406400"/>
                    </a:cubicBezTo>
                    <a:cubicBezTo>
                      <a:pt x="149981" y="401562"/>
                      <a:pt x="229168" y="409074"/>
                      <a:pt x="304800" y="391885"/>
                    </a:cubicBezTo>
                    <a:cubicBezTo>
                      <a:pt x="338820" y="384153"/>
                      <a:pt x="391886" y="333828"/>
                      <a:pt x="391886" y="333828"/>
                    </a:cubicBezTo>
                    <a:cubicBezTo>
                      <a:pt x="401562" y="319314"/>
                      <a:pt x="419178" y="307642"/>
                      <a:pt x="420914" y="290285"/>
                    </a:cubicBezTo>
                    <a:cubicBezTo>
                      <a:pt x="432753" y="171895"/>
                      <a:pt x="420170" y="207417"/>
                      <a:pt x="362857" y="159657"/>
                    </a:cubicBezTo>
                    <a:cubicBezTo>
                      <a:pt x="347088" y="146516"/>
                      <a:pt x="337257" y="126083"/>
                      <a:pt x="319314" y="116114"/>
                    </a:cubicBezTo>
                    <a:cubicBezTo>
                      <a:pt x="292566" y="101254"/>
                      <a:pt x="257689" y="104058"/>
                      <a:pt x="232229" y="87085"/>
                    </a:cubicBezTo>
                    <a:lnTo>
                      <a:pt x="188686" y="58057"/>
                    </a:lnTo>
                    <a:cubicBezTo>
                      <a:pt x="159657" y="62895"/>
                      <a:pt x="130150" y="65433"/>
                      <a:pt x="101600" y="72571"/>
                    </a:cubicBezTo>
                    <a:cubicBezTo>
                      <a:pt x="71915" y="79992"/>
                      <a:pt x="14514" y="101600"/>
                      <a:pt x="14514" y="101600"/>
                    </a:cubicBezTo>
                    <a:cubicBezTo>
                      <a:pt x="19941" y="134159"/>
                      <a:pt x="19792" y="206718"/>
                      <a:pt x="58057" y="232228"/>
                    </a:cubicBezTo>
                    <a:cubicBezTo>
                      <a:pt x="74655" y="243293"/>
                      <a:pt x="96762" y="241904"/>
                      <a:pt x="116114" y="246742"/>
                    </a:cubicBezTo>
                    <a:cubicBezTo>
                      <a:pt x="198362" y="241904"/>
                      <a:pt x="281159" y="242884"/>
                      <a:pt x="362857" y="232228"/>
                    </a:cubicBezTo>
                    <a:cubicBezTo>
                      <a:pt x="393199" y="228270"/>
                      <a:pt x="449943" y="203200"/>
                      <a:pt x="449943" y="203200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orma livre 8"/>
              <p:cNvSpPr/>
              <p:nvPr/>
            </p:nvSpPr>
            <p:spPr bwMode="auto">
              <a:xfrm>
                <a:off x="4466772" y="3715657"/>
                <a:ext cx="333828" cy="395911"/>
              </a:xfrm>
              <a:custGeom>
                <a:avLst/>
                <a:gdLst>
                  <a:gd name="connsiteX0" fmla="*/ 0 w 333828"/>
                  <a:gd name="connsiteY0" fmla="*/ 362857 h 395911"/>
                  <a:gd name="connsiteX1" fmla="*/ 159657 w 333828"/>
                  <a:gd name="connsiteY1" fmla="*/ 290286 h 395911"/>
                  <a:gd name="connsiteX2" fmla="*/ 246742 w 333828"/>
                  <a:gd name="connsiteY2" fmla="*/ 232229 h 395911"/>
                  <a:gd name="connsiteX3" fmla="*/ 333828 w 333828"/>
                  <a:gd name="connsiteY3" fmla="*/ 87086 h 395911"/>
                  <a:gd name="connsiteX4" fmla="*/ 304800 w 333828"/>
                  <a:gd name="connsiteY4" fmla="*/ 43543 h 395911"/>
                  <a:gd name="connsiteX5" fmla="*/ 203200 w 333828"/>
                  <a:gd name="connsiteY5" fmla="*/ 0 h 395911"/>
                  <a:gd name="connsiteX6" fmla="*/ 159657 w 333828"/>
                  <a:gd name="connsiteY6" fmla="*/ 14514 h 395911"/>
                  <a:gd name="connsiteX7" fmla="*/ 145142 w 333828"/>
                  <a:gd name="connsiteY7" fmla="*/ 58057 h 395911"/>
                  <a:gd name="connsiteX8" fmla="*/ 159657 w 333828"/>
                  <a:gd name="connsiteY8" fmla="*/ 145143 h 395911"/>
                  <a:gd name="connsiteX9" fmla="*/ 203200 w 333828"/>
                  <a:gd name="connsiteY9" fmla="*/ 304800 h 395911"/>
                  <a:gd name="connsiteX10" fmla="*/ 275771 w 333828"/>
                  <a:gd name="connsiteY10" fmla="*/ 391886 h 39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828" h="395911">
                    <a:moveTo>
                      <a:pt x="0" y="362857"/>
                    </a:moveTo>
                    <a:cubicBezTo>
                      <a:pt x="129798" y="297958"/>
                      <a:pt x="75061" y="318484"/>
                      <a:pt x="159657" y="290286"/>
                    </a:cubicBezTo>
                    <a:cubicBezTo>
                      <a:pt x="188685" y="270934"/>
                      <a:pt x="227390" y="261257"/>
                      <a:pt x="246742" y="232229"/>
                    </a:cubicBezTo>
                    <a:cubicBezTo>
                      <a:pt x="316802" y="127140"/>
                      <a:pt x="289198" y="176348"/>
                      <a:pt x="333828" y="87086"/>
                    </a:cubicBezTo>
                    <a:cubicBezTo>
                      <a:pt x="324152" y="72572"/>
                      <a:pt x="318201" y="54710"/>
                      <a:pt x="304800" y="43543"/>
                    </a:cubicBezTo>
                    <a:cubicBezTo>
                      <a:pt x="280886" y="23615"/>
                      <a:pt x="233450" y="10083"/>
                      <a:pt x="203200" y="0"/>
                    </a:cubicBezTo>
                    <a:cubicBezTo>
                      <a:pt x="188686" y="4838"/>
                      <a:pt x="170475" y="3696"/>
                      <a:pt x="159657" y="14514"/>
                    </a:cubicBezTo>
                    <a:cubicBezTo>
                      <a:pt x="148839" y="25332"/>
                      <a:pt x="145142" y="42757"/>
                      <a:pt x="145142" y="58057"/>
                    </a:cubicBezTo>
                    <a:cubicBezTo>
                      <a:pt x="145142" y="87486"/>
                      <a:pt x="154392" y="116189"/>
                      <a:pt x="159657" y="145143"/>
                    </a:cubicBezTo>
                    <a:cubicBezTo>
                      <a:pt x="166473" y="182632"/>
                      <a:pt x="183361" y="275041"/>
                      <a:pt x="203200" y="304800"/>
                    </a:cubicBezTo>
                    <a:cubicBezTo>
                      <a:pt x="263941" y="395911"/>
                      <a:pt x="226369" y="391886"/>
                      <a:pt x="275771" y="39188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orma livre 9"/>
              <p:cNvSpPr/>
              <p:nvPr/>
            </p:nvSpPr>
            <p:spPr bwMode="auto">
              <a:xfrm>
                <a:off x="4800600" y="3657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orma livre 10"/>
              <p:cNvSpPr/>
              <p:nvPr/>
            </p:nvSpPr>
            <p:spPr bwMode="auto">
              <a:xfrm>
                <a:off x="5562600" y="38862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Forma livre 11"/>
              <p:cNvSpPr/>
              <p:nvPr/>
            </p:nvSpPr>
            <p:spPr bwMode="auto">
              <a:xfrm>
                <a:off x="5713978" y="36257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Forma livre 14"/>
              <p:cNvSpPr/>
              <p:nvPr/>
            </p:nvSpPr>
            <p:spPr bwMode="auto">
              <a:xfrm>
                <a:off x="5791200" y="40386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" name="Grupo 24"/>
            <p:cNvGrpSpPr/>
            <p:nvPr/>
          </p:nvGrpSpPr>
          <p:grpSpPr>
            <a:xfrm rot="20678659">
              <a:off x="6008380" y="2863802"/>
              <a:ext cx="2832392" cy="1446600"/>
              <a:chOff x="3886200" y="4800600"/>
              <a:chExt cx="3243943" cy="1674456"/>
            </a:xfrm>
          </p:grpSpPr>
          <p:sp>
            <p:nvSpPr>
              <p:cNvPr id="16" name="Forma livre 15"/>
              <p:cNvSpPr/>
              <p:nvPr/>
            </p:nvSpPr>
            <p:spPr bwMode="auto">
              <a:xfrm>
                <a:off x="4572000" y="5334000"/>
                <a:ext cx="523299" cy="522378"/>
              </a:xfrm>
              <a:custGeom>
                <a:avLst/>
                <a:gdLst>
                  <a:gd name="connsiteX0" fmla="*/ 0 w 523299"/>
                  <a:gd name="connsiteY0" fmla="*/ 391750 h 522378"/>
                  <a:gd name="connsiteX1" fmla="*/ 72571 w 523299"/>
                  <a:gd name="connsiteY1" fmla="*/ 377235 h 522378"/>
                  <a:gd name="connsiteX2" fmla="*/ 159657 w 523299"/>
                  <a:gd name="connsiteY2" fmla="*/ 290150 h 522378"/>
                  <a:gd name="connsiteX3" fmla="*/ 203200 w 523299"/>
                  <a:gd name="connsiteY3" fmla="*/ 246607 h 522378"/>
                  <a:gd name="connsiteX4" fmla="*/ 203200 w 523299"/>
                  <a:gd name="connsiteY4" fmla="*/ 14378 h 522378"/>
                  <a:gd name="connsiteX5" fmla="*/ 159657 w 523299"/>
                  <a:gd name="connsiteY5" fmla="*/ 28892 h 522378"/>
                  <a:gd name="connsiteX6" fmla="*/ 246743 w 523299"/>
                  <a:gd name="connsiteY6" fmla="*/ 57921 h 522378"/>
                  <a:gd name="connsiteX7" fmla="*/ 377371 w 523299"/>
                  <a:gd name="connsiteY7" fmla="*/ 130492 h 522378"/>
                  <a:gd name="connsiteX8" fmla="*/ 508000 w 523299"/>
                  <a:gd name="connsiteY8" fmla="*/ 115978 h 522378"/>
                  <a:gd name="connsiteX9" fmla="*/ 464457 w 523299"/>
                  <a:gd name="connsiteY9" fmla="*/ 130492 h 522378"/>
                  <a:gd name="connsiteX10" fmla="*/ 420914 w 523299"/>
                  <a:gd name="connsiteY10" fmla="*/ 159521 h 522378"/>
                  <a:gd name="connsiteX11" fmla="*/ 391885 w 523299"/>
                  <a:gd name="connsiteY11" fmla="*/ 203064 h 522378"/>
                  <a:gd name="connsiteX12" fmla="*/ 348343 w 523299"/>
                  <a:gd name="connsiteY12" fmla="*/ 348207 h 522378"/>
                  <a:gd name="connsiteX13" fmla="*/ 333828 w 523299"/>
                  <a:gd name="connsiteY13" fmla="*/ 435292 h 522378"/>
                  <a:gd name="connsiteX14" fmla="*/ 319314 w 523299"/>
                  <a:gd name="connsiteY14" fmla="*/ 478835 h 522378"/>
                  <a:gd name="connsiteX15" fmla="*/ 348343 w 523299"/>
                  <a:gd name="connsiteY15" fmla="*/ 522378 h 522378"/>
                  <a:gd name="connsiteX16" fmla="*/ 420914 w 523299"/>
                  <a:gd name="connsiteY16" fmla="*/ 507864 h 52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3299" h="522378">
                    <a:moveTo>
                      <a:pt x="0" y="391750"/>
                    </a:moveTo>
                    <a:cubicBezTo>
                      <a:pt x="24190" y="386912"/>
                      <a:pt x="49472" y="385897"/>
                      <a:pt x="72571" y="377235"/>
                    </a:cubicBezTo>
                    <a:cubicBezTo>
                      <a:pt x="120985" y="359080"/>
                      <a:pt x="126806" y="328476"/>
                      <a:pt x="159657" y="290150"/>
                    </a:cubicBezTo>
                    <a:cubicBezTo>
                      <a:pt x="173015" y="274565"/>
                      <a:pt x="188686" y="261121"/>
                      <a:pt x="203200" y="246607"/>
                    </a:cubicBezTo>
                    <a:cubicBezTo>
                      <a:pt x="224256" y="162382"/>
                      <a:pt x="241530" y="119788"/>
                      <a:pt x="203200" y="14378"/>
                    </a:cubicBezTo>
                    <a:cubicBezTo>
                      <a:pt x="197972" y="0"/>
                      <a:pt x="174171" y="24054"/>
                      <a:pt x="159657" y="28892"/>
                    </a:cubicBezTo>
                    <a:cubicBezTo>
                      <a:pt x="188686" y="38568"/>
                      <a:pt x="221283" y="40948"/>
                      <a:pt x="246743" y="57921"/>
                    </a:cubicBezTo>
                    <a:cubicBezTo>
                      <a:pt x="346558" y="124465"/>
                      <a:pt x="300730" y="104946"/>
                      <a:pt x="377371" y="130492"/>
                    </a:cubicBezTo>
                    <a:cubicBezTo>
                      <a:pt x="420914" y="125654"/>
                      <a:pt x="464189" y="115978"/>
                      <a:pt x="508000" y="115978"/>
                    </a:cubicBezTo>
                    <a:cubicBezTo>
                      <a:pt x="523299" y="115978"/>
                      <a:pt x="478141" y="123650"/>
                      <a:pt x="464457" y="130492"/>
                    </a:cubicBezTo>
                    <a:cubicBezTo>
                      <a:pt x="448855" y="138293"/>
                      <a:pt x="435428" y="149845"/>
                      <a:pt x="420914" y="159521"/>
                    </a:cubicBezTo>
                    <a:cubicBezTo>
                      <a:pt x="411238" y="174035"/>
                      <a:pt x="396898" y="186356"/>
                      <a:pt x="391885" y="203064"/>
                    </a:cubicBezTo>
                    <a:cubicBezTo>
                      <a:pt x="340940" y="372880"/>
                      <a:pt x="413665" y="250221"/>
                      <a:pt x="348343" y="348207"/>
                    </a:cubicBezTo>
                    <a:cubicBezTo>
                      <a:pt x="343505" y="377235"/>
                      <a:pt x="340212" y="406564"/>
                      <a:pt x="333828" y="435292"/>
                    </a:cubicBezTo>
                    <a:cubicBezTo>
                      <a:pt x="330509" y="450227"/>
                      <a:pt x="316799" y="463744"/>
                      <a:pt x="319314" y="478835"/>
                    </a:cubicBezTo>
                    <a:cubicBezTo>
                      <a:pt x="322182" y="496042"/>
                      <a:pt x="338667" y="507864"/>
                      <a:pt x="348343" y="522378"/>
                    </a:cubicBezTo>
                    <a:lnTo>
                      <a:pt x="420914" y="507864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 bwMode="auto">
              <a:xfrm>
                <a:off x="5638800" y="5410200"/>
                <a:ext cx="290285" cy="208038"/>
              </a:xfrm>
              <a:custGeom>
                <a:avLst/>
                <a:gdLst>
                  <a:gd name="connsiteX0" fmla="*/ 0 w 290285"/>
                  <a:gd name="connsiteY0" fmla="*/ 135466 h 208038"/>
                  <a:gd name="connsiteX1" fmla="*/ 58057 w 290285"/>
                  <a:gd name="connsiteY1" fmla="*/ 106438 h 208038"/>
                  <a:gd name="connsiteX2" fmla="*/ 101600 w 290285"/>
                  <a:gd name="connsiteY2" fmla="*/ 77409 h 208038"/>
                  <a:gd name="connsiteX3" fmla="*/ 145143 w 290285"/>
                  <a:gd name="connsiteY3" fmla="*/ 62895 h 208038"/>
                  <a:gd name="connsiteX4" fmla="*/ 275771 w 290285"/>
                  <a:gd name="connsiteY4" fmla="*/ 4838 h 208038"/>
                  <a:gd name="connsiteX5" fmla="*/ 232229 w 290285"/>
                  <a:gd name="connsiteY5" fmla="*/ 19352 h 208038"/>
                  <a:gd name="connsiteX6" fmla="*/ 145143 w 290285"/>
                  <a:gd name="connsiteY6" fmla="*/ 62895 h 208038"/>
                  <a:gd name="connsiteX7" fmla="*/ 72571 w 290285"/>
                  <a:gd name="connsiteY7" fmla="*/ 149980 h 208038"/>
                  <a:gd name="connsiteX8" fmla="*/ 14514 w 290285"/>
                  <a:gd name="connsiteY8" fmla="*/ 208038 h 2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285" h="208038">
                    <a:moveTo>
                      <a:pt x="0" y="135466"/>
                    </a:moveTo>
                    <a:cubicBezTo>
                      <a:pt x="19352" y="125790"/>
                      <a:pt x="39271" y="117173"/>
                      <a:pt x="58057" y="106438"/>
                    </a:cubicBezTo>
                    <a:cubicBezTo>
                      <a:pt x="73203" y="97783"/>
                      <a:pt x="85998" y="85210"/>
                      <a:pt x="101600" y="77409"/>
                    </a:cubicBezTo>
                    <a:cubicBezTo>
                      <a:pt x="115284" y="70567"/>
                      <a:pt x="130629" y="67733"/>
                      <a:pt x="145143" y="62895"/>
                    </a:cubicBezTo>
                    <a:cubicBezTo>
                      <a:pt x="214145" y="16893"/>
                      <a:pt x="172138" y="39381"/>
                      <a:pt x="275771" y="4838"/>
                    </a:cubicBezTo>
                    <a:cubicBezTo>
                      <a:pt x="290285" y="0"/>
                      <a:pt x="244959" y="10866"/>
                      <a:pt x="232229" y="19352"/>
                    </a:cubicBezTo>
                    <a:cubicBezTo>
                      <a:pt x="175956" y="56867"/>
                      <a:pt x="205235" y="42864"/>
                      <a:pt x="145143" y="62895"/>
                    </a:cubicBezTo>
                    <a:cubicBezTo>
                      <a:pt x="17940" y="190098"/>
                      <a:pt x="173600" y="28745"/>
                      <a:pt x="72571" y="149980"/>
                    </a:cubicBezTo>
                    <a:cubicBezTo>
                      <a:pt x="72565" y="149987"/>
                      <a:pt x="27417" y="195135"/>
                      <a:pt x="14514" y="20803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orma livre 17"/>
              <p:cNvSpPr/>
              <p:nvPr/>
            </p:nvSpPr>
            <p:spPr bwMode="auto">
              <a:xfrm>
                <a:off x="5791200" y="5715000"/>
                <a:ext cx="378038" cy="451116"/>
              </a:xfrm>
              <a:custGeom>
                <a:avLst/>
                <a:gdLst>
                  <a:gd name="connsiteX0" fmla="*/ 0 w 378038"/>
                  <a:gd name="connsiteY0" fmla="*/ 0 h 451116"/>
                  <a:gd name="connsiteX1" fmla="*/ 43543 w 378038"/>
                  <a:gd name="connsiteY1" fmla="*/ 14514 h 451116"/>
                  <a:gd name="connsiteX2" fmla="*/ 101600 w 378038"/>
                  <a:gd name="connsiteY2" fmla="*/ 29028 h 451116"/>
                  <a:gd name="connsiteX3" fmla="*/ 145143 w 378038"/>
                  <a:gd name="connsiteY3" fmla="*/ 58057 h 451116"/>
                  <a:gd name="connsiteX4" fmla="*/ 159657 w 378038"/>
                  <a:gd name="connsiteY4" fmla="*/ 101600 h 451116"/>
                  <a:gd name="connsiteX5" fmla="*/ 116114 w 378038"/>
                  <a:gd name="connsiteY5" fmla="*/ 261257 h 451116"/>
                  <a:gd name="connsiteX6" fmla="*/ 72571 w 378038"/>
                  <a:gd name="connsiteY6" fmla="*/ 319314 h 451116"/>
                  <a:gd name="connsiteX7" fmla="*/ 29028 w 378038"/>
                  <a:gd name="connsiteY7" fmla="*/ 333828 h 451116"/>
                  <a:gd name="connsiteX8" fmla="*/ 145143 w 378038"/>
                  <a:gd name="connsiteY8" fmla="*/ 232228 h 451116"/>
                  <a:gd name="connsiteX9" fmla="*/ 188686 w 378038"/>
                  <a:gd name="connsiteY9" fmla="*/ 203200 h 451116"/>
                  <a:gd name="connsiteX10" fmla="*/ 232228 w 378038"/>
                  <a:gd name="connsiteY10" fmla="*/ 174171 h 451116"/>
                  <a:gd name="connsiteX11" fmla="*/ 319314 w 378038"/>
                  <a:gd name="connsiteY11" fmla="*/ 145143 h 451116"/>
                  <a:gd name="connsiteX12" fmla="*/ 362857 w 378038"/>
                  <a:gd name="connsiteY12" fmla="*/ 130628 h 451116"/>
                  <a:gd name="connsiteX13" fmla="*/ 246743 w 378038"/>
                  <a:gd name="connsiteY13" fmla="*/ 145143 h 451116"/>
                  <a:gd name="connsiteX14" fmla="*/ 203200 w 378038"/>
                  <a:gd name="connsiteY14" fmla="*/ 174171 h 451116"/>
                  <a:gd name="connsiteX15" fmla="*/ 188686 w 378038"/>
                  <a:gd name="connsiteY15" fmla="*/ 217714 h 451116"/>
                  <a:gd name="connsiteX16" fmla="*/ 145143 w 378038"/>
                  <a:gd name="connsiteY16" fmla="*/ 261257 h 451116"/>
                  <a:gd name="connsiteX17" fmla="*/ 159657 w 378038"/>
                  <a:gd name="connsiteY17" fmla="*/ 377371 h 451116"/>
                  <a:gd name="connsiteX18" fmla="*/ 246743 w 378038"/>
                  <a:gd name="connsiteY18" fmla="*/ 435428 h 451116"/>
                  <a:gd name="connsiteX19" fmla="*/ 319314 w 378038"/>
                  <a:gd name="connsiteY19" fmla="*/ 449943 h 45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8038" h="451116">
                    <a:moveTo>
                      <a:pt x="0" y="0"/>
                    </a:moveTo>
                    <a:cubicBezTo>
                      <a:pt x="14514" y="4838"/>
                      <a:pt x="28832" y="10311"/>
                      <a:pt x="43543" y="14514"/>
                    </a:cubicBezTo>
                    <a:cubicBezTo>
                      <a:pt x="62723" y="19994"/>
                      <a:pt x="83265" y="21170"/>
                      <a:pt x="101600" y="29028"/>
                    </a:cubicBezTo>
                    <a:cubicBezTo>
                      <a:pt x="117634" y="35900"/>
                      <a:pt x="130629" y="48381"/>
                      <a:pt x="145143" y="58057"/>
                    </a:cubicBezTo>
                    <a:cubicBezTo>
                      <a:pt x="149981" y="72571"/>
                      <a:pt x="159657" y="86301"/>
                      <a:pt x="159657" y="101600"/>
                    </a:cubicBezTo>
                    <a:cubicBezTo>
                      <a:pt x="159657" y="200347"/>
                      <a:pt x="159321" y="200767"/>
                      <a:pt x="116114" y="261257"/>
                    </a:cubicBezTo>
                    <a:cubicBezTo>
                      <a:pt x="102054" y="280942"/>
                      <a:pt x="91155" y="303828"/>
                      <a:pt x="72571" y="319314"/>
                    </a:cubicBezTo>
                    <a:cubicBezTo>
                      <a:pt x="60818" y="329108"/>
                      <a:pt x="43542" y="328990"/>
                      <a:pt x="29028" y="333828"/>
                    </a:cubicBezTo>
                    <a:cubicBezTo>
                      <a:pt x="77410" y="261258"/>
                      <a:pt x="43544" y="299961"/>
                      <a:pt x="145143" y="232228"/>
                    </a:cubicBezTo>
                    <a:lnTo>
                      <a:pt x="188686" y="203200"/>
                    </a:lnTo>
                    <a:cubicBezTo>
                      <a:pt x="203200" y="193524"/>
                      <a:pt x="215679" y="179687"/>
                      <a:pt x="232228" y="174171"/>
                    </a:cubicBezTo>
                    <a:lnTo>
                      <a:pt x="319314" y="145143"/>
                    </a:lnTo>
                    <a:cubicBezTo>
                      <a:pt x="333828" y="140305"/>
                      <a:pt x="378038" y="128730"/>
                      <a:pt x="362857" y="130628"/>
                    </a:cubicBezTo>
                    <a:lnTo>
                      <a:pt x="246743" y="145143"/>
                    </a:lnTo>
                    <a:cubicBezTo>
                      <a:pt x="232229" y="154819"/>
                      <a:pt x="214097" y="160550"/>
                      <a:pt x="203200" y="174171"/>
                    </a:cubicBezTo>
                    <a:cubicBezTo>
                      <a:pt x="193643" y="186118"/>
                      <a:pt x="197173" y="204984"/>
                      <a:pt x="188686" y="217714"/>
                    </a:cubicBezTo>
                    <a:cubicBezTo>
                      <a:pt x="177300" y="234793"/>
                      <a:pt x="159657" y="246743"/>
                      <a:pt x="145143" y="261257"/>
                    </a:cubicBezTo>
                    <a:cubicBezTo>
                      <a:pt x="149981" y="299962"/>
                      <a:pt x="146327" y="340714"/>
                      <a:pt x="159657" y="377371"/>
                    </a:cubicBezTo>
                    <a:cubicBezTo>
                      <a:pt x="173780" y="416211"/>
                      <a:pt x="213718" y="425992"/>
                      <a:pt x="246743" y="435428"/>
                    </a:cubicBezTo>
                    <a:cubicBezTo>
                      <a:pt x="301652" y="451116"/>
                      <a:pt x="286754" y="449943"/>
                      <a:pt x="319314" y="449943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Forma livre 18"/>
              <p:cNvSpPr/>
              <p:nvPr/>
            </p:nvSpPr>
            <p:spPr bwMode="auto">
              <a:xfrm>
                <a:off x="3886200" y="4800600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orma livre 19"/>
              <p:cNvSpPr/>
              <p:nvPr/>
            </p:nvSpPr>
            <p:spPr bwMode="auto">
              <a:xfrm>
                <a:off x="5029200" y="56388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Forma livre 20"/>
              <p:cNvSpPr/>
              <p:nvPr/>
            </p:nvSpPr>
            <p:spPr bwMode="auto">
              <a:xfrm>
                <a:off x="6248400" y="60198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Forma livre 21"/>
              <p:cNvSpPr/>
              <p:nvPr/>
            </p:nvSpPr>
            <p:spPr bwMode="auto">
              <a:xfrm>
                <a:off x="6399778" y="57593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Forma livre 22"/>
              <p:cNvSpPr/>
              <p:nvPr/>
            </p:nvSpPr>
            <p:spPr bwMode="auto">
              <a:xfrm>
                <a:off x="6477000" y="5943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3" name="Grupo 28"/>
          <p:cNvGrpSpPr>
            <a:grpSpLocks/>
          </p:cNvGrpSpPr>
          <p:nvPr/>
        </p:nvGrpSpPr>
        <p:grpSpPr bwMode="auto">
          <a:xfrm>
            <a:off x="1295399" y="1143000"/>
            <a:ext cx="3429000" cy="685800"/>
            <a:chOff x="3958389" y="1524000"/>
            <a:chExt cx="1227221" cy="685800"/>
          </a:xfrm>
        </p:grpSpPr>
        <p:sp>
          <p:nvSpPr>
            <p:cNvPr id="50" name="Retângulo 49"/>
            <p:cNvSpPr/>
            <p:nvPr/>
          </p:nvSpPr>
          <p:spPr bwMode="auto">
            <a:xfrm>
              <a:off x="4040204" y="1524000"/>
              <a:ext cx="1063592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52" name="Rectangle 2"/>
            <p:cNvSpPr txBox="1">
              <a:spLocks noChangeArrowheads="1"/>
            </p:cNvSpPr>
            <p:nvPr/>
          </p:nvSpPr>
          <p:spPr bwMode="auto">
            <a:xfrm>
              <a:off x="3958389" y="1600200"/>
              <a:ext cx="1227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PRINCIPAIS IDEIAS</a:t>
              </a:r>
              <a:endParaRPr lang="es-E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4" name="Grupo 28"/>
          <p:cNvGrpSpPr>
            <a:grpSpLocks/>
          </p:cNvGrpSpPr>
          <p:nvPr/>
        </p:nvGrpSpPr>
        <p:grpSpPr bwMode="auto">
          <a:xfrm>
            <a:off x="76200" y="2362200"/>
            <a:ext cx="5867400" cy="685800"/>
            <a:chOff x="3276600" y="1524000"/>
            <a:chExt cx="2590800" cy="685800"/>
          </a:xfrm>
        </p:grpSpPr>
        <p:sp>
          <p:nvSpPr>
            <p:cNvPr id="48" name="Retângulo 47"/>
            <p:cNvSpPr/>
            <p:nvPr/>
          </p:nvSpPr>
          <p:spPr bwMode="auto">
            <a:xfrm>
              <a:off x="3411187" y="1524000"/>
              <a:ext cx="2321626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49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RETOMADA DA PALAVRA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5" name="Chave direita 40"/>
          <p:cNvSpPr>
            <a:spLocks/>
          </p:cNvSpPr>
          <p:nvPr/>
        </p:nvSpPr>
        <p:spPr bwMode="auto">
          <a:xfrm rot="5400000">
            <a:off x="2781300" y="266700"/>
            <a:ext cx="381000" cy="3505200"/>
          </a:xfrm>
          <a:prstGeom prst="rightBrace">
            <a:avLst>
              <a:gd name="adj1" fmla="val 30866"/>
              <a:gd name="adj2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grpSp>
        <p:nvGrpSpPr>
          <p:cNvPr id="37" name="Grupo 28"/>
          <p:cNvGrpSpPr>
            <a:grpSpLocks/>
          </p:cNvGrpSpPr>
          <p:nvPr/>
        </p:nvGrpSpPr>
        <p:grpSpPr bwMode="auto">
          <a:xfrm>
            <a:off x="76200" y="3200400"/>
            <a:ext cx="5867400" cy="685800"/>
            <a:chOff x="3276600" y="1524000"/>
            <a:chExt cx="2590800" cy="685800"/>
          </a:xfrm>
        </p:grpSpPr>
        <p:sp>
          <p:nvSpPr>
            <p:cNvPr id="42" name="Retângulo 41"/>
            <p:cNvSpPr/>
            <p:nvPr/>
          </p:nvSpPr>
          <p:spPr bwMode="auto">
            <a:xfrm>
              <a:off x="3411187" y="1524000"/>
              <a:ext cx="2321626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45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PALAVRA COMO ORGANISMO VIVO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9" name="Grupo 28"/>
          <p:cNvGrpSpPr>
            <a:grpSpLocks/>
          </p:cNvGrpSpPr>
          <p:nvPr/>
        </p:nvGrpSpPr>
        <p:grpSpPr bwMode="auto">
          <a:xfrm>
            <a:off x="76200" y="4038600"/>
            <a:ext cx="5867400" cy="685800"/>
            <a:chOff x="3276600" y="1524000"/>
            <a:chExt cx="2590800" cy="685800"/>
          </a:xfrm>
        </p:grpSpPr>
        <p:sp>
          <p:nvSpPr>
            <p:cNvPr id="40" name="Retângulo 39"/>
            <p:cNvSpPr/>
            <p:nvPr/>
          </p:nvSpPr>
          <p:spPr bwMode="auto">
            <a:xfrm>
              <a:off x="3411187" y="1524000"/>
              <a:ext cx="2321626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41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CONTEÚDO DE REALIDADE EXPOSTA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55" name="Grupo 28"/>
          <p:cNvGrpSpPr>
            <a:grpSpLocks/>
          </p:cNvGrpSpPr>
          <p:nvPr/>
        </p:nvGrpSpPr>
        <p:grpSpPr bwMode="auto">
          <a:xfrm>
            <a:off x="-76200" y="4876800"/>
            <a:ext cx="9372600" cy="685800"/>
            <a:chOff x="3276600" y="1524000"/>
            <a:chExt cx="2590800" cy="685800"/>
          </a:xfrm>
        </p:grpSpPr>
        <p:sp>
          <p:nvSpPr>
            <p:cNvPr id="56" name="Retângulo 55"/>
            <p:cNvSpPr/>
            <p:nvPr/>
          </p:nvSpPr>
          <p:spPr bwMode="auto">
            <a:xfrm>
              <a:off x="3402980" y="1524000"/>
              <a:ext cx="2338039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57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CONDICIONAVA TRÊS AÇÕES BÁSICAS</a:t>
              </a:r>
              <a:endParaRPr lang="es-E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0" name="Grupo 28"/>
          <p:cNvGrpSpPr>
            <a:grpSpLocks/>
          </p:cNvGrpSpPr>
          <p:nvPr/>
        </p:nvGrpSpPr>
        <p:grpSpPr bwMode="auto">
          <a:xfrm>
            <a:off x="6096000" y="3886200"/>
            <a:ext cx="2743200" cy="685800"/>
            <a:chOff x="3276600" y="1524000"/>
            <a:chExt cx="2590800" cy="685800"/>
          </a:xfrm>
        </p:grpSpPr>
        <p:sp>
          <p:nvSpPr>
            <p:cNvPr id="61" name="Retângulo 60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62" name="Rectangle 2"/>
            <p:cNvSpPr txBox="1">
              <a:spLocks noChangeArrowheads="1"/>
            </p:cNvSpPr>
            <p:nvPr/>
          </p:nvSpPr>
          <p:spPr bwMode="auto">
            <a:xfrm>
              <a:off x="3276600" y="161544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ATO DE COMPOR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6" name="Seta para baixo 35"/>
          <p:cNvSpPr/>
          <p:nvPr/>
        </p:nvSpPr>
        <p:spPr bwMode="auto">
          <a:xfrm flipV="1">
            <a:off x="7162800" y="44958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64" name="Grupo 28"/>
          <p:cNvGrpSpPr>
            <a:grpSpLocks/>
          </p:cNvGrpSpPr>
          <p:nvPr/>
        </p:nvGrpSpPr>
        <p:grpSpPr bwMode="auto">
          <a:xfrm>
            <a:off x="6096000" y="1905000"/>
            <a:ext cx="2743200" cy="1676400"/>
            <a:chOff x="3276600" y="1524000"/>
            <a:chExt cx="2590800" cy="685800"/>
          </a:xfrm>
        </p:grpSpPr>
        <p:sp>
          <p:nvSpPr>
            <p:cNvPr id="65" name="Retângulo 64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66" name="Rectangle 2"/>
            <p:cNvSpPr txBox="1">
              <a:spLocks noChangeArrowheads="1"/>
            </p:cNvSpPr>
            <p:nvPr/>
          </p:nvSpPr>
          <p:spPr bwMode="auto">
            <a:xfrm>
              <a:off x="3276600" y="161544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AÇÃO DE LEVANTAMENTO DA ÁREA DE COMPOSIÇÃO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3" name="Seta para baixo 62"/>
          <p:cNvSpPr/>
          <p:nvPr/>
        </p:nvSpPr>
        <p:spPr bwMode="auto">
          <a:xfrm flipV="1">
            <a:off x="7162800" y="35052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68" name="Grupo 28"/>
          <p:cNvGrpSpPr>
            <a:grpSpLocks/>
          </p:cNvGrpSpPr>
          <p:nvPr/>
        </p:nvGrpSpPr>
        <p:grpSpPr bwMode="auto">
          <a:xfrm>
            <a:off x="6096000" y="914400"/>
            <a:ext cx="2743200" cy="685800"/>
            <a:chOff x="3276600" y="1524000"/>
            <a:chExt cx="2590800" cy="685800"/>
          </a:xfrm>
        </p:grpSpPr>
        <p:sp>
          <p:nvSpPr>
            <p:cNvPr id="69" name="Retângulo 68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70" name="Rectangle 2"/>
            <p:cNvSpPr txBox="1">
              <a:spLocks noChangeArrowheads="1"/>
            </p:cNvSpPr>
            <p:nvPr/>
          </p:nvSpPr>
          <p:spPr bwMode="auto">
            <a:xfrm>
              <a:off x="3276600" y="161544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ATO DE CONSUMIR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7" name="Seta para baixo 66"/>
          <p:cNvSpPr/>
          <p:nvPr/>
        </p:nvSpPr>
        <p:spPr bwMode="auto">
          <a:xfrm flipV="1">
            <a:off x="7162800" y="15240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80" name="Grupo 79"/>
          <p:cNvGrpSpPr/>
          <p:nvPr/>
        </p:nvGrpSpPr>
        <p:grpSpPr>
          <a:xfrm>
            <a:off x="381000" y="5715000"/>
            <a:ext cx="8458200" cy="990600"/>
            <a:chOff x="381000" y="5715000"/>
            <a:chExt cx="8458200" cy="990600"/>
          </a:xfrm>
        </p:grpSpPr>
        <p:grpSp>
          <p:nvGrpSpPr>
            <p:cNvPr id="71" name="Grupo 28"/>
            <p:cNvGrpSpPr>
              <a:grpSpLocks/>
            </p:cNvGrpSpPr>
            <p:nvPr/>
          </p:nvGrpSpPr>
          <p:grpSpPr bwMode="auto">
            <a:xfrm>
              <a:off x="381000" y="5715000"/>
              <a:ext cx="4038600" cy="990600"/>
              <a:chOff x="3475892" y="1524000"/>
              <a:chExt cx="2256921" cy="685800"/>
            </a:xfrm>
          </p:grpSpPr>
          <p:sp>
            <p:nvSpPr>
              <p:cNvPr id="72" name="Retângulo 71"/>
              <p:cNvSpPr/>
              <p:nvPr/>
            </p:nvSpPr>
            <p:spPr bwMode="auto">
              <a:xfrm>
                <a:off x="3475892" y="1524000"/>
                <a:ext cx="2256921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73" name="Rectangle 2"/>
              <p:cNvSpPr txBox="1">
                <a:spLocks noChangeArrowheads="1"/>
              </p:cNvSpPr>
              <p:nvPr/>
            </p:nvSpPr>
            <p:spPr bwMode="auto">
              <a:xfrm>
                <a:off x="3475892" y="1629508"/>
                <a:ext cx="223207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DUALIDADE DE INTERPRETAÇÕES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77" name="Grupo 28"/>
            <p:cNvGrpSpPr>
              <a:grpSpLocks/>
            </p:cNvGrpSpPr>
            <p:nvPr/>
          </p:nvGrpSpPr>
          <p:grpSpPr bwMode="auto">
            <a:xfrm>
              <a:off x="4724400" y="5715000"/>
              <a:ext cx="4114800" cy="990600"/>
              <a:chOff x="3475892" y="1524000"/>
              <a:chExt cx="2256921" cy="685800"/>
            </a:xfrm>
          </p:grpSpPr>
          <p:sp>
            <p:nvSpPr>
              <p:cNvPr id="78" name="Retângulo 77"/>
              <p:cNvSpPr/>
              <p:nvPr/>
            </p:nvSpPr>
            <p:spPr bwMode="auto">
              <a:xfrm>
                <a:off x="3475892" y="1524000"/>
                <a:ext cx="2256921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79" name="Rectangle 2"/>
              <p:cNvSpPr txBox="1">
                <a:spLocks noChangeArrowheads="1"/>
              </p:cNvSpPr>
              <p:nvPr/>
            </p:nvSpPr>
            <p:spPr bwMode="auto">
              <a:xfrm>
                <a:off x="3475892" y="1629508"/>
                <a:ext cx="223207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RETIROU A IMPORTÂNCIA DO EU-LÍRICO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3" grpId="0" animBg="1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2514600" y="-70902"/>
            <a:ext cx="4038600" cy="1022902"/>
            <a:chOff x="3129337" y="2863802"/>
            <a:chExt cx="5711435" cy="1446600"/>
          </a:xfrm>
        </p:grpSpPr>
        <p:grpSp>
          <p:nvGrpSpPr>
            <p:cNvPr id="3" name="Grupo 23"/>
            <p:cNvGrpSpPr/>
            <p:nvPr/>
          </p:nvGrpSpPr>
          <p:grpSpPr>
            <a:xfrm rot="21057024">
              <a:off x="3129337" y="2915533"/>
              <a:ext cx="2699326" cy="1247848"/>
              <a:chOff x="3367314" y="3018971"/>
              <a:chExt cx="3091543" cy="1444398"/>
            </a:xfrm>
          </p:grpSpPr>
          <p:sp>
            <p:nvSpPr>
              <p:cNvPr id="6" name="Forma livre 5"/>
              <p:cNvSpPr/>
              <p:nvPr/>
            </p:nvSpPr>
            <p:spPr bwMode="auto">
              <a:xfrm>
                <a:off x="3367314" y="3018971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orma livre 7"/>
              <p:cNvSpPr/>
              <p:nvPr/>
            </p:nvSpPr>
            <p:spPr bwMode="auto">
              <a:xfrm>
                <a:off x="3962400" y="3686629"/>
                <a:ext cx="449943" cy="409074"/>
              </a:xfrm>
              <a:custGeom>
                <a:avLst/>
                <a:gdLst>
                  <a:gd name="connsiteX0" fmla="*/ 101600 w 449943"/>
                  <a:gd name="connsiteY0" fmla="*/ 0 h 409074"/>
                  <a:gd name="connsiteX1" fmla="*/ 14514 w 449943"/>
                  <a:gd name="connsiteY1" fmla="*/ 58057 h 409074"/>
                  <a:gd name="connsiteX2" fmla="*/ 0 w 449943"/>
                  <a:gd name="connsiteY2" fmla="*/ 130628 h 409074"/>
                  <a:gd name="connsiteX3" fmla="*/ 14514 w 449943"/>
                  <a:gd name="connsiteY3" fmla="*/ 348342 h 409074"/>
                  <a:gd name="connsiteX4" fmla="*/ 29029 w 449943"/>
                  <a:gd name="connsiteY4" fmla="*/ 391885 h 409074"/>
                  <a:gd name="connsiteX5" fmla="*/ 72571 w 449943"/>
                  <a:gd name="connsiteY5" fmla="*/ 406400 h 409074"/>
                  <a:gd name="connsiteX6" fmla="*/ 304800 w 449943"/>
                  <a:gd name="connsiteY6" fmla="*/ 391885 h 409074"/>
                  <a:gd name="connsiteX7" fmla="*/ 391886 w 449943"/>
                  <a:gd name="connsiteY7" fmla="*/ 333828 h 409074"/>
                  <a:gd name="connsiteX8" fmla="*/ 420914 w 449943"/>
                  <a:gd name="connsiteY8" fmla="*/ 290285 h 409074"/>
                  <a:gd name="connsiteX9" fmla="*/ 362857 w 449943"/>
                  <a:gd name="connsiteY9" fmla="*/ 159657 h 409074"/>
                  <a:gd name="connsiteX10" fmla="*/ 319314 w 449943"/>
                  <a:gd name="connsiteY10" fmla="*/ 116114 h 409074"/>
                  <a:gd name="connsiteX11" fmla="*/ 232229 w 449943"/>
                  <a:gd name="connsiteY11" fmla="*/ 87085 h 409074"/>
                  <a:gd name="connsiteX12" fmla="*/ 188686 w 449943"/>
                  <a:gd name="connsiteY12" fmla="*/ 58057 h 409074"/>
                  <a:gd name="connsiteX13" fmla="*/ 101600 w 449943"/>
                  <a:gd name="connsiteY13" fmla="*/ 72571 h 409074"/>
                  <a:gd name="connsiteX14" fmla="*/ 14514 w 449943"/>
                  <a:gd name="connsiteY14" fmla="*/ 101600 h 409074"/>
                  <a:gd name="connsiteX15" fmla="*/ 58057 w 449943"/>
                  <a:gd name="connsiteY15" fmla="*/ 232228 h 409074"/>
                  <a:gd name="connsiteX16" fmla="*/ 116114 w 449943"/>
                  <a:gd name="connsiteY16" fmla="*/ 246742 h 409074"/>
                  <a:gd name="connsiteX17" fmla="*/ 362857 w 449943"/>
                  <a:gd name="connsiteY17" fmla="*/ 232228 h 409074"/>
                  <a:gd name="connsiteX18" fmla="*/ 449943 w 449943"/>
                  <a:gd name="connsiteY18" fmla="*/ 203200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943" h="409074">
                    <a:moveTo>
                      <a:pt x="101600" y="0"/>
                    </a:moveTo>
                    <a:cubicBezTo>
                      <a:pt x="62895" y="12901"/>
                      <a:pt x="36259" y="14568"/>
                      <a:pt x="14514" y="58057"/>
                    </a:cubicBezTo>
                    <a:cubicBezTo>
                      <a:pt x="3482" y="80122"/>
                      <a:pt x="4838" y="106438"/>
                      <a:pt x="0" y="130628"/>
                    </a:cubicBezTo>
                    <a:cubicBezTo>
                      <a:pt x="4838" y="203199"/>
                      <a:pt x="6482" y="276054"/>
                      <a:pt x="14514" y="348342"/>
                    </a:cubicBezTo>
                    <a:cubicBezTo>
                      <a:pt x="16204" y="363548"/>
                      <a:pt x="18211" y="381067"/>
                      <a:pt x="29029" y="391885"/>
                    </a:cubicBezTo>
                    <a:cubicBezTo>
                      <a:pt x="39847" y="402703"/>
                      <a:pt x="58057" y="401562"/>
                      <a:pt x="72571" y="406400"/>
                    </a:cubicBezTo>
                    <a:cubicBezTo>
                      <a:pt x="149981" y="401562"/>
                      <a:pt x="229168" y="409074"/>
                      <a:pt x="304800" y="391885"/>
                    </a:cubicBezTo>
                    <a:cubicBezTo>
                      <a:pt x="338820" y="384153"/>
                      <a:pt x="391886" y="333828"/>
                      <a:pt x="391886" y="333828"/>
                    </a:cubicBezTo>
                    <a:cubicBezTo>
                      <a:pt x="401562" y="319314"/>
                      <a:pt x="419178" y="307642"/>
                      <a:pt x="420914" y="290285"/>
                    </a:cubicBezTo>
                    <a:cubicBezTo>
                      <a:pt x="432753" y="171895"/>
                      <a:pt x="420170" y="207417"/>
                      <a:pt x="362857" y="159657"/>
                    </a:cubicBezTo>
                    <a:cubicBezTo>
                      <a:pt x="347088" y="146516"/>
                      <a:pt x="337257" y="126083"/>
                      <a:pt x="319314" y="116114"/>
                    </a:cubicBezTo>
                    <a:cubicBezTo>
                      <a:pt x="292566" y="101254"/>
                      <a:pt x="257689" y="104058"/>
                      <a:pt x="232229" y="87085"/>
                    </a:cubicBezTo>
                    <a:lnTo>
                      <a:pt x="188686" y="58057"/>
                    </a:lnTo>
                    <a:cubicBezTo>
                      <a:pt x="159657" y="62895"/>
                      <a:pt x="130150" y="65433"/>
                      <a:pt x="101600" y="72571"/>
                    </a:cubicBezTo>
                    <a:cubicBezTo>
                      <a:pt x="71915" y="79992"/>
                      <a:pt x="14514" y="101600"/>
                      <a:pt x="14514" y="101600"/>
                    </a:cubicBezTo>
                    <a:cubicBezTo>
                      <a:pt x="19941" y="134159"/>
                      <a:pt x="19792" y="206718"/>
                      <a:pt x="58057" y="232228"/>
                    </a:cubicBezTo>
                    <a:cubicBezTo>
                      <a:pt x="74655" y="243293"/>
                      <a:pt x="96762" y="241904"/>
                      <a:pt x="116114" y="246742"/>
                    </a:cubicBezTo>
                    <a:cubicBezTo>
                      <a:pt x="198362" y="241904"/>
                      <a:pt x="281159" y="242884"/>
                      <a:pt x="362857" y="232228"/>
                    </a:cubicBezTo>
                    <a:cubicBezTo>
                      <a:pt x="393199" y="228270"/>
                      <a:pt x="449943" y="203200"/>
                      <a:pt x="449943" y="203200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orma livre 8"/>
              <p:cNvSpPr/>
              <p:nvPr/>
            </p:nvSpPr>
            <p:spPr bwMode="auto">
              <a:xfrm>
                <a:off x="4466772" y="3715657"/>
                <a:ext cx="333828" cy="395911"/>
              </a:xfrm>
              <a:custGeom>
                <a:avLst/>
                <a:gdLst>
                  <a:gd name="connsiteX0" fmla="*/ 0 w 333828"/>
                  <a:gd name="connsiteY0" fmla="*/ 362857 h 395911"/>
                  <a:gd name="connsiteX1" fmla="*/ 159657 w 333828"/>
                  <a:gd name="connsiteY1" fmla="*/ 290286 h 395911"/>
                  <a:gd name="connsiteX2" fmla="*/ 246742 w 333828"/>
                  <a:gd name="connsiteY2" fmla="*/ 232229 h 395911"/>
                  <a:gd name="connsiteX3" fmla="*/ 333828 w 333828"/>
                  <a:gd name="connsiteY3" fmla="*/ 87086 h 395911"/>
                  <a:gd name="connsiteX4" fmla="*/ 304800 w 333828"/>
                  <a:gd name="connsiteY4" fmla="*/ 43543 h 395911"/>
                  <a:gd name="connsiteX5" fmla="*/ 203200 w 333828"/>
                  <a:gd name="connsiteY5" fmla="*/ 0 h 395911"/>
                  <a:gd name="connsiteX6" fmla="*/ 159657 w 333828"/>
                  <a:gd name="connsiteY6" fmla="*/ 14514 h 395911"/>
                  <a:gd name="connsiteX7" fmla="*/ 145142 w 333828"/>
                  <a:gd name="connsiteY7" fmla="*/ 58057 h 395911"/>
                  <a:gd name="connsiteX8" fmla="*/ 159657 w 333828"/>
                  <a:gd name="connsiteY8" fmla="*/ 145143 h 395911"/>
                  <a:gd name="connsiteX9" fmla="*/ 203200 w 333828"/>
                  <a:gd name="connsiteY9" fmla="*/ 304800 h 395911"/>
                  <a:gd name="connsiteX10" fmla="*/ 275771 w 333828"/>
                  <a:gd name="connsiteY10" fmla="*/ 391886 h 39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828" h="395911">
                    <a:moveTo>
                      <a:pt x="0" y="362857"/>
                    </a:moveTo>
                    <a:cubicBezTo>
                      <a:pt x="129798" y="297958"/>
                      <a:pt x="75061" y="318484"/>
                      <a:pt x="159657" y="290286"/>
                    </a:cubicBezTo>
                    <a:cubicBezTo>
                      <a:pt x="188685" y="270934"/>
                      <a:pt x="227390" y="261257"/>
                      <a:pt x="246742" y="232229"/>
                    </a:cubicBezTo>
                    <a:cubicBezTo>
                      <a:pt x="316802" y="127140"/>
                      <a:pt x="289198" y="176348"/>
                      <a:pt x="333828" y="87086"/>
                    </a:cubicBezTo>
                    <a:cubicBezTo>
                      <a:pt x="324152" y="72572"/>
                      <a:pt x="318201" y="54710"/>
                      <a:pt x="304800" y="43543"/>
                    </a:cubicBezTo>
                    <a:cubicBezTo>
                      <a:pt x="280886" y="23615"/>
                      <a:pt x="233450" y="10083"/>
                      <a:pt x="203200" y="0"/>
                    </a:cubicBezTo>
                    <a:cubicBezTo>
                      <a:pt x="188686" y="4838"/>
                      <a:pt x="170475" y="3696"/>
                      <a:pt x="159657" y="14514"/>
                    </a:cubicBezTo>
                    <a:cubicBezTo>
                      <a:pt x="148839" y="25332"/>
                      <a:pt x="145142" y="42757"/>
                      <a:pt x="145142" y="58057"/>
                    </a:cubicBezTo>
                    <a:cubicBezTo>
                      <a:pt x="145142" y="87486"/>
                      <a:pt x="154392" y="116189"/>
                      <a:pt x="159657" y="145143"/>
                    </a:cubicBezTo>
                    <a:cubicBezTo>
                      <a:pt x="166473" y="182632"/>
                      <a:pt x="183361" y="275041"/>
                      <a:pt x="203200" y="304800"/>
                    </a:cubicBezTo>
                    <a:cubicBezTo>
                      <a:pt x="263941" y="395911"/>
                      <a:pt x="226369" y="391886"/>
                      <a:pt x="275771" y="39188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orma livre 9"/>
              <p:cNvSpPr/>
              <p:nvPr/>
            </p:nvSpPr>
            <p:spPr bwMode="auto">
              <a:xfrm>
                <a:off x="4800600" y="3657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orma livre 10"/>
              <p:cNvSpPr/>
              <p:nvPr/>
            </p:nvSpPr>
            <p:spPr bwMode="auto">
              <a:xfrm>
                <a:off x="5562600" y="38862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Forma livre 11"/>
              <p:cNvSpPr/>
              <p:nvPr/>
            </p:nvSpPr>
            <p:spPr bwMode="auto">
              <a:xfrm>
                <a:off x="5713978" y="36257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Forma livre 14"/>
              <p:cNvSpPr/>
              <p:nvPr/>
            </p:nvSpPr>
            <p:spPr bwMode="auto">
              <a:xfrm>
                <a:off x="5791200" y="40386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" name="Grupo 24"/>
            <p:cNvGrpSpPr/>
            <p:nvPr/>
          </p:nvGrpSpPr>
          <p:grpSpPr>
            <a:xfrm rot="20678659">
              <a:off x="6008380" y="2863802"/>
              <a:ext cx="2832392" cy="1446600"/>
              <a:chOff x="3886200" y="4800600"/>
              <a:chExt cx="3243943" cy="1674456"/>
            </a:xfrm>
          </p:grpSpPr>
          <p:sp>
            <p:nvSpPr>
              <p:cNvPr id="16" name="Forma livre 15"/>
              <p:cNvSpPr/>
              <p:nvPr/>
            </p:nvSpPr>
            <p:spPr bwMode="auto">
              <a:xfrm>
                <a:off x="4572000" y="5334000"/>
                <a:ext cx="523299" cy="522378"/>
              </a:xfrm>
              <a:custGeom>
                <a:avLst/>
                <a:gdLst>
                  <a:gd name="connsiteX0" fmla="*/ 0 w 523299"/>
                  <a:gd name="connsiteY0" fmla="*/ 391750 h 522378"/>
                  <a:gd name="connsiteX1" fmla="*/ 72571 w 523299"/>
                  <a:gd name="connsiteY1" fmla="*/ 377235 h 522378"/>
                  <a:gd name="connsiteX2" fmla="*/ 159657 w 523299"/>
                  <a:gd name="connsiteY2" fmla="*/ 290150 h 522378"/>
                  <a:gd name="connsiteX3" fmla="*/ 203200 w 523299"/>
                  <a:gd name="connsiteY3" fmla="*/ 246607 h 522378"/>
                  <a:gd name="connsiteX4" fmla="*/ 203200 w 523299"/>
                  <a:gd name="connsiteY4" fmla="*/ 14378 h 522378"/>
                  <a:gd name="connsiteX5" fmla="*/ 159657 w 523299"/>
                  <a:gd name="connsiteY5" fmla="*/ 28892 h 522378"/>
                  <a:gd name="connsiteX6" fmla="*/ 246743 w 523299"/>
                  <a:gd name="connsiteY6" fmla="*/ 57921 h 522378"/>
                  <a:gd name="connsiteX7" fmla="*/ 377371 w 523299"/>
                  <a:gd name="connsiteY7" fmla="*/ 130492 h 522378"/>
                  <a:gd name="connsiteX8" fmla="*/ 508000 w 523299"/>
                  <a:gd name="connsiteY8" fmla="*/ 115978 h 522378"/>
                  <a:gd name="connsiteX9" fmla="*/ 464457 w 523299"/>
                  <a:gd name="connsiteY9" fmla="*/ 130492 h 522378"/>
                  <a:gd name="connsiteX10" fmla="*/ 420914 w 523299"/>
                  <a:gd name="connsiteY10" fmla="*/ 159521 h 522378"/>
                  <a:gd name="connsiteX11" fmla="*/ 391885 w 523299"/>
                  <a:gd name="connsiteY11" fmla="*/ 203064 h 522378"/>
                  <a:gd name="connsiteX12" fmla="*/ 348343 w 523299"/>
                  <a:gd name="connsiteY12" fmla="*/ 348207 h 522378"/>
                  <a:gd name="connsiteX13" fmla="*/ 333828 w 523299"/>
                  <a:gd name="connsiteY13" fmla="*/ 435292 h 522378"/>
                  <a:gd name="connsiteX14" fmla="*/ 319314 w 523299"/>
                  <a:gd name="connsiteY14" fmla="*/ 478835 h 522378"/>
                  <a:gd name="connsiteX15" fmla="*/ 348343 w 523299"/>
                  <a:gd name="connsiteY15" fmla="*/ 522378 h 522378"/>
                  <a:gd name="connsiteX16" fmla="*/ 420914 w 523299"/>
                  <a:gd name="connsiteY16" fmla="*/ 507864 h 52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3299" h="522378">
                    <a:moveTo>
                      <a:pt x="0" y="391750"/>
                    </a:moveTo>
                    <a:cubicBezTo>
                      <a:pt x="24190" y="386912"/>
                      <a:pt x="49472" y="385897"/>
                      <a:pt x="72571" y="377235"/>
                    </a:cubicBezTo>
                    <a:cubicBezTo>
                      <a:pt x="120985" y="359080"/>
                      <a:pt x="126806" y="328476"/>
                      <a:pt x="159657" y="290150"/>
                    </a:cubicBezTo>
                    <a:cubicBezTo>
                      <a:pt x="173015" y="274565"/>
                      <a:pt x="188686" y="261121"/>
                      <a:pt x="203200" y="246607"/>
                    </a:cubicBezTo>
                    <a:cubicBezTo>
                      <a:pt x="224256" y="162382"/>
                      <a:pt x="241530" y="119788"/>
                      <a:pt x="203200" y="14378"/>
                    </a:cubicBezTo>
                    <a:cubicBezTo>
                      <a:pt x="197972" y="0"/>
                      <a:pt x="174171" y="24054"/>
                      <a:pt x="159657" y="28892"/>
                    </a:cubicBezTo>
                    <a:cubicBezTo>
                      <a:pt x="188686" y="38568"/>
                      <a:pt x="221283" y="40948"/>
                      <a:pt x="246743" y="57921"/>
                    </a:cubicBezTo>
                    <a:cubicBezTo>
                      <a:pt x="346558" y="124465"/>
                      <a:pt x="300730" y="104946"/>
                      <a:pt x="377371" y="130492"/>
                    </a:cubicBezTo>
                    <a:cubicBezTo>
                      <a:pt x="420914" y="125654"/>
                      <a:pt x="464189" y="115978"/>
                      <a:pt x="508000" y="115978"/>
                    </a:cubicBezTo>
                    <a:cubicBezTo>
                      <a:pt x="523299" y="115978"/>
                      <a:pt x="478141" y="123650"/>
                      <a:pt x="464457" y="130492"/>
                    </a:cubicBezTo>
                    <a:cubicBezTo>
                      <a:pt x="448855" y="138293"/>
                      <a:pt x="435428" y="149845"/>
                      <a:pt x="420914" y="159521"/>
                    </a:cubicBezTo>
                    <a:cubicBezTo>
                      <a:pt x="411238" y="174035"/>
                      <a:pt x="396898" y="186356"/>
                      <a:pt x="391885" y="203064"/>
                    </a:cubicBezTo>
                    <a:cubicBezTo>
                      <a:pt x="340940" y="372880"/>
                      <a:pt x="413665" y="250221"/>
                      <a:pt x="348343" y="348207"/>
                    </a:cubicBezTo>
                    <a:cubicBezTo>
                      <a:pt x="343505" y="377235"/>
                      <a:pt x="340212" y="406564"/>
                      <a:pt x="333828" y="435292"/>
                    </a:cubicBezTo>
                    <a:cubicBezTo>
                      <a:pt x="330509" y="450227"/>
                      <a:pt x="316799" y="463744"/>
                      <a:pt x="319314" y="478835"/>
                    </a:cubicBezTo>
                    <a:cubicBezTo>
                      <a:pt x="322182" y="496042"/>
                      <a:pt x="338667" y="507864"/>
                      <a:pt x="348343" y="522378"/>
                    </a:cubicBezTo>
                    <a:lnTo>
                      <a:pt x="420914" y="507864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 bwMode="auto">
              <a:xfrm>
                <a:off x="5638800" y="5410200"/>
                <a:ext cx="290285" cy="208038"/>
              </a:xfrm>
              <a:custGeom>
                <a:avLst/>
                <a:gdLst>
                  <a:gd name="connsiteX0" fmla="*/ 0 w 290285"/>
                  <a:gd name="connsiteY0" fmla="*/ 135466 h 208038"/>
                  <a:gd name="connsiteX1" fmla="*/ 58057 w 290285"/>
                  <a:gd name="connsiteY1" fmla="*/ 106438 h 208038"/>
                  <a:gd name="connsiteX2" fmla="*/ 101600 w 290285"/>
                  <a:gd name="connsiteY2" fmla="*/ 77409 h 208038"/>
                  <a:gd name="connsiteX3" fmla="*/ 145143 w 290285"/>
                  <a:gd name="connsiteY3" fmla="*/ 62895 h 208038"/>
                  <a:gd name="connsiteX4" fmla="*/ 275771 w 290285"/>
                  <a:gd name="connsiteY4" fmla="*/ 4838 h 208038"/>
                  <a:gd name="connsiteX5" fmla="*/ 232229 w 290285"/>
                  <a:gd name="connsiteY5" fmla="*/ 19352 h 208038"/>
                  <a:gd name="connsiteX6" fmla="*/ 145143 w 290285"/>
                  <a:gd name="connsiteY6" fmla="*/ 62895 h 208038"/>
                  <a:gd name="connsiteX7" fmla="*/ 72571 w 290285"/>
                  <a:gd name="connsiteY7" fmla="*/ 149980 h 208038"/>
                  <a:gd name="connsiteX8" fmla="*/ 14514 w 290285"/>
                  <a:gd name="connsiteY8" fmla="*/ 208038 h 2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285" h="208038">
                    <a:moveTo>
                      <a:pt x="0" y="135466"/>
                    </a:moveTo>
                    <a:cubicBezTo>
                      <a:pt x="19352" y="125790"/>
                      <a:pt x="39271" y="117173"/>
                      <a:pt x="58057" y="106438"/>
                    </a:cubicBezTo>
                    <a:cubicBezTo>
                      <a:pt x="73203" y="97783"/>
                      <a:pt x="85998" y="85210"/>
                      <a:pt x="101600" y="77409"/>
                    </a:cubicBezTo>
                    <a:cubicBezTo>
                      <a:pt x="115284" y="70567"/>
                      <a:pt x="130629" y="67733"/>
                      <a:pt x="145143" y="62895"/>
                    </a:cubicBezTo>
                    <a:cubicBezTo>
                      <a:pt x="214145" y="16893"/>
                      <a:pt x="172138" y="39381"/>
                      <a:pt x="275771" y="4838"/>
                    </a:cubicBezTo>
                    <a:cubicBezTo>
                      <a:pt x="290285" y="0"/>
                      <a:pt x="244959" y="10866"/>
                      <a:pt x="232229" y="19352"/>
                    </a:cubicBezTo>
                    <a:cubicBezTo>
                      <a:pt x="175956" y="56867"/>
                      <a:pt x="205235" y="42864"/>
                      <a:pt x="145143" y="62895"/>
                    </a:cubicBezTo>
                    <a:cubicBezTo>
                      <a:pt x="17940" y="190098"/>
                      <a:pt x="173600" y="28745"/>
                      <a:pt x="72571" y="149980"/>
                    </a:cubicBezTo>
                    <a:cubicBezTo>
                      <a:pt x="72565" y="149987"/>
                      <a:pt x="27417" y="195135"/>
                      <a:pt x="14514" y="20803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orma livre 17"/>
              <p:cNvSpPr/>
              <p:nvPr/>
            </p:nvSpPr>
            <p:spPr bwMode="auto">
              <a:xfrm>
                <a:off x="5791200" y="5715000"/>
                <a:ext cx="378038" cy="451116"/>
              </a:xfrm>
              <a:custGeom>
                <a:avLst/>
                <a:gdLst>
                  <a:gd name="connsiteX0" fmla="*/ 0 w 378038"/>
                  <a:gd name="connsiteY0" fmla="*/ 0 h 451116"/>
                  <a:gd name="connsiteX1" fmla="*/ 43543 w 378038"/>
                  <a:gd name="connsiteY1" fmla="*/ 14514 h 451116"/>
                  <a:gd name="connsiteX2" fmla="*/ 101600 w 378038"/>
                  <a:gd name="connsiteY2" fmla="*/ 29028 h 451116"/>
                  <a:gd name="connsiteX3" fmla="*/ 145143 w 378038"/>
                  <a:gd name="connsiteY3" fmla="*/ 58057 h 451116"/>
                  <a:gd name="connsiteX4" fmla="*/ 159657 w 378038"/>
                  <a:gd name="connsiteY4" fmla="*/ 101600 h 451116"/>
                  <a:gd name="connsiteX5" fmla="*/ 116114 w 378038"/>
                  <a:gd name="connsiteY5" fmla="*/ 261257 h 451116"/>
                  <a:gd name="connsiteX6" fmla="*/ 72571 w 378038"/>
                  <a:gd name="connsiteY6" fmla="*/ 319314 h 451116"/>
                  <a:gd name="connsiteX7" fmla="*/ 29028 w 378038"/>
                  <a:gd name="connsiteY7" fmla="*/ 333828 h 451116"/>
                  <a:gd name="connsiteX8" fmla="*/ 145143 w 378038"/>
                  <a:gd name="connsiteY8" fmla="*/ 232228 h 451116"/>
                  <a:gd name="connsiteX9" fmla="*/ 188686 w 378038"/>
                  <a:gd name="connsiteY9" fmla="*/ 203200 h 451116"/>
                  <a:gd name="connsiteX10" fmla="*/ 232228 w 378038"/>
                  <a:gd name="connsiteY10" fmla="*/ 174171 h 451116"/>
                  <a:gd name="connsiteX11" fmla="*/ 319314 w 378038"/>
                  <a:gd name="connsiteY11" fmla="*/ 145143 h 451116"/>
                  <a:gd name="connsiteX12" fmla="*/ 362857 w 378038"/>
                  <a:gd name="connsiteY12" fmla="*/ 130628 h 451116"/>
                  <a:gd name="connsiteX13" fmla="*/ 246743 w 378038"/>
                  <a:gd name="connsiteY13" fmla="*/ 145143 h 451116"/>
                  <a:gd name="connsiteX14" fmla="*/ 203200 w 378038"/>
                  <a:gd name="connsiteY14" fmla="*/ 174171 h 451116"/>
                  <a:gd name="connsiteX15" fmla="*/ 188686 w 378038"/>
                  <a:gd name="connsiteY15" fmla="*/ 217714 h 451116"/>
                  <a:gd name="connsiteX16" fmla="*/ 145143 w 378038"/>
                  <a:gd name="connsiteY16" fmla="*/ 261257 h 451116"/>
                  <a:gd name="connsiteX17" fmla="*/ 159657 w 378038"/>
                  <a:gd name="connsiteY17" fmla="*/ 377371 h 451116"/>
                  <a:gd name="connsiteX18" fmla="*/ 246743 w 378038"/>
                  <a:gd name="connsiteY18" fmla="*/ 435428 h 451116"/>
                  <a:gd name="connsiteX19" fmla="*/ 319314 w 378038"/>
                  <a:gd name="connsiteY19" fmla="*/ 449943 h 45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8038" h="451116">
                    <a:moveTo>
                      <a:pt x="0" y="0"/>
                    </a:moveTo>
                    <a:cubicBezTo>
                      <a:pt x="14514" y="4838"/>
                      <a:pt x="28832" y="10311"/>
                      <a:pt x="43543" y="14514"/>
                    </a:cubicBezTo>
                    <a:cubicBezTo>
                      <a:pt x="62723" y="19994"/>
                      <a:pt x="83265" y="21170"/>
                      <a:pt x="101600" y="29028"/>
                    </a:cubicBezTo>
                    <a:cubicBezTo>
                      <a:pt x="117634" y="35900"/>
                      <a:pt x="130629" y="48381"/>
                      <a:pt x="145143" y="58057"/>
                    </a:cubicBezTo>
                    <a:cubicBezTo>
                      <a:pt x="149981" y="72571"/>
                      <a:pt x="159657" y="86301"/>
                      <a:pt x="159657" y="101600"/>
                    </a:cubicBezTo>
                    <a:cubicBezTo>
                      <a:pt x="159657" y="200347"/>
                      <a:pt x="159321" y="200767"/>
                      <a:pt x="116114" y="261257"/>
                    </a:cubicBezTo>
                    <a:cubicBezTo>
                      <a:pt x="102054" y="280942"/>
                      <a:pt x="91155" y="303828"/>
                      <a:pt x="72571" y="319314"/>
                    </a:cubicBezTo>
                    <a:cubicBezTo>
                      <a:pt x="60818" y="329108"/>
                      <a:pt x="43542" y="328990"/>
                      <a:pt x="29028" y="333828"/>
                    </a:cubicBezTo>
                    <a:cubicBezTo>
                      <a:pt x="77410" y="261258"/>
                      <a:pt x="43544" y="299961"/>
                      <a:pt x="145143" y="232228"/>
                    </a:cubicBezTo>
                    <a:lnTo>
                      <a:pt x="188686" y="203200"/>
                    </a:lnTo>
                    <a:cubicBezTo>
                      <a:pt x="203200" y="193524"/>
                      <a:pt x="215679" y="179687"/>
                      <a:pt x="232228" y="174171"/>
                    </a:cubicBezTo>
                    <a:lnTo>
                      <a:pt x="319314" y="145143"/>
                    </a:lnTo>
                    <a:cubicBezTo>
                      <a:pt x="333828" y="140305"/>
                      <a:pt x="378038" y="128730"/>
                      <a:pt x="362857" y="130628"/>
                    </a:cubicBezTo>
                    <a:lnTo>
                      <a:pt x="246743" y="145143"/>
                    </a:lnTo>
                    <a:cubicBezTo>
                      <a:pt x="232229" y="154819"/>
                      <a:pt x="214097" y="160550"/>
                      <a:pt x="203200" y="174171"/>
                    </a:cubicBezTo>
                    <a:cubicBezTo>
                      <a:pt x="193643" y="186118"/>
                      <a:pt x="197173" y="204984"/>
                      <a:pt x="188686" y="217714"/>
                    </a:cubicBezTo>
                    <a:cubicBezTo>
                      <a:pt x="177300" y="234793"/>
                      <a:pt x="159657" y="246743"/>
                      <a:pt x="145143" y="261257"/>
                    </a:cubicBezTo>
                    <a:cubicBezTo>
                      <a:pt x="149981" y="299962"/>
                      <a:pt x="146327" y="340714"/>
                      <a:pt x="159657" y="377371"/>
                    </a:cubicBezTo>
                    <a:cubicBezTo>
                      <a:pt x="173780" y="416211"/>
                      <a:pt x="213718" y="425992"/>
                      <a:pt x="246743" y="435428"/>
                    </a:cubicBezTo>
                    <a:cubicBezTo>
                      <a:pt x="301652" y="451116"/>
                      <a:pt x="286754" y="449943"/>
                      <a:pt x="319314" y="449943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Forma livre 18"/>
              <p:cNvSpPr/>
              <p:nvPr/>
            </p:nvSpPr>
            <p:spPr bwMode="auto">
              <a:xfrm>
                <a:off x="3886200" y="4800600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orma livre 19"/>
              <p:cNvSpPr/>
              <p:nvPr/>
            </p:nvSpPr>
            <p:spPr bwMode="auto">
              <a:xfrm>
                <a:off x="5029200" y="56388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Forma livre 20"/>
              <p:cNvSpPr/>
              <p:nvPr/>
            </p:nvSpPr>
            <p:spPr bwMode="auto">
              <a:xfrm>
                <a:off x="6248400" y="60198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Forma livre 21"/>
              <p:cNvSpPr/>
              <p:nvPr/>
            </p:nvSpPr>
            <p:spPr bwMode="auto">
              <a:xfrm>
                <a:off x="6399778" y="57593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Forma livre 22"/>
              <p:cNvSpPr/>
              <p:nvPr/>
            </p:nvSpPr>
            <p:spPr bwMode="auto">
              <a:xfrm>
                <a:off x="6477000" y="5943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85" name="Rectangle 2"/>
          <p:cNvSpPr txBox="1">
            <a:spLocks noChangeArrowheads="1"/>
          </p:cNvSpPr>
          <p:nvPr/>
        </p:nvSpPr>
        <p:spPr bwMode="auto">
          <a:xfrm>
            <a:off x="228600" y="91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Três ações básicas: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17" name="Grupo 116"/>
          <p:cNvGrpSpPr/>
          <p:nvPr/>
        </p:nvGrpSpPr>
        <p:grpSpPr>
          <a:xfrm>
            <a:off x="304800" y="1219200"/>
            <a:ext cx="8915400" cy="5105400"/>
            <a:chOff x="304800" y="1676400"/>
            <a:chExt cx="8915400" cy="5105400"/>
          </a:xfrm>
        </p:grpSpPr>
        <p:grpSp>
          <p:nvGrpSpPr>
            <p:cNvPr id="89" name="Grupo 28"/>
            <p:cNvGrpSpPr>
              <a:grpSpLocks/>
            </p:cNvGrpSpPr>
            <p:nvPr/>
          </p:nvGrpSpPr>
          <p:grpSpPr bwMode="auto">
            <a:xfrm>
              <a:off x="304800" y="4191000"/>
              <a:ext cx="2743200" cy="1676400"/>
              <a:chOff x="3276600" y="1524000"/>
              <a:chExt cx="2590800" cy="685800"/>
            </a:xfrm>
          </p:grpSpPr>
          <p:sp>
            <p:nvSpPr>
              <p:cNvPr id="90" name="Retângulo 89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chemeClr val="tx2">
                  <a:alpha val="33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91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1544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AÇÃO DE LEVANTAMENTO DA ÁREA DE COMPOSIÇÃO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92" name="Grupo 28"/>
            <p:cNvGrpSpPr>
              <a:grpSpLocks/>
            </p:cNvGrpSpPr>
            <p:nvPr/>
          </p:nvGrpSpPr>
          <p:grpSpPr bwMode="auto">
            <a:xfrm>
              <a:off x="304800" y="6096000"/>
              <a:ext cx="2743200" cy="685800"/>
              <a:chOff x="3276600" y="1524000"/>
              <a:chExt cx="2590800" cy="685800"/>
            </a:xfrm>
          </p:grpSpPr>
          <p:sp>
            <p:nvSpPr>
              <p:cNvPr id="93" name="Retângulo 92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chemeClr val="tx2">
                  <a:alpha val="33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94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1544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ATO DE CONSUMIR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110" name="Grupo 109"/>
            <p:cNvGrpSpPr/>
            <p:nvPr/>
          </p:nvGrpSpPr>
          <p:grpSpPr>
            <a:xfrm>
              <a:off x="304800" y="1676400"/>
              <a:ext cx="8915400" cy="5105400"/>
              <a:chOff x="304800" y="1752600"/>
              <a:chExt cx="8915400" cy="5105400"/>
            </a:xfrm>
          </p:grpSpPr>
          <p:grpSp>
            <p:nvGrpSpPr>
              <p:cNvPr id="86" name="Grupo 28"/>
              <p:cNvGrpSpPr>
                <a:grpSpLocks/>
              </p:cNvGrpSpPr>
              <p:nvPr/>
            </p:nvGrpSpPr>
            <p:grpSpPr bwMode="auto">
              <a:xfrm>
                <a:off x="304800" y="2590800"/>
                <a:ext cx="2743200" cy="685800"/>
                <a:chOff x="3276600" y="1524000"/>
                <a:chExt cx="2590800" cy="685800"/>
              </a:xfrm>
            </p:grpSpPr>
            <p:sp>
              <p:nvSpPr>
                <p:cNvPr id="87" name="Retângulo 86"/>
                <p:cNvSpPr/>
                <p:nvPr/>
              </p:nvSpPr>
              <p:spPr bwMode="auto">
                <a:xfrm>
                  <a:off x="3276600" y="1524000"/>
                  <a:ext cx="2590800" cy="685800"/>
                </a:xfrm>
                <a:prstGeom prst="rect">
                  <a:avLst/>
                </a:prstGeom>
                <a:solidFill>
                  <a:schemeClr val="tx2">
                    <a:alpha val="33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t-BR" dirty="0"/>
                </a:p>
              </p:txBody>
            </p:sp>
            <p:sp>
              <p:nvSpPr>
                <p:cNvPr id="88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276600" y="1615440"/>
                  <a:ext cx="25908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2000" kern="0" dirty="0" smtClean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j-ea"/>
                      <a:cs typeface="Times New Roman" pitchFamily="18" charset="0"/>
                    </a:rPr>
                    <a:t>ATO DE COMPOR</a:t>
                  </a:r>
                  <a:endParaRPr lang="es-ES" sz="2000" kern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grpSp>
            <p:nvGrpSpPr>
              <p:cNvPr id="97" name="Grupo 96"/>
              <p:cNvGrpSpPr/>
              <p:nvPr/>
            </p:nvGrpSpPr>
            <p:grpSpPr>
              <a:xfrm>
                <a:off x="3200400" y="1752600"/>
                <a:ext cx="6019800" cy="685800"/>
                <a:chOff x="76200" y="3200400"/>
                <a:chExt cx="5867400" cy="685800"/>
              </a:xfrm>
            </p:grpSpPr>
            <p:sp>
              <p:nvSpPr>
                <p:cNvPr id="95" name="Retângulo 94"/>
                <p:cNvSpPr/>
                <p:nvPr/>
              </p:nvSpPr>
              <p:spPr bwMode="auto">
                <a:xfrm>
                  <a:off x="381000" y="3200400"/>
                  <a:ext cx="5257800" cy="685800"/>
                </a:xfrm>
                <a:prstGeom prst="rect">
                  <a:avLst/>
                </a:prstGeom>
                <a:solidFill>
                  <a:srgbClr val="000000">
                    <a:alpha val="33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t-BR" dirty="0"/>
                </a:p>
              </p:txBody>
            </p:sp>
            <p:sp>
              <p:nvSpPr>
                <p:cNvPr id="9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6200" y="3276600"/>
                  <a:ext cx="58674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2000" kern="0" dirty="0" smtClean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j-ea"/>
                      <a:cs typeface="Times New Roman" pitchFamily="18" charset="0"/>
                    </a:rPr>
                    <a:t>ESPAÇO EM PRETO</a:t>
                  </a:r>
                  <a:endParaRPr lang="es-ES" sz="2000" kern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grpSp>
            <p:nvGrpSpPr>
              <p:cNvPr id="98" name="Grupo 97"/>
              <p:cNvGrpSpPr/>
              <p:nvPr/>
            </p:nvGrpSpPr>
            <p:grpSpPr>
              <a:xfrm>
                <a:off x="3200400" y="2590800"/>
                <a:ext cx="6019800" cy="685800"/>
                <a:chOff x="76200" y="3200400"/>
                <a:chExt cx="5867400" cy="685800"/>
              </a:xfrm>
            </p:grpSpPr>
            <p:sp>
              <p:nvSpPr>
                <p:cNvPr id="99" name="Retângulo 98"/>
                <p:cNvSpPr/>
                <p:nvPr/>
              </p:nvSpPr>
              <p:spPr bwMode="auto">
                <a:xfrm>
                  <a:off x="381000" y="3200400"/>
                  <a:ext cx="5257800" cy="685800"/>
                </a:xfrm>
                <a:prstGeom prst="rect">
                  <a:avLst/>
                </a:prstGeom>
                <a:solidFill>
                  <a:srgbClr val="000000">
                    <a:alpha val="33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t-BR" dirty="0"/>
                </a:p>
              </p:txBody>
            </p:sp>
            <p:sp>
              <p:nvSpPr>
                <p:cNvPr id="100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6200" y="3276600"/>
                  <a:ext cx="58674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2000" kern="0" dirty="0" smtClean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j-ea"/>
                      <a:cs typeface="Times New Roman" pitchFamily="18" charset="0"/>
                    </a:rPr>
                    <a:t>MOBILIDADE INTERCOMUNICANTE</a:t>
                  </a:r>
                  <a:endParaRPr lang="es-ES" sz="2000" kern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grpSp>
            <p:nvGrpSpPr>
              <p:cNvPr id="101" name="Grupo 100"/>
              <p:cNvGrpSpPr/>
              <p:nvPr/>
            </p:nvGrpSpPr>
            <p:grpSpPr>
              <a:xfrm>
                <a:off x="3200400" y="3429000"/>
                <a:ext cx="6019800" cy="3429000"/>
                <a:chOff x="76200" y="3200400"/>
                <a:chExt cx="5867400" cy="3429000"/>
              </a:xfrm>
            </p:grpSpPr>
            <p:sp>
              <p:nvSpPr>
                <p:cNvPr id="102" name="Retângulo 101"/>
                <p:cNvSpPr/>
                <p:nvPr/>
              </p:nvSpPr>
              <p:spPr bwMode="auto">
                <a:xfrm>
                  <a:off x="381000" y="3200400"/>
                  <a:ext cx="5257800" cy="685800"/>
                </a:xfrm>
                <a:prstGeom prst="rect">
                  <a:avLst/>
                </a:prstGeom>
                <a:solidFill>
                  <a:srgbClr val="000000">
                    <a:alpha val="33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t-BR" dirty="0"/>
                </a:p>
              </p:txBody>
            </p:sp>
            <p:sp>
              <p:nvSpPr>
                <p:cNvPr id="103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6200" y="3276600"/>
                  <a:ext cx="58674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2000" kern="0" dirty="0" smtClean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j-ea"/>
                      <a:cs typeface="Times New Roman" pitchFamily="18" charset="0"/>
                    </a:rPr>
                    <a:t>SUPORTE INTERNO DE SIGNIFICADOS</a:t>
                  </a:r>
                  <a:endParaRPr lang="es-ES" sz="2000" kern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112" name="Retângulo 111"/>
                <p:cNvSpPr/>
                <p:nvPr/>
              </p:nvSpPr>
              <p:spPr bwMode="auto">
                <a:xfrm>
                  <a:off x="381000" y="4495800"/>
                  <a:ext cx="5257800" cy="685800"/>
                </a:xfrm>
                <a:prstGeom prst="rect">
                  <a:avLst/>
                </a:prstGeom>
                <a:solidFill>
                  <a:srgbClr val="000000">
                    <a:alpha val="33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t-BR" dirty="0"/>
                </a:p>
              </p:txBody>
            </p:sp>
            <p:sp>
              <p:nvSpPr>
                <p:cNvPr id="113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6200" y="4572000"/>
                  <a:ext cx="58674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2000" kern="0" dirty="0" smtClean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j-ea"/>
                      <a:cs typeface="Times New Roman" pitchFamily="18" charset="0"/>
                    </a:rPr>
                    <a:t>TÍTULO (REALIDADE EXPOSTA)</a:t>
                  </a:r>
                  <a:endParaRPr lang="es-ES" sz="2000" kern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114" name="Retângulo 113"/>
                <p:cNvSpPr/>
                <p:nvPr/>
              </p:nvSpPr>
              <p:spPr bwMode="auto">
                <a:xfrm>
                  <a:off x="381000" y="5943600"/>
                  <a:ext cx="5257800" cy="685800"/>
                </a:xfrm>
                <a:prstGeom prst="rect">
                  <a:avLst/>
                </a:prstGeom>
                <a:solidFill>
                  <a:srgbClr val="000000">
                    <a:alpha val="33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t-BR" dirty="0"/>
                </a:p>
              </p:txBody>
            </p:sp>
            <p:sp>
              <p:nvSpPr>
                <p:cNvPr id="115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6200" y="6019800"/>
                  <a:ext cx="58674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2000" kern="0" dirty="0" smtClean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j-ea"/>
                      <a:cs typeface="Times New Roman" pitchFamily="18" charset="0"/>
                    </a:rPr>
                    <a:t>INTERAÇÃO ENTRE O AUTOR E O LEITOR</a:t>
                  </a:r>
                  <a:endParaRPr lang="es-ES" sz="2000" kern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cxnSp>
            <p:nvCxnSpPr>
              <p:cNvPr id="105" name="Conector de seta reta 104"/>
              <p:cNvCxnSpPr>
                <a:stCxn id="88" idx="3"/>
              </p:cNvCxnSpPr>
              <p:nvPr/>
            </p:nvCxnSpPr>
            <p:spPr bwMode="auto">
              <a:xfrm flipV="1">
                <a:off x="3048000" y="2057400"/>
                <a:ext cx="381000" cy="85344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6" name="Conector de seta reta 105"/>
              <p:cNvCxnSpPr/>
              <p:nvPr/>
            </p:nvCxnSpPr>
            <p:spPr bwMode="auto">
              <a:xfrm>
                <a:off x="3048000" y="2895600"/>
                <a:ext cx="381000" cy="85344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7" name="Conector de seta reta 106"/>
              <p:cNvCxnSpPr/>
              <p:nvPr/>
            </p:nvCxnSpPr>
            <p:spPr bwMode="auto">
              <a:xfrm>
                <a:off x="3048000" y="2895600"/>
                <a:ext cx="4651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1" name="Conector de seta reta 110"/>
              <p:cNvCxnSpPr/>
              <p:nvPr/>
            </p:nvCxnSpPr>
            <p:spPr bwMode="auto">
              <a:xfrm>
                <a:off x="3048000" y="5105400"/>
                <a:ext cx="4651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6" name="Conector de seta reta 115"/>
              <p:cNvCxnSpPr/>
              <p:nvPr/>
            </p:nvCxnSpPr>
            <p:spPr bwMode="auto">
              <a:xfrm>
                <a:off x="3048000" y="6553200"/>
                <a:ext cx="4651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2514600" y="-70902"/>
            <a:ext cx="4038600" cy="1022902"/>
            <a:chOff x="3129337" y="2863802"/>
            <a:chExt cx="5711435" cy="1446600"/>
          </a:xfrm>
        </p:grpSpPr>
        <p:grpSp>
          <p:nvGrpSpPr>
            <p:cNvPr id="3" name="Grupo 23"/>
            <p:cNvGrpSpPr/>
            <p:nvPr/>
          </p:nvGrpSpPr>
          <p:grpSpPr>
            <a:xfrm rot="21057024">
              <a:off x="3129337" y="2915533"/>
              <a:ext cx="2699326" cy="1247848"/>
              <a:chOff x="3367314" y="3018971"/>
              <a:chExt cx="3091543" cy="1444398"/>
            </a:xfrm>
          </p:grpSpPr>
          <p:sp>
            <p:nvSpPr>
              <p:cNvPr id="6" name="Forma livre 5"/>
              <p:cNvSpPr/>
              <p:nvPr/>
            </p:nvSpPr>
            <p:spPr bwMode="auto">
              <a:xfrm>
                <a:off x="3367314" y="3018971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orma livre 7"/>
              <p:cNvSpPr/>
              <p:nvPr/>
            </p:nvSpPr>
            <p:spPr bwMode="auto">
              <a:xfrm>
                <a:off x="3962400" y="3686629"/>
                <a:ext cx="449943" cy="409074"/>
              </a:xfrm>
              <a:custGeom>
                <a:avLst/>
                <a:gdLst>
                  <a:gd name="connsiteX0" fmla="*/ 101600 w 449943"/>
                  <a:gd name="connsiteY0" fmla="*/ 0 h 409074"/>
                  <a:gd name="connsiteX1" fmla="*/ 14514 w 449943"/>
                  <a:gd name="connsiteY1" fmla="*/ 58057 h 409074"/>
                  <a:gd name="connsiteX2" fmla="*/ 0 w 449943"/>
                  <a:gd name="connsiteY2" fmla="*/ 130628 h 409074"/>
                  <a:gd name="connsiteX3" fmla="*/ 14514 w 449943"/>
                  <a:gd name="connsiteY3" fmla="*/ 348342 h 409074"/>
                  <a:gd name="connsiteX4" fmla="*/ 29029 w 449943"/>
                  <a:gd name="connsiteY4" fmla="*/ 391885 h 409074"/>
                  <a:gd name="connsiteX5" fmla="*/ 72571 w 449943"/>
                  <a:gd name="connsiteY5" fmla="*/ 406400 h 409074"/>
                  <a:gd name="connsiteX6" fmla="*/ 304800 w 449943"/>
                  <a:gd name="connsiteY6" fmla="*/ 391885 h 409074"/>
                  <a:gd name="connsiteX7" fmla="*/ 391886 w 449943"/>
                  <a:gd name="connsiteY7" fmla="*/ 333828 h 409074"/>
                  <a:gd name="connsiteX8" fmla="*/ 420914 w 449943"/>
                  <a:gd name="connsiteY8" fmla="*/ 290285 h 409074"/>
                  <a:gd name="connsiteX9" fmla="*/ 362857 w 449943"/>
                  <a:gd name="connsiteY9" fmla="*/ 159657 h 409074"/>
                  <a:gd name="connsiteX10" fmla="*/ 319314 w 449943"/>
                  <a:gd name="connsiteY10" fmla="*/ 116114 h 409074"/>
                  <a:gd name="connsiteX11" fmla="*/ 232229 w 449943"/>
                  <a:gd name="connsiteY11" fmla="*/ 87085 h 409074"/>
                  <a:gd name="connsiteX12" fmla="*/ 188686 w 449943"/>
                  <a:gd name="connsiteY12" fmla="*/ 58057 h 409074"/>
                  <a:gd name="connsiteX13" fmla="*/ 101600 w 449943"/>
                  <a:gd name="connsiteY13" fmla="*/ 72571 h 409074"/>
                  <a:gd name="connsiteX14" fmla="*/ 14514 w 449943"/>
                  <a:gd name="connsiteY14" fmla="*/ 101600 h 409074"/>
                  <a:gd name="connsiteX15" fmla="*/ 58057 w 449943"/>
                  <a:gd name="connsiteY15" fmla="*/ 232228 h 409074"/>
                  <a:gd name="connsiteX16" fmla="*/ 116114 w 449943"/>
                  <a:gd name="connsiteY16" fmla="*/ 246742 h 409074"/>
                  <a:gd name="connsiteX17" fmla="*/ 362857 w 449943"/>
                  <a:gd name="connsiteY17" fmla="*/ 232228 h 409074"/>
                  <a:gd name="connsiteX18" fmla="*/ 449943 w 449943"/>
                  <a:gd name="connsiteY18" fmla="*/ 203200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943" h="409074">
                    <a:moveTo>
                      <a:pt x="101600" y="0"/>
                    </a:moveTo>
                    <a:cubicBezTo>
                      <a:pt x="62895" y="12901"/>
                      <a:pt x="36259" y="14568"/>
                      <a:pt x="14514" y="58057"/>
                    </a:cubicBezTo>
                    <a:cubicBezTo>
                      <a:pt x="3482" y="80122"/>
                      <a:pt x="4838" y="106438"/>
                      <a:pt x="0" y="130628"/>
                    </a:cubicBezTo>
                    <a:cubicBezTo>
                      <a:pt x="4838" y="203199"/>
                      <a:pt x="6482" y="276054"/>
                      <a:pt x="14514" y="348342"/>
                    </a:cubicBezTo>
                    <a:cubicBezTo>
                      <a:pt x="16204" y="363548"/>
                      <a:pt x="18211" y="381067"/>
                      <a:pt x="29029" y="391885"/>
                    </a:cubicBezTo>
                    <a:cubicBezTo>
                      <a:pt x="39847" y="402703"/>
                      <a:pt x="58057" y="401562"/>
                      <a:pt x="72571" y="406400"/>
                    </a:cubicBezTo>
                    <a:cubicBezTo>
                      <a:pt x="149981" y="401562"/>
                      <a:pt x="229168" y="409074"/>
                      <a:pt x="304800" y="391885"/>
                    </a:cubicBezTo>
                    <a:cubicBezTo>
                      <a:pt x="338820" y="384153"/>
                      <a:pt x="391886" y="333828"/>
                      <a:pt x="391886" y="333828"/>
                    </a:cubicBezTo>
                    <a:cubicBezTo>
                      <a:pt x="401562" y="319314"/>
                      <a:pt x="419178" y="307642"/>
                      <a:pt x="420914" y="290285"/>
                    </a:cubicBezTo>
                    <a:cubicBezTo>
                      <a:pt x="432753" y="171895"/>
                      <a:pt x="420170" y="207417"/>
                      <a:pt x="362857" y="159657"/>
                    </a:cubicBezTo>
                    <a:cubicBezTo>
                      <a:pt x="347088" y="146516"/>
                      <a:pt x="337257" y="126083"/>
                      <a:pt x="319314" y="116114"/>
                    </a:cubicBezTo>
                    <a:cubicBezTo>
                      <a:pt x="292566" y="101254"/>
                      <a:pt x="257689" y="104058"/>
                      <a:pt x="232229" y="87085"/>
                    </a:cubicBezTo>
                    <a:lnTo>
                      <a:pt x="188686" y="58057"/>
                    </a:lnTo>
                    <a:cubicBezTo>
                      <a:pt x="159657" y="62895"/>
                      <a:pt x="130150" y="65433"/>
                      <a:pt x="101600" y="72571"/>
                    </a:cubicBezTo>
                    <a:cubicBezTo>
                      <a:pt x="71915" y="79992"/>
                      <a:pt x="14514" y="101600"/>
                      <a:pt x="14514" y="101600"/>
                    </a:cubicBezTo>
                    <a:cubicBezTo>
                      <a:pt x="19941" y="134159"/>
                      <a:pt x="19792" y="206718"/>
                      <a:pt x="58057" y="232228"/>
                    </a:cubicBezTo>
                    <a:cubicBezTo>
                      <a:pt x="74655" y="243293"/>
                      <a:pt x="96762" y="241904"/>
                      <a:pt x="116114" y="246742"/>
                    </a:cubicBezTo>
                    <a:cubicBezTo>
                      <a:pt x="198362" y="241904"/>
                      <a:pt x="281159" y="242884"/>
                      <a:pt x="362857" y="232228"/>
                    </a:cubicBezTo>
                    <a:cubicBezTo>
                      <a:pt x="393199" y="228270"/>
                      <a:pt x="449943" y="203200"/>
                      <a:pt x="449943" y="203200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orma livre 8"/>
              <p:cNvSpPr/>
              <p:nvPr/>
            </p:nvSpPr>
            <p:spPr bwMode="auto">
              <a:xfrm>
                <a:off x="4466772" y="3715657"/>
                <a:ext cx="333828" cy="395911"/>
              </a:xfrm>
              <a:custGeom>
                <a:avLst/>
                <a:gdLst>
                  <a:gd name="connsiteX0" fmla="*/ 0 w 333828"/>
                  <a:gd name="connsiteY0" fmla="*/ 362857 h 395911"/>
                  <a:gd name="connsiteX1" fmla="*/ 159657 w 333828"/>
                  <a:gd name="connsiteY1" fmla="*/ 290286 h 395911"/>
                  <a:gd name="connsiteX2" fmla="*/ 246742 w 333828"/>
                  <a:gd name="connsiteY2" fmla="*/ 232229 h 395911"/>
                  <a:gd name="connsiteX3" fmla="*/ 333828 w 333828"/>
                  <a:gd name="connsiteY3" fmla="*/ 87086 h 395911"/>
                  <a:gd name="connsiteX4" fmla="*/ 304800 w 333828"/>
                  <a:gd name="connsiteY4" fmla="*/ 43543 h 395911"/>
                  <a:gd name="connsiteX5" fmla="*/ 203200 w 333828"/>
                  <a:gd name="connsiteY5" fmla="*/ 0 h 395911"/>
                  <a:gd name="connsiteX6" fmla="*/ 159657 w 333828"/>
                  <a:gd name="connsiteY6" fmla="*/ 14514 h 395911"/>
                  <a:gd name="connsiteX7" fmla="*/ 145142 w 333828"/>
                  <a:gd name="connsiteY7" fmla="*/ 58057 h 395911"/>
                  <a:gd name="connsiteX8" fmla="*/ 159657 w 333828"/>
                  <a:gd name="connsiteY8" fmla="*/ 145143 h 395911"/>
                  <a:gd name="connsiteX9" fmla="*/ 203200 w 333828"/>
                  <a:gd name="connsiteY9" fmla="*/ 304800 h 395911"/>
                  <a:gd name="connsiteX10" fmla="*/ 275771 w 333828"/>
                  <a:gd name="connsiteY10" fmla="*/ 391886 h 39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828" h="395911">
                    <a:moveTo>
                      <a:pt x="0" y="362857"/>
                    </a:moveTo>
                    <a:cubicBezTo>
                      <a:pt x="129798" y="297958"/>
                      <a:pt x="75061" y="318484"/>
                      <a:pt x="159657" y="290286"/>
                    </a:cubicBezTo>
                    <a:cubicBezTo>
                      <a:pt x="188685" y="270934"/>
                      <a:pt x="227390" y="261257"/>
                      <a:pt x="246742" y="232229"/>
                    </a:cubicBezTo>
                    <a:cubicBezTo>
                      <a:pt x="316802" y="127140"/>
                      <a:pt x="289198" y="176348"/>
                      <a:pt x="333828" y="87086"/>
                    </a:cubicBezTo>
                    <a:cubicBezTo>
                      <a:pt x="324152" y="72572"/>
                      <a:pt x="318201" y="54710"/>
                      <a:pt x="304800" y="43543"/>
                    </a:cubicBezTo>
                    <a:cubicBezTo>
                      <a:pt x="280886" y="23615"/>
                      <a:pt x="233450" y="10083"/>
                      <a:pt x="203200" y="0"/>
                    </a:cubicBezTo>
                    <a:cubicBezTo>
                      <a:pt x="188686" y="4838"/>
                      <a:pt x="170475" y="3696"/>
                      <a:pt x="159657" y="14514"/>
                    </a:cubicBezTo>
                    <a:cubicBezTo>
                      <a:pt x="148839" y="25332"/>
                      <a:pt x="145142" y="42757"/>
                      <a:pt x="145142" y="58057"/>
                    </a:cubicBezTo>
                    <a:cubicBezTo>
                      <a:pt x="145142" y="87486"/>
                      <a:pt x="154392" y="116189"/>
                      <a:pt x="159657" y="145143"/>
                    </a:cubicBezTo>
                    <a:cubicBezTo>
                      <a:pt x="166473" y="182632"/>
                      <a:pt x="183361" y="275041"/>
                      <a:pt x="203200" y="304800"/>
                    </a:cubicBezTo>
                    <a:cubicBezTo>
                      <a:pt x="263941" y="395911"/>
                      <a:pt x="226369" y="391886"/>
                      <a:pt x="275771" y="39188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orma livre 9"/>
              <p:cNvSpPr/>
              <p:nvPr/>
            </p:nvSpPr>
            <p:spPr bwMode="auto">
              <a:xfrm>
                <a:off x="4800600" y="3657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orma livre 10"/>
              <p:cNvSpPr/>
              <p:nvPr/>
            </p:nvSpPr>
            <p:spPr bwMode="auto">
              <a:xfrm>
                <a:off x="5562600" y="38862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Forma livre 11"/>
              <p:cNvSpPr/>
              <p:nvPr/>
            </p:nvSpPr>
            <p:spPr bwMode="auto">
              <a:xfrm>
                <a:off x="5713978" y="36257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Forma livre 14"/>
              <p:cNvSpPr/>
              <p:nvPr/>
            </p:nvSpPr>
            <p:spPr bwMode="auto">
              <a:xfrm>
                <a:off x="5791200" y="40386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" name="Grupo 24"/>
            <p:cNvGrpSpPr/>
            <p:nvPr/>
          </p:nvGrpSpPr>
          <p:grpSpPr>
            <a:xfrm rot="20678659">
              <a:off x="6008380" y="2863802"/>
              <a:ext cx="2832392" cy="1446600"/>
              <a:chOff x="3886200" y="4800600"/>
              <a:chExt cx="3243943" cy="1674456"/>
            </a:xfrm>
          </p:grpSpPr>
          <p:sp>
            <p:nvSpPr>
              <p:cNvPr id="16" name="Forma livre 15"/>
              <p:cNvSpPr/>
              <p:nvPr/>
            </p:nvSpPr>
            <p:spPr bwMode="auto">
              <a:xfrm>
                <a:off x="4572000" y="5334000"/>
                <a:ext cx="523299" cy="522378"/>
              </a:xfrm>
              <a:custGeom>
                <a:avLst/>
                <a:gdLst>
                  <a:gd name="connsiteX0" fmla="*/ 0 w 523299"/>
                  <a:gd name="connsiteY0" fmla="*/ 391750 h 522378"/>
                  <a:gd name="connsiteX1" fmla="*/ 72571 w 523299"/>
                  <a:gd name="connsiteY1" fmla="*/ 377235 h 522378"/>
                  <a:gd name="connsiteX2" fmla="*/ 159657 w 523299"/>
                  <a:gd name="connsiteY2" fmla="*/ 290150 h 522378"/>
                  <a:gd name="connsiteX3" fmla="*/ 203200 w 523299"/>
                  <a:gd name="connsiteY3" fmla="*/ 246607 h 522378"/>
                  <a:gd name="connsiteX4" fmla="*/ 203200 w 523299"/>
                  <a:gd name="connsiteY4" fmla="*/ 14378 h 522378"/>
                  <a:gd name="connsiteX5" fmla="*/ 159657 w 523299"/>
                  <a:gd name="connsiteY5" fmla="*/ 28892 h 522378"/>
                  <a:gd name="connsiteX6" fmla="*/ 246743 w 523299"/>
                  <a:gd name="connsiteY6" fmla="*/ 57921 h 522378"/>
                  <a:gd name="connsiteX7" fmla="*/ 377371 w 523299"/>
                  <a:gd name="connsiteY7" fmla="*/ 130492 h 522378"/>
                  <a:gd name="connsiteX8" fmla="*/ 508000 w 523299"/>
                  <a:gd name="connsiteY8" fmla="*/ 115978 h 522378"/>
                  <a:gd name="connsiteX9" fmla="*/ 464457 w 523299"/>
                  <a:gd name="connsiteY9" fmla="*/ 130492 h 522378"/>
                  <a:gd name="connsiteX10" fmla="*/ 420914 w 523299"/>
                  <a:gd name="connsiteY10" fmla="*/ 159521 h 522378"/>
                  <a:gd name="connsiteX11" fmla="*/ 391885 w 523299"/>
                  <a:gd name="connsiteY11" fmla="*/ 203064 h 522378"/>
                  <a:gd name="connsiteX12" fmla="*/ 348343 w 523299"/>
                  <a:gd name="connsiteY12" fmla="*/ 348207 h 522378"/>
                  <a:gd name="connsiteX13" fmla="*/ 333828 w 523299"/>
                  <a:gd name="connsiteY13" fmla="*/ 435292 h 522378"/>
                  <a:gd name="connsiteX14" fmla="*/ 319314 w 523299"/>
                  <a:gd name="connsiteY14" fmla="*/ 478835 h 522378"/>
                  <a:gd name="connsiteX15" fmla="*/ 348343 w 523299"/>
                  <a:gd name="connsiteY15" fmla="*/ 522378 h 522378"/>
                  <a:gd name="connsiteX16" fmla="*/ 420914 w 523299"/>
                  <a:gd name="connsiteY16" fmla="*/ 507864 h 52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3299" h="522378">
                    <a:moveTo>
                      <a:pt x="0" y="391750"/>
                    </a:moveTo>
                    <a:cubicBezTo>
                      <a:pt x="24190" y="386912"/>
                      <a:pt x="49472" y="385897"/>
                      <a:pt x="72571" y="377235"/>
                    </a:cubicBezTo>
                    <a:cubicBezTo>
                      <a:pt x="120985" y="359080"/>
                      <a:pt x="126806" y="328476"/>
                      <a:pt x="159657" y="290150"/>
                    </a:cubicBezTo>
                    <a:cubicBezTo>
                      <a:pt x="173015" y="274565"/>
                      <a:pt x="188686" y="261121"/>
                      <a:pt x="203200" y="246607"/>
                    </a:cubicBezTo>
                    <a:cubicBezTo>
                      <a:pt x="224256" y="162382"/>
                      <a:pt x="241530" y="119788"/>
                      <a:pt x="203200" y="14378"/>
                    </a:cubicBezTo>
                    <a:cubicBezTo>
                      <a:pt x="197972" y="0"/>
                      <a:pt x="174171" y="24054"/>
                      <a:pt x="159657" y="28892"/>
                    </a:cubicBezTo>
                    <a:cubicBezTo>
                      <a:pt x="188686" y="38568"/>
                      <a:pt x="221283" y="40948"/>
                      <a:pt x="246743" y="57921"/>
                    </a:cubicBezTo>
                    <a:cubicBezTo>
                      <a:pt x="346558" y="124465"/>
                      <a:pt x="300730" y="104946"/>
                      <a:pt x="377371" y="130492"/>
                    </a:cubicBezTo>
                    <a:cubicBezTo>
                      <a:pt x="420914" y="125654"/>
                      <a:pt x="464189" y="115978"/>
                      <a:pt x="508000" y="115978"/>
                    </a:cubicBezTo>
                    <a:cubicBezTo>
                      <a:pt x="523299" y="115978"/>
                      <a:pt x="478141" y="123650"/>
                      <a:pt x="464457" y="130492"/>
                    </a:cubicBezTo>
                    <a:cubicBezTo>
                      <a:pt x="448855" y="138293"/>
                      <a:pt x="435428" y="149845"/>
                      <a:pt x="420914" y="159521"/>
                    </a:cubicBezTo>
                    <a:cubicBezTo>
                      <a:pt x="411238" y="174035"/>
                      <a:pt x="396898" y="186356"/>
                      <a:pt x="391885" y="203064"/>
                    </a:cubicBezTo>
                    <a:cubicBezTo>
                      <a:pt x="340940" y="372880"/>
                      <a:pt x="413665" y="250221"/>
                      <a:pt x="348343" y="348207"/>
                    </a:cubicBezTo>
                    <a:cubicBezTo>
                      <a:pt x="343505" y="377235"/>
                      <a:pt x="340212" y="406564"/>
                      <a:pt x="333828" y="435292"/>
                    </a:cubicBezTo>
                    <a:cubicBezTo>
                      <a:pt x="330509" y="450227"/>
                      <a:pt x="316799" y="463744"/>
                      <a:pt x="319314" y="478835"/>
                    </a:cubicBezTo>
                    <a:cubicBezTo>
                      <a:pt x="322182" y="496042"/>
                      <a:pt x="338667" y="507864"/>
                      <a:pt x="348343" y="522378"/>
                    </a:cubicBezTo>
                    <a:lnTo>
                      <a:pt x="420914" y="507864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 bwMode="auto">
              <a:xfrm>
                <a:off x="5638800" y="5410200"/>
                <a:ext cx="290285" cy="208038"/>
              </a:xfrm>
              <a:custGeom>
                <a:avLst/>
                <a:gdLst>
                  <a:gd name="connsiteX0" fmla="*/ 0 w 290285"/>
                  <a:gd name="connsiteY0" fmla="*/ 135466 h 208038"/>
                  <a:gd name="connsiteX1" fmla="*/ 58057 w 290285"/>
                  <a:gd name="connsiteY1" fmla="*/ 106438 h 208038"/>
                  <a:gd name="connsiteX2" fmla="*/ 101600 w 290285"/>
                  <a:gd name="connsiteY2" fmla="*/ 77409 h 208038"/>
                  <a:gd name="connsiteX3" fmla="*/ 145143 w 290285"/>
                  <a:gd name="connsiteY3" fmla="*/ 62895 h 208038"/>
                  <a:gd name="connsiteX4" fmla="*/ 275771 w 290285"/>
                  <a:gd name="connsiteY4" fmla="*/ 4838 h 208038"/>
                  <a:gd name="connsiteX5" fmla="*/ 232229 w 290285"/>
                  <a:gd name="connsiteY5" fmla="*/ 19352 h 208038"/>
                  <a:gd name="connsiteX6" fmla="*/ 145143 w 290285"/>
                  <a:gd name="connsiteY6" fmla="*/ 62895 h 208038"/>
                  <a:gd name="connsiteX7" fmla="*/ 72571 w 290285"/>
                  <a:gd name="connsiteY7" fmla="*/ 149980 h 208038"/>
                  <a:gd name="connsiteX8" fmla="*/ 14514 w 290285"/>
                  <a:gd name="connsiteY8" fmla="*/ 208038 h 2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285" h="208038">
                    <a:moveTo>
                      <a:pt x="0" y="135466"/>
                    </a:moveTo>
                    <a:cubicBezTo>
                      <a:pt x="19352" y="125790"/>
                      <a:pt x="39271" y="117173"/>
                      <a:pt x="58057" y="106438"/>
                    </a:cubicBezTo>
                    <a:cubicBezTo>
                      <a:pt x="73203" y="97783"/>
                      <a:pt x="85998" y="85210"/>
                      <a:pt x="101600" y="77409"/>
                    </a:cubicBezTo>
                    <a:cubicBezTo>
                      <a:pt x="115284" y="70567"/>
                      <a:pt x="130629" y="67733"/>
                      <a:pt x="145143" y="62895"/>
                    </a:cubicBezTo>
                    <a:cubicBezTo>
                      <a:pt x="214145" y="16893"/>
                      <a:pt x="172138" y="39381"/>
                      <a:pt x="275771" y="4838"/>
                    </a:cubicBezTo>
                    <a:cubicBezTo>
                      <a:pt x="290285" y="0"/>
                      <a:pt x="244959" y="10866"/>
                      <a:pt x="232229" y="19352"/>
                    </a:cubicBezTo>
                    <a:cubicBezTo>
                      <a:pt x="175956" y="56867"/>
                      <a:pt x="205235" y="42864"/>
                      <a:pt x="145143" y="62895"/>
                    </a:cubicBezTo>
                    <a:cubicBezTo>
                      <a:pt x="17940" y="190098"/>
                      <a:pt x="173600" y="28745"/>
                      <a:pt x="72571" y="149980"/>
                    </a:cubicBezTo>
                    <a:cubicBezTo>
                      <a:pt x="72565" y="149987"/>
                      <a:pt x="27417" y="195135"/>
                      <a:pt x="14514" y="20803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orma livre 17"/>
              <p:cNvSpPr/>
              <p:nvPr/>
            </p:nvSpPr>
            <p:spPr bwMode="auto">
              <a:xfrm>
                <a:off x="5791200" y="5715000"/>
                <a:ext cx="378038" cy="451116"/>
              </a:xfrm>
              <a:custGeom>
                <a:avLst/>
                <a:gdLst>
                  <a:gd name="connsiteX0" fmla="*/ 0 w 378038"/>
                  <a:gd name="connsiteY0" fmla="*/ 0 h 451116"/>
                  <a:gd name="connsiteX1" fmla="*/ 43543 w 378038"/>
                  <a:gd name="connsiteY1" fmla="*/ 14514 h 451116"/>
                  <a:gd name="connsiteX2" fmla="*/ 101600 w 378038"/>
                  <a:gd name="connsiteY2" fmla="*/ 29028 h 451116"/>
                  <a:gd name="connsiteX3" fmla="*/ 145143 w 378038"/>
                  <a:gd name="connsiteY3" fmla="*/ 58057 h 451116"/>
                  <a:gd name="connsiteX4" fmla="*/ 159657 w 378038"/>
                  <a:gd name="connsiteY4" fmla="*/ 101600 h 451116"/>
                  <a:gd name="connsiteX5" fmla="*/ 116114 w 378038"/>
                  <a:gd name="connsiteY5" fmla="*/ 261257 h 451116"/>
                  <a:gd name="connsiteX6" fmla="*/ 72571 w 378038"/>
                  <a:gd name="connsiteY6" fmla="*/ 319314 h 451116"/>
                  <a:gd name="connsiteX7" fmla="*/ 29028 w 378038"/>
                  <a:gd name="connsiteY7" fmla="*/ 333828 h 451116"/>
                  <a:gd name="connsiteX8" fmla="*/ 145143 w 378038"/>
                  <a:gd name="connsiteY8" fmla="*/ 232228 h 451116"/>
                  <a:gd name="connsiteX9" fmla="*/ 188686 w 378038"/>
                  <a:gd name="connsiteY9" fmla="*/ 203200 h 451116"/>
                  <a:gd name="connsiteX10" fmla="*/ 232228 w 378038"/>
                  <a:gd name="connsiteY10" fmla="*/ 174171 h 451116"/>
                  <a:gd name="connsiteX11" fmla="*/ 319314 w 378038"/>
                  <a:gd name="connsiteY11" fmla="*/ 145143 h 451116"/>
                  <a:gd name="connsiteX12" fmla="*/ 362857 w 378038"/>
                  <a:gd name="connsiteY12" fmla="*/ 130628 h 451116"/>
                  <a:gd name="connsiteX13" fmla="*/ 246743 w 378038"/>
                  <a:gd name="connsiteY13" fmla="*/ 145143 h 451116"/>
                  <a:gd name="connsiteX14" fmla="*/ 203200 w 378038"/>
                  <a:gd name="connsiteY14" fmla="*/ 174171 h 451116"/>
                  <a:gd name="connsiteX15" fmla="*/ 188686 w 378038"/>
                  <a:gd name="connsiteY15" fmla="*/ 217714 h 451116"/>
                  <a:gd name="connsiteX16" fmla="*/ 145143 w 378038"/>
                  <a:gd name="connsiteY16" fmla="*/ 261257 h 451116"/>
                  <a:gd name="connsiteX17" fmla="*/ 159657 w 378038"/>
                  <a:gd name="connsiteY17" fmla="*/ 377371 h 451116"/>
                  <a:gd name="connsiteX18" fmla="*/ 246743 w 378038"/>
                  <a:gd name="connsiteY18" fmla="*/ 435428 h 451116"/>
                  <a:gd name="connsiteX19" fmla="*/ 319314 w 378038"/>
                  <a:gd name="connsiteY19" fmla="*/ 449943 h 45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8038" h="451116">
                    <a:moveTo>
                      <a:pt x="0" y="0"/>
                    </a:moveTo>
                    <a:cubicBezTo>
                      <a:pt x="14514" y="4838"/>
                      <a:pt x="28832" y="10311"/>
                      <a:pt x="43543" y="14514"/>
                    </a:cubicBezTo>
                    <a:cubicBezTo>
                      <a:pt x="62723" y="19994"/>
                      <a:pt x="83265" y="21170"/>
                      <a:pt x="101600" y="29028"/>
                    </a:cubicBezTo>
                    <a:cubicBezTo>
                      <a:pt x="117634" y="35900"/>
                      <a:pt x="130629" y="48381"/>
                      <a:pt x="145143" y="58057"/>
                    </a:cubicBezTo>
                    <a:cubicBezTo>
                      <a:pt x="149981" y="72571"/>
                      <a:pt x="159657" y="86301"/>
                      <a:pt x="159657" y="101600"/>
                    </a:cubicBezTo>
                    <a:cubicBezTo>
                      <a:pt x="159657" y="200347"/>
                      <a:pt x="159321" y="200767"/>
                      <a:pt x="116114" y="261257"/>
                    </a:cubicBezTo>
                    <a:cubicBezTo>
                      <a:pt x="102054" y="280942"/>
                      <a:pt x="91155" y="303828"/>
                      <a:pt x="72571" y="319314"/>
                    </a:cubicBezTo>
                    <a:cubicBezTo>
                      <a:pt x="60818" y="329108"/>
                      <a:pt x="43542" y="328990"/>
                      <a:pt x="29028" y="333828"/>
                    </a:cubicBezTo>
                    <a:cubicBezTo>
                      <a:pt x="77410" y="261258"/>
                      <a:pt x="43544" y="299961"/>
                      <a:pt x="145143" y="232228"/>
                    </a:cubicBezTo>
                    <a:lnTo>
                      <a:pt x="188686" y="203200"/>
                    </a:lnTo>
                    <a:cubicBezTo>
                      <a:pt x="203200" y="193524"/>
                      <a:pt x="215679" y="179687"/>
                      <a:pt x="232228" y="174171"/>
                    </a:cubicBezTo>
                    <a:lnTo>
                      <a:pt x="319314" y="145143"/>
                    </a:lnTo>
                    <a:cubicBezTo>
                      <a:pt x="333828" y="140305"/>
                      <a:pt x="378038" y="128730"/>
                      <a:pt x="362857" y="130628"/>
                    </a:cubicBezTo>
                    <a:lnTo>
                      <a:pt x="246743" y="145143"/>
                    </a:lnTo>
                    <a:cubicBezTo>
                      <a:pt x="232229" y="154819"/>
                      <a:pt x="214097" y="160550"/>
                      <a:pt x="203200" y="174171"/>
                    </a:cubicBezTo>
                    <a:cubicBezTo>
                      <a:pt x="193643" y="186118"/>
                      <a:pt x="197173" y="204984"/>
                      <a:pt x="188686" y="217714"/>
                    </a:cubicBezTo>
                    <a:cubicBezTo>
                      <a:pt x="177300" y="234793"/>
                      <a:pt x="159657" y="246743"/>
                      <a:pt x="145143" y="261257"/>
                    </a:cubicBezTo>
                    <a:cubicBezTo>
                      <a:pt x="149981" y="299962"/>
                      <a:pt x="146327" y="340714"/>
                      <a:pt x="159657" y="377371"/>
                    </a:cubicBezTo>
                    <a:cubicBezTo>
                      <a:pt x="173780" y="416211"/>
                      <a:pt x="213718" y="425992"/>
                      <a:pt x="246743" y="435428"/>
                    </a:cubicBezTo>
                    <a:cubicBezTo>
                      <a:pt x="301652" y="451116"/>
                      <a:pt x="286754" y="449943"/>
                      <a:pt x="319314" y="449943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Forma livre 18"/>
              <p:cNvSpPr/>
              <p:nvPr/>
            </p:nvSpPr>
            <p:spPr bwMode="auto">
              <a:xfrm>
                <a:off x="3886200" y="4800600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orma livre 19"/>
              <p:cNvSpPr/>
              <p:nvPr/>
            </p:nvSpPr>
            <p:spPr bwMode="auto">
              <a:xfrm>
                <a:off x="5029200" y="56388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Forma livre 20"/>
              <p:cNvSpPr/>
              <p:nvPr/>
            </p:nvSpPr>
            <p:spPr bwMode="auto">
              <a:xfrm>
                <a:off x="6248400" y="60198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Forma livre 21"/>
              <p:cNvSpPr/>
              <p:nvPr/>
            </p:nvSpPr>
            <p:spPr bwMode="auto">
              <a:xfrm>
                <a:off x="6399778" y="57593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Forma livre 22"/>
              <p:cNvSpPr/>
              <p:nvPr/>
            </p:nvSpPr>
            <p:spPr bwMode="auto">
              <a:xfrm>
                <a:off x="6477000" y="5943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Retângulo 49"/>
          <p:cNvSpPr/>
          <p:nvPr/>
        </p:nvSpPr>
        <p:spPr bwMode="auto">
          <a:xfrm>
            <a:off x="304800" y="1219200"/>
            <a:ext cx="3733800" cy="45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B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pt-B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TOLO E O SÁBIO</a:t>
            </a:r>
          </a:p>
          <a:p>
            <a:pPr algn="ctr" eaLnBrk="0" hangingPunct="0"/>
            <a:r>
              <a:rPr lang="pt-BR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Mario </a:t>
            </a:r>
            <a:r>
              <a:rPr lang="pt-BR" sz="1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Chamie</a:t>
            </a:r>
            <a:endParaRPr lang="pt-BR" sz="16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pt-B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sábio que há em você</a:t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não sabe o que sabe</a:t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tolo que não se vê.</a:t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Sabe que não se vê</a:t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tolo que não sabe</a:t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que há de sábio em você.</a:t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 do tolo que há em você</a:t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não sabe o sábio que você vê.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4343400" y="1219200"/>
            <a:ext cx="4495800" cy="45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B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pt-BR" sz="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pt-BR" sz="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pt-BR" sz="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pt-BR" sz="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pt-BR" sz="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pt-BR" sz="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pt-B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SIDERURGIA </a:t>
            </a:r>
            <a:r>
              <a:rPr lang="pt-B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S.O.S.</a:t>
            </a:r>
            <a:endParaRPr lang="pt-B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pt-BR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Mario </a:t>
            </a:r>
            <a:r>
              <a:rPr lang="pt-BR" sz="1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Chamie</a:t>
            </a:r>
            <a:endParaRPr lang="pt-BR" sz="16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pt-B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/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  der  o  ouro  sidéreo  opus 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horáriO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   sol   o   sal   do   erário  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saláriO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 der orgia 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semistério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empresáriO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Siderurgia   do   opus  o  só  do 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eráriO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  der  a  via  do  pus   opus   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erradO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der o certo no errado o 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empregadO</a:t>
            </a:r>
            <a:endParaRPr lang="pt-B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/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  der  errado  no certo o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emprecáriO</a:t>
            </a:r>
            <a:endParaRPr lang="pt-B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28600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3200400" y="32391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http://www.antoniomiranda.com.br/poesia_visual/img/alvaro_de_sa.jpg"/>
          <p:cNvPicPr>
            <a:picLocks noChangeAspect="1" noChangeArrowheads="1"/>
          </p:cNvPicPr>
          <p:nvPr/>
        </p:nvPicPr>
        <p:blipFill>
          <a:blip r:embed="rId3" cstate="print"/>
          <a:srcRect r="6928"/>
          <a:stretch>
            <a:fillRect/>
          </a:stretch>
        </p:blipFill>
        <p:spPr bwMode="auto">
          <a:xfrm>
            <a:off x="381000" y="2209800"/>
            <a:ext cx="259080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Histórico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16" descr="http://1.bp.blogspot.com/-S5Px2voxlAQ/T3KCNt2zOaI/AAAAAAAAC94/X86nd7eR70c/s640/IMGP0076.jpg"/>
          <p:cNvPicPr>
            <a:picLocks noChangeAspect="1" noChangeArrowheads="1"/>
          </p:cNvPicPr>
          <p:nvPr/>
        </p:nvPicPr>
        <p:blipFill>
          <a:blip r:embed="rId3" cstate="print"/>
          <a:srcRect l="25987" r="25582" b="8082"/>
          <a:stretch>
            <a:fillRect/>
          </a:stretch>
        </p:blipFill>
        <p:spPr bwMode="auto">
          <a:xfrm>
            <a:off x="6995051" y="1981944"/>
            <a:ext cx="2301349" cy="3275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1" name="Grupo 10"/>
          <p:cNvGrpSpPr/>
          <p:nvPr/>
        </p:nvGrpSpPr>
        <p:grpSpPr>
          <a:xfrm>
            <a:off x="-381001" y="1980456"/>
            <a:ext cx="7010401" cy="685800"/>
            <a:chOff x="3004102" y="2057400"/>
            <a:chExt cx="6019801" cy="685800"/>
          </a:xfrm>
        </p:grpSpPr>
        <p:sp>
          <p:nvSpPr>
            <p:cNvPr id="9" name="Retângulo 8"/>
            <p:cNvSpPr/>
            <p:nvPr/>
          </p:nvSpPr>
          <p:spPr bwMode="auto">
            <a:xfrm>
              <a:off x="3004102" y="2057400"/>
              <a:ext cx="6019801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56926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POESIA DE VANGUARDA BRASILEIRA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-381001" y="2894856"/>
            <a:ext cx="7010399" cy="685800"/>
            <a:chOff x="3070942" y="2057400"/>
            <a:chExt cx="5955070" cy="685800"/>
          </a:xfrm>
        </p:grpSpPr>
        <p:sp>
          <p:nvSpPr>
            <p:cNvPr id="13" name="Retângulo 12"/>
            <p:cNvSpPr/>
            <p:nvPr/>
          </p:nvSpPr>
          <p:spPr bwMode="auto">
            <a:xfrm>
              <a:off x="3070942" y="2057400"/>
              <a:ext cx="595507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569615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SURGIU EM 1967 NO RIO DE JANEIRO E EM NATAL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-381001" y="3809256"/>
            <a:ext cx="7010399" cy="685800"/>
            <a:chOff x="3070942" y="2057400"/>
            <a:chExt cx="5955070" cy="68580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3070942" y="2057400"/>
              <a:ext cx="595507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569615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CRIADA POR WLADEMIR DIAS-PINO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-381001" y="4723656"/>
            <a:ext cx="7010399" cy="685800"/>
            <a:chOff x="3070942" y="2057400"/>
            <a:chExt cx="5955070" cy="685800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3070942" y="2057400"/>
              <a:ext cx="595507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20" name="Rectangle 2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569615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ENCERRADA EM 1972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Representantes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-381000" y="1980456"/>
            <a:ext cx="5029202" cy="685800"/>
            <a:chOff x="3004102" y="2057400"/>
            <a:chExt cx="6019801" cy="685800"/>
          </a:xfrm>
        </p:grpSpPr>
        <p:sp>
          <p:nvSpPr>
            <p:cNvPr id="9" name="Retângulo 8"/>
            <p:cNvSpPr/>
            <p:nvPr/>
          </p:nvSpPr>
          <p:spPr bwMode="auto">
            <a:xfrm>
              <a:off x="3004102" y="2057400"/>
              <a:ext cx="6019801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56926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WLADEMIR DIAS-PINO (LÍDER)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" name="Grupo 11"/>
          <p:cNvGrpSpPr/>
          <p:nvPr/>
        </p:nvGrpSpPr>
        <p:grpSpPr>
          <a:xfrm>
            <a:off x="-381001" y="2894856"/>
            <a:ext cx="5029201" cy="685800"/>
            <a:chOff x="3070942" y="2057400"/>
            <a:chExt cx="5955070" cy="685800"/>
          </a:xfrm>
        </p:grpSpPr>
        <p:sp>
          <p:nvSpPr>
            <p:cNvPr id="13" name="Retângulo 12"/>
            <p:cNvSpPr/>
            <p:nvPr/>
          </p:nvSpPr>
          <p:spPr bwMode="auto">
            <a:xfrm>
              <a:off x="3070942" y="2057400"/>
              <a:ext cx="595507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569615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ÁLVARO DE SÁ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" name="Grupo 14"/>
          <p:cNvGrpSpPr/>
          <p:nvPr/>
        </p:nvGrpSpPr>
        <p:grpSpPr>
          <a:xfrm>
            <a:off x="-381001" y="3809256"/>
            <a:ext cx="5029201" cy="685800"/>
            <a:chOff x="3070942" y="2057400"/>
            <a:chExt cx="5955070" cy="68580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3070942" y="2057400"/>
              <a:ext cx="595507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569615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NEIDE DE SÁ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5" name="Grupo 17"/>
          <p:cNvGrpSpPr/>
          <p:nvPr/>
        </p:nvGrpSpPr>
        <p:grpSpPr>
          <a:xfrm>
            <a:off x="-381001" y="4723656"/>
            <a:ext cx="5029201" cy="685800"/>
            <a:chOff x="3070942" y="2057400"/>
            <a:chExt cx="5955070" cy="685800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3070942" y="2057400"/>
              <a:ext cx="595507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20" name="Rectangle 2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569615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MOACY CIRNE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8" name="Picture 2" descr="http://www.substantivoplural.com.br/wp-content/uploads/2010/10/moacy-cirn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053" y="228600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upo 43"/>
          <p:cNvGrpSpPr/>
          <p:nvPr/>
        </p:nvGrpSpPr>
        <p:grpSpPr>
          <a:xfrm>
            <a:off x="1079713" y="1143000"/>
            <a:ext cx="7060771" cy="4800600"/>
            <a:chOff x="1079713" y="1219200"/>
            <a:chExt cx="7060771" cy="4800600"/>
          </a:xfrm>
        </p:grpSpPr>
        <p:grpSp>
          <p:nvGrpSpPr>
            <p:cNvPr id="22" name="Grupo 28"/>
            <p:cNvGrpSpPr>
              <a:grpSpLocks/>
            </p:cNvGrpSpPr>
            <p:nvPr/>
          </p:nvGrpSpPr>
          <p:grpSpPr bwMode="auto">
            <a:xfrm>
              <a:off x="3581401" y="1219200"/>
              <a:ext cx="2057401" cy="685800"/>
              <a:chOff x="4203834" y="1524000"/>
              <a:chExt cx="736333" cy="685800"/>
            </a:xfrm>
          </p:grpSpPr>
          <p:sp>
            <p:nvSpPr>
              <p:cNvPr id="35" name="Retângulo 34"/>
              <p:cNvSpPr/>
              <p:nvPr/>
            </p:nvSpPr>
            <p:spPr bwMode="auto">
              <a:xfrm>
                <a:off x="4203834" y="1524000"/>
                <a:ext cx="736333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36" name="Rectangle 2"/>
              <p:cNvSpPr txBox="1">
                <a:spLocks noChangeArrowheads="1"/>
              </p:cNvSpPr>
              <p:nvPr/>
            </p:nvSpPr>
            <p:spPr bwMode="auto">
              <a:xfrm>
                <a:off x="4231105" y="1600200"/>
                <a:ext cx="681789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CONCEITO</a:t>
                </a:r>
                <a:endParaRPr lang="es-ES" sz="20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23" name="Grupo 28"/>
            <p:cNvGrpSpPr>
              <a:grpSpLocks/>
            </p:cNvGrpSpPr>
            <p:nvPr/>
          </p:nvGrpSpPr>
          <p:grpSpPr bwMode="auto">
            <a:xfrm>
              <a:off x="1676400" y="2590800"/>
              <a:ext cx="5867400" cy="685800"/>
              <a:chOff x="3276600" y="1524000"/>
              <a:chExt cx="2590800" cy="685800"/>
            </a:xfrm>
          </p:grpSpPr>
          <p:sp>
            <p:nvSpPr>
              <p:cNvPr id="33" name="Retângulo 32"/>
              <p:cNvSpPr/>
              <p:nvPr/>
            </p:nvSpPr>
            <p:spPr bwMode="auto">
              <a:xfrm>
                <a:off x="3377540" y="1524000"/>
                <a:ext cx="2388919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34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INOVAÇÃO NA MANEIRA DE SE CRIAR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24" name="Chave direita 40"/>
            <p:cNvSpPr>
              <a:spLocks/>
            </p:cNvSpPr>
            <p:nvPr/>
          </p:nvSpPr>
          <p:spPr bwMode="auto">
            <a:xfrm rot="5400000">
              <a:off x="4267200" y="762000"/>
              <a:ext cx="609600" cy="2590800"/>
            </a:xfrm>
            <a:prstGeom prst="rightBrace">
              <a:avLst>
                <a:gd name="adj1" fmla="val 30866"/>
                <a:gd name="adj2" fmla="val 50000"/>
              </a:avLst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/>
            </a:p>
          </p:txBody>
        </p:sp>
        <p:sp>
          <p:nvSpPr>
            <p:cNvPr id="25" name="Seta para baixo 24"/>
            <p:cNvSpPr/>
            <p:nvPr/>
          </p:nvSpPr>
          <p:spPr bwMode="auto">
            <a:xfrm>
              <a:off x="4343400" y="32766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26" name="Grupo 28"/>
            <p:cNvGrpSpPr>
              <a:grpSpLocks/>
            </p:cNvGrpSpPr>
            <p:nvPr/>
          </p:nvGrpSpPr>
          <p:grpSpPr bwMode="auto">
            <a:xfrm>
              <a:off x="1676400" y="3810000"/>
              <a:ext cx="5867400" cy="685800"/>
              <a:chOff x="3276600" y="1524000"/>
              <a:chExt cx="2590800" cy="685800"/>
            </a:xfrm>
          </p:grpSpPr>
          <p:sp>
            <p:nvSpPr>
              <p:cNvPr id="31" name="Retângulo 30"/>
              <p:cNvSpPr/>
              <p:nvPr/>
            </p:nvSpPr>
            <p:spPr bwMode="auto">
              <a:xfrm>
                <a:off x="3377540" y="1524000"/>
                <a:ext cx="238892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32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DESMONTE NAS FORMAS DE UM POEMA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27" name="Seta para baixo 26"/>
            <p:cNvSpPr/>
            <p:nvPr/>
          </p:nvSpPr>
          <p:spPr bwMode="auto">
            <a:xfrm>
              <a:off x="4343400" y="44958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28" name="Grupo 28"/>
            <p:cNvGrpSpPr>
              <a:grpSpLocks/>
            </p:cNvGrpSpPr>
            <p:nvPr/>
          </p:nvGrpSpPr>
          <p:grpSpPr bwMode="auto">
            <a:xfrm>
              <a:off x="1079713" y="5029200"/>
              <a:ext cx="7060771" cy="990600"/>
              <a:chOff x="3013128" y="1524000"/>
              <a:chExt cx="3117743" cy="990600"/>
            </a:xfrm>
          </p:grpSpPr>
          <p:sp>
            <p:nvSpPr>
              <p:cNvPr id="29" name="Retângulo 28"/>
              <p:cNvSpPr/>
              <p:nvPr/>
            </p:nvSpPr>
            <p:spPr bwMode="auto">
              <a:xfrm>
                <a:off x="3377540" y="1524000"/>
                <a:ext cx="2388920" cy="9906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30" name="Rectangle 2"/>
              <p:cNvSpPr txBox="1">
                <a:spLocks noChangeArrowheads="1"/>
              </p:cNvSpPr>
              <p:nvPr/>
            </p:nvSpPr>
            <p:spPr bwMode="auto">
              <a:xfrm>
                <a:off x="3013128" y="1600200"/>
                <a:ext cx="3117743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A CADA NOVA OBRA, UM “PROCESSO” INFORMACIONAL DIFERENTE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/>
          <p:cNvGrpSpPr/>
          <p:nvPr/>
        </p:nvGrpSpPr>
        <p:grpSpPr>
          <a:xfrm>
            <a:off x="914401" y="3276600"/>
            <a:ext cx="7391398" cy="685800"/>
            <a:chOff x="914399" y="3733800"/>
            <a:chExt cx="7391402" cy="685800"/>
          </a:xfrm>
        </p:grpSpPr>
        <p:sp>
          <p:nvSpPr>
            <p:cNvPr id="31" name="Retângulo 30"/>
            <p:cNvSpPr/>
            <p:nvPr/>
          </p:nvSpPr>
          <p:spPr bwMode="auto">
            <a:xfrm>
              <a:off x="914399" y="3733800"/>
              <a:ext cx="7391402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2" name="Rectangle 2"/>
            <p:cNvSpPr txBox="1">
              <a:spLocks noChangeArrowheads="1"/>
            </p:cNvSpPr>
            <p:nvPr/>
          </p:nvSpPr>
          <p:spPr bwMode="auto">
            <a:xfrm>
              <a:off x="1066800" y="3810000"/>
              <a:ext cx="7086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OS POETAS ERAM “DESENHISTAS” E “PINTORES”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ângulo 34"/>
          <p:cNvSpPr/>
          <p:nvPr/>
        </p:nvSpPr>
        <p:spPr bwMode="auto">
          <a:xfrm>
            <a:off x="2971805" y="1143000"/>
            <a:ext cx="3276594" cy="685800"/>
          </a:xfrm>
          <a:prstGeom prst="rect">
            <a:avLst/>
          </a:prstGeom>
          <a:solidFill>
            <a:srgbClr val="000000">
              <a:alpha val="3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>
              <a:defRPr/>
            </a:pPr>
            <a:endParaRPr lang="pt-BR" dirty="0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200397" y="1219200"/>
            <a:ext cx="28194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CARACTERÍSTICAS</a:t>
            </a:r>
            <a:endParaRPr lang="es-ES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914396" y="2286000"/>
            <a:ext cx="7391404" cy="685800"/>
          </a:xfrm>
          <a:prstGeom prst="rect">
            <a:avLst/>
          </a:prstGeom>
          <a:solidFill>
            <a:srgbClr val="000000">
              <a:alpha val="3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>
              <a:defRPr/>
            </a:pPr>
            <a:endParaRPr lang="pt-BR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990603" y="2362200"/>
            <a:ext cx="72389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UTILIZAÇÃO DE ELEMENTOS NÃO LINGUÍSTICOS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Chave direita 40"/>
          <p:cNvSpPr>
            <a:spLocks/>
          </p:cNvSpPr>
          <p:nvPr/>
        </p:nvSpPr>
        <p:spPr bwMode="auto">
          <a:xfrm rot="5400000">
            <a:off x="4381500" y="38101"/>
            <a:ext cx="381000" cy="3809998"/>
          </a:xfrm>
          <a:prstGeom prst="rightBrace">
            <a:avLst>
              <a:gd name="adj1" fmla="val 45152"/>
              <a:gd name="adj2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25" name="Seta para baixo 24"/>
          <p:cNvSpPr/>
          <p:nvPr/>
        </p:nvSpPr>
        <p:spPr bwMode="auto">
          <a:xfrm>
            <a:off x="4343400" y="28956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41" name="Grupo 40"/>
          <p:cNvGrpSpPr/>
          <p:nvPr/>
        </p:nvGrpSpPr>
        <p:grpSpPr>
          <a:xfrm>
            <a:off x="914401" y="4267200"/>
            <a:ext cx="7391398" cy="685800"/>
            <a:chOff x="914399" y="4953000"/>
            <a:chExt cx="7391402" cy="685800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914399" y="4953000"/>
              <a:ext cx="7391402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>
              <a:off x="1066800" y="5029200"/>
              <a:ext cx="7086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SÍMBOLOS, FOTOGRAFIAS, GRÁFICOS, COLAGENS...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914401" y="5257800"/>
            <a:ext cx="7391398" cy="685800"/>
            <a:chOff x="914399" y="6172200"/>
            <a:chExt cx="7391402" cy="685800"/>
          </a:xfrm>
        </p:grpSpPr>
        <p:sp>
          <p:nvSpPr>
            <p:cNvPr id="28" name="Retângulo 27"/>
            <p:cNvSpPr/>
            <p:nvPr/>
          </p:nvSpPr>
          <p:spPr bwMode="auto">
            <a:xfrm>
              <a:off x="914399" y="6172200"/>
              <a:ext cx="7391402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7" name="Rectangle 2"/>
            <p:cNvSpPr txBox="1">
              <a:spLocks noChangeArrowheads="1"/>
            </p:cNvSpPr>
            <p:nvPr/>
          </p:nvSpPr>
          <p:spPr bwMode="auto">
            <a:xfrm>
              <a:off x="1066800" y="6248400"/>
              <a:ext cx="7086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RELEGAÇÃO DA PALAVRA A SEGUNDO PLANO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9" name="Seta para baixo 18"/>
          <p:cNvSpPr/>
          <p:nvPr/>
        </p:nvSpPr>
        <p:spPr bwMode="auto">
          <a:xfrm>
            <a:off x="4343400" y="38862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sp>
        <p:nvSpPr>
          <p:cNvPr id="38" name="Seta para baixo 37"/>
          <p:cNvSpPr/>
          <p:nvPr/>
        </p:nvSpPr>
        <p:spPr bwMode="auto">
          <a:xfrm>
            <a:off x="4343400" y="48768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3" grpId="0" animBg="1"/>
      <p:bldP spid="34" grpId="0"/>
      <p:bldP spid="24" grpId="0" animBg="1"/>
      <p:bldP spid="25" grpId="0" animBg="1"/>
      <p:bldP spid="19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PARA COMEÇAR...</a:t>
            </a:r>
            <a:endParaRPr lang="es-ES" sz="34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228600" y="990600"/>
            <a:ext cx="868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Apresentação</a:t>
            </a:r>
          </a:p>
          <a:p>
            <a:pPr algn="just">
              <a:defRPr/>
            </a:pPr>
            <a:endParaRPr lang="pt-BR" sz="1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	As tendências contemporâneas da literatura brasileira dizem respeito a todas as produções feitas a partir da década de 1950 até a atualidade. Dessa forma, percebe-se que muito do que foi e do que é produzido vêm representando mudanças que ocorreram na sociedade, na política e nas tecnologias vigentes.</a:t>
            </a:r>
            <a:endParaRPr lang="es-ES" kern="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304800" y="3124200"/>
            <a:ext cx="8534400" cy="3276600"/>
            <a:chOff x="457200" y="3048000"/>
            <a:chExt cx="8458200" cy="3276600"/>
          </a:xfrm>
        </p:grpSpPr>
        <p:sp>
          <p:nvSpPr>
            <p:cNvPr id="30" name="Retângulo 29"/>
            <p:cNvSpPr/>
            <p:nvPr/>
          </p:nvSpPr>
          <p:spPr bwMode="auto">
            <a:xfrm>
              <a:off x="1143000" y="3505200"/>
              <a:ext cx="7772400" cy="24384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sp>
          <p:nvSpPr>
            <p:cNvPr id="34" name="Rectangle 2"/>
            <p:cNvSpPr txBox="1">
              <a:spLocks noChangeArrowheads="1"/>
            </p:cNvSpPr>
            <p:nvPr/>
          </p:nvSpPr>
          <p:spPr bwMode="auto">
            <a:xfrm>
              <a:off x="1219200" y="3048000"/>
              <a:ext cx="75438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+mj-ea"/>
                  <a:cs typeface="Arial" pitchFamily="34" charset="0"/>
                </a:rPr>
                <a:t>Objetivos</a:t>
              </a:r>
            </a:p>
            <a:p>
              <a:pPr algn="just">
                <a:defRPr/>
              </a:pPr>
              <a:endParaRPr lang="pt-BR" sz="1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pt-BR" sz="1600" kern="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Arial" pitchFamily="34" charset="0"/>
                </a:rPr>
                <a:t>Apresentar os resultados da pesquisa sobre as primeiras tendências poéticas da literatura contemporânea brasileira (já mencionadas), de modo a:</a:t>
              </a:r>
            </a:p>
            <a:p>
              <a:pPr algn="just">
                <a:defRPr/>
              </a:pPr>
              <a:endParaRPr lang="pt-BR" sz="1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endParaRPr>
            </a:p>
            <a:p>
              <a:pPr algn="just">
                <a:buFont typeface="Wingdings" pitchFamily="2" charset="2"/>
                <a:buChar char="ü"/>
                <a:defRPr/>
              </a:pPr>
              <a:r>
                <a:rPr lang="pt-BR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Arial" pitchFamily="34" charset="0"/>
                </a:rPr>
                <a:t> </a:t>
              </a:r>
              <a:r>
                <a:rPr lang="pt-BR" sz="1600" kern="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Arial" pitchFamily="34" charset="0"/>
                </a:rPr>
                <a:t>Expor seus históricos e representantes;</a:t>
              </a:r>
            </a:p>
            <a:p>
              <a:pPr algn="just">
                <a:defRPr/>
              </a:pPr>
              <a:endParaRPr lang="pt-BR" sz="1000" kern="0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endParaRPr>
            </a:p>
            <a:p>
              <a:pPr algn="just">
                <a:buFont typeface="Wingdings" pitchFamily="2" charset="2"/>
                <a:buChar char="ü"/>
                <a:defRPr/>
              </a:pPr>
              <a:r>
                <a:rPr lang="pt-BR" sz="16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Arial" pitchFamily="34" charset="0"/>
                </a:rPr>
                <a:t> </a:t>
              </a:r>
              <a:r>
                <a:rPr lang="pt-BR" sz="1600" kern="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Arial" pitchFamily="34" charset="0"/>
                </a:rPr>
                <a:t>Definir seus conceitos e objetivos;</a:t>
              </a:r>
            </a:p>
            <a:p>
              <a:pPr algn="just">
                <a:defRPr/>
              </a:pPr>
              <a:endParaRPr lang="pt-BR" sz="1000" kern="0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endParaRPr>
            </a:p>
            <a:p>
              <a:pPr algn="just">
                <a:buFont typeface="Wingdings" pitchFamily="2" charset="2"/>
                <a:buChar char="ü"/>
                <a:defRPr/>
              </a:pPr>
              <a:r>
                <a:rPr lang="pt-BR" sz="16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Arial" pitchFamily="34" charset="0"/>
                </a:rPr>
                <a:t> </a:t>
              </a:r>
              <a:r>
                <a:rPr lang="pt-BR" sz="1600" kern="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Arial" pitchFamily="34" charset="0"/>
                </a:rPr>
                <a:t>Descrever suas principais características (com análise de algumas obras).</a:t>
              </a:r>
              <a:endParaRPr lang="es-ES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5903" t="40357" r="70707" b="37985"/>
            <a:stretch>
              <a:fillRect/>
            </a:stretch>
          </p:blipFill>
          <p:spPr bwMode="auto">
            <a:xfrm>
              <a:off x="457200" y="3505200"/>
              <a:ext cx="6858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9"/>
          <p:cNvGrpSpPr/>
          <p:nvPr/>
        </p:nvGrpSpPr>
        <p:grpSpPr>
          <a:xfrm>
            <a:off x="1447801" y="3276600"/>
            <a:ext cx="6324598" cy="685800"/>
            <a:chOff x="914399" y="3733800"/>
            <a:chExt cx="7391402" cy="685800"/>
          </a:xfrm>
        </p:grpSpPr>
        <p:sp>
          <p:nvSpPr>
            <p:cNvPr id="31" name="Retângulo 30"/>
            <p:cNvSpPr/>
            <p:nvPr/>
          </p:nvSpPr>
          <p:spPr bwMode="auto">
            <a:xfrm>
              <a:off x="914399" y="3733800"/>
              <a:ext cx="7391402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2" name="Rectangle 2"/>
            <p:cNvSpPr txBox="1">
              <a:spLocks noChangeArrowheads="1"/>
            </p:cNvSpPr>
            <p:nvPr/>
          </p:nvSpPr>
          <p:spPr bwMode="auto">
            <a:xfrm>
              <a:off x="1066800" y="3810000"/>
              <a:ext cx="7086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VER E NÃO LER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ângulo 34"/>
          <p:cNvSpPr/>
          <p:nvPr/>
        </p:nvSpPr>
        <p:spPr bwMode="auto">
          <a:xfrm>
            <a:off x="3429004" y="1143000"/>
            <a:ext cx="2362196" cy="685800"/>
          </a:xfrm>
          <a:prstGeom prst="rect">
            <a:avLst/>
          </a:prstGeom>
          <a:solidFill>
            <a:srgbClr val="000000">
              <a:alpha val="3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>
              <a:defRPr/>
            </a:pPr>
            <a:endParaRPr lang="pt-BR" dirty="0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200397" y="1219200"/>
            <a:ext cx="28194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OBJETIVOS</a:t>
            </a:r>
            <a:endParaRPr lang="es-ES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1447796" y="2286000"/>
            <a:ext cx="6324604" cy="685800"/>
          </a:xfrm>
          <a:prstGeom prst="rect">
            <a:avLst/>
          </a:prstGeom>
          <a:solidFill>
            <a:srgbClr val="000000">
              <a:alpha val="3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>
              <a:defRPr/>
            </a:pPr>
            <a:endParaRPr lang="pt-BR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990603" y="2362200"/>
            <a:ext cx="72389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EXPLORAÇÃO DAS POSSIBILIDADES POÉTICAS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Chave direita 40"/>
          <p:cNvSpPr>
            <a:spLocks/>
          </p:cNvSpPr>
          <p:nvPr/>
        </p:nvSpPr>
        <p:spPr bwMode="auto">
          <a:xfrm rot="5400000">
            <a:off x="4381500" y="495300"/>
            <a:ext cx="381000" cy="2895600"/>
          </a:xfrm>
          <a:prstGeom prst="rightBrace">
            <a:avLst>
              <a:gd name="adj1" fmla="val 45152"/>
              <a:gd name="adj2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25" name="Seta para baixo 24"/>
          <p:cNvSpPr/>
          <p:nvPr/>
        </p:nvSpPr>
        <p:spPr bwMode="auto">
          <a:xfrm>
            <a:off x="4343400" y="28956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grpSp>
        <p:nvGrpSpPr>
          <p:cNvPr id="3" name="Grupo 40"/>
          <p:cNvGrpSpPr/>
          <p:nvPr/>
        </p:nvGrpSpPr>
        <p:grpSpPr>
          <a:xfrm>
            <a:off x="1447801" y="4267200"/>
            <a:ext cx="6324598" cy="685800"/>
            <a:chOff x="914399" y="4953000"/>
            <a:chExt cx="7391402" cy="685800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914399" y="4953000"/>
              <a:ext cx="7391402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>
              <a:off x="1066800" y="5029200"/>
              <a:ext cx="7086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TRANSMISSÃO DA INFORMAÇÃO, APENAS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" name="Grupo 41"/>
          <p:cNvGrpSpPr/>
          <p:nvPr/>
        </p:nvGrpSpPr>
        <p:grpSpPr>
          <a:xfrm>
            <a:off x="1447801" y="5257800"/>
            <a:ext cx="6324598" cy="685800"/>
            <a:chOff x="914399" y="6172200"/>
            <a:chExt cx="7391402" cy="685800"/>
          </a:xfrm>
        </p:grpSpPr>
        <p:sp>
          <p:nvSpPr>
            <p:cNvPr id="28" name="Retângulo 27"/>
            <p:cNvSpPr/>
            <p:nvPr/>
          </p:nvSpPr>
          <p:spPr bwMode="auto">
            <a:xfrm>
              <a:off x="914399" y="6172200"/>
              <a:ext cx="7391402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37" name="Rectangle 2"/>
            <p:cNvSpPr txBox="1">
              <a:spLocks noChangeArrowheads="1"/>
            </p:cNvSpPr>
            <p:nvPr/>
          </p:nvSpPr>
          <p:spPr bwMode="auto">
            <a:xfrm>
              <a:off x="1066800" y="6248400"/>
              <a:ext cx="7086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MOSTRAR OS MOVIMENTOS DE UMA MISTURA</a:t>
              </a:r>
              <a:endParaRPr lang="es-E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9" name="Seta para baixo 18"/>
          <p:cNvSpPr/>
          <p:nvPr/>
        </p:nvSpPr>
        <p:spPr bwMode="auto">
          <a:xfrm>
            <a:off x="4343400" y="38862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sp>
        <p:nvSpPr>
          <p:cNvPr id="38" name="Seta para baixo 37"/>
          <p:cNvSpPr/>
          <p:nvPr/>
        </p:nvSpPr>
        <p:spPr bwMode="auto">
          <a:xfrm>
            <a:off x="4343400" y="4876800"/>
            <a:ext cx="533400" cy="457200"/>
          </a:xfrm>
          <a:prstGeom prst="downArrow">
            <a:avLst>
              <a:gd name="adj1" fmla="val 50000"/>
              <a:gd name="adj2" fmla="val 6587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3" grpId="0" animBg="1"/>
      <p:bldP spid="34" grpId="0"/>
      <p:bldP spid="24" grpId="0" animBg="1"/>
      <p:bldP spid="25" grpId="0" animBg="1"/>
      <p:bldP spid="19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www.poemaprocesso.com/imagebank/thumb560_dvi2701736hccv.jpg"/>
          <p:cNvPicPr>
            <a:picLocks noChangeAspect="1" noChangeArrowheads="1"/>
          </p:cNvPicPr>
          <p:nvPr/>
        </p:nvPicPr>
        <p:blipFill>
          <a:blip r:embed="rId4" cstate="print"/>
          <a:srcRect l="2269" t="11731" b="12671"/>
          <a:stretch>
            <a:fillRect/>
          </a:stretch>
        </p:blipFill>
        <p:spPr bwMode="auto">
          <a:xfrm>
            <a:off x="228600" y="1600200"/>
            <a:ext cx="3984526" cy="4419600"/>
          </a:xfrm>
          <a:prstGeom prst="rect">
            <a:avLst/>
          </a:prstGeom>
          <a:noFill/>
        </p:spPr>
      </p:pic>
      <p:pic>
        <p:nvPicPr>
          <p:cNvPr id="23" name="Picture 2" descr="http://www.poemaprocesso.com/imagebank/thumb560_dvi2164736hccv.jpg"/>
          <p:cNvPicPr>
            <a:picLocks noChangeAspect="1" noChangeArrowheads="1"/>
          </p:cNvPicPr>
          <p:nvPr/>
        </p:nvPicPr>
        <p:blipFill>
          <a:blip r:embed="rId5" cstate="print"/>
          <a:srcRect l="5714" t="15940" b="19303"/>
          <a:stretch>
            <a:fillRect/>
          </a:stretch>
        </p:blipFill>
        <p:spPr bwMode="auto">
          <a:xfrm>
            <a:off x="4419600" y="1600200"/>
            <a:ext cx="4495800" cy="4427682"/>
          </a:xfrm>
          <a:prstGeom prst="rect">
            <a:avLst/>
          </a:prstGeom>
          <a:noFill/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Wlademir</a:t>
            </a: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Dias-Pino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Álvaro de Sá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poemaprocesso.com/imagebank/thumb560_dvi7071551hcc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30" y="1744866"/>
            <a:ext cx="4046970" cy="4198734"/>
          </a:xfrm>
          <a:prstGeom prst="rect">
            <a:avLst/>
          </a:prstGeom>
          <a:noFill/>
        </p:spPr>
      </p:pic>
      <p:pic>
        <p:nvPicPr>
          <p:cNvPr id="7" name="Picture 4" descr="http://www.poemaprocesso.com/imagebank/thumb560_dvi9761551hccv.jpg"/>
          <p:cNvPicPr>
            <a:picLocks noChangeAspect="1" noChangeArrowheads="1"/>
          </p:cNvPicPr>
          <p:nvPr/>
        </p:nvPicPr>
        <p:blipFill>
          <a:blip r:embed="rId5" cstate="print"/>
          <a:srcRect t="1783" r="810"/>
          <a:stretch>
            <a:fillRect/>
          </a:stretch>
        </p:blipFill>
        <p:spPr bwMode="auto">
          <a:xfrm>
            <a:off x="4748806" y="1752600"/>
            <a:ext cx="4014194" cy="41877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Neide de Sá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www.poemaprocesso.com/imagebank/thumb560_dvi1404515hcc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11" y="2212349"/>
            <a:ext cx="4085244" cy="2969096"/>
          </a:xfrm>
          <a:prstGeom prst="rect">
            <a:avLst/>
          </a:prstGeom>
          <a:noFill/>
        </p:spPr>
      </p:pic>
      <p:pic>
        <p:nvPicPr>
          <p:cNvPr id="9" name="Picture 4" descr="http://www.poemaprocesso.com/imagebank/thumb560_dvi1962515hccv.jpg"/>
          <p:cNvPicPr>
            <a:picLocks noChangeAspect="1" noChangeArrowheads="1"/>
          </p:cNvPicPr>
          <p:nvPr/>
        </p:nvPicPr>
        <p:blipFill>
          <a:blip r:embed="rId5" cstate="print"/>
          <a:srcRect t="2785" b="-252"/>
          <a:stretch>
            <a:fillRect/>
          </a:stretch>
        </p:blipFill>
        <p:spPr bwMode="auto">
          <a:xfrm>
            <a:off x="4648200" y="2209490"/>
            <a:ext cx="4195654" cy="29721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Moacy</a:t>
            </a: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t-BR" sz="20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Cirne</a:t>
            </a:r>
            <a:endParaRPr lang="es-E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poemaprocesso.com/imagebank/thumb560_dvi728446hcc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419" y="2108449"/>
            <a:ext cx="4268581" cy="3384376"/>
          </a:xfrm>
          <a:prstGeom prst="rect">
            <a:avLst/>
          </a:prstGeom>
          <a:noFill/>
        </p:spPr>
      </p:pic>
      <p:pic>
        <p:nvPicPr>
          <p:cNvPr id="7" name="Picture 4" descr="http://www.poemaprocesso.com/imagebank/thumb560_dvi2190446hcc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5360" y="1676400"/>
            <a:ext cx="3893840" cy="427627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600200" y="114918"/>
            <a:ext cx="5867400" cy="5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://www.sebodomessias.com.br/loja/imagens/produtos/produtos/78/787464_6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3640114" cy="507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810000" y="990600"/>
            <a:ext cx="5257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PROPOSIÇÕES  – WLADEMIR  DIAS-PINO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“Em vez de poesia, é poema.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língua, é linguagem.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palavra, projeto.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tradução, versão.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estilo, contraestilo.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regional, universal.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individual, coletivo.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representação, apresentação.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personagem, não figuração.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Em vez de psicológico, tecnológico.”</a:t>
            </a:r>
          </a:p>
        </p:txBody>
      </p:sp>
      <p:sp>
        <p:nvSpPr>
          <p:cNvPr id="10" name="Retângulo 9">
            <a:hlinkClick r:id="rId5"/>
          </p:cNvPr>
          <p:cNvSpPr/>
          <p:nvPr/>
        </p:nvSpPr>
        <p:spPr bwMode="auto">
          <a:xfrm>
            <a:off x="1447801" y="6248400"/>
            <a:ext cx="6324598" cy="533400"/>
          </a:xfrm>
          <a:prstGeom prst="rect">
            <a:avLst/>
          </a:prstGeom>
          <a:solidFill>
            <a:srgbClr val="000000">
              <a:alpha val="3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eaLnBrk="0" hangingPunct="0">
              <a:defRPr/>
            </a:pPr>
            <a:r>
              <a:rPr lang="pt-BR" sz="2600" b="1" dirty="0" smtClean="0">
                <a:solidFill>
                  <a:schemeClr val="tx2"/>
                </a:solidFill>
              </a:rPr>
              <a:t>www.poemaprocesso.com</a:t>
            </a:r>
            <a:endParaRPr lang="pt-BR" sz="2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PARA FINALIZAR...</a:t>
            </a:r>
            <a:endParaRPr lang="es-ES" sz="34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996778" y="3048000"/>
            <a:ext cx="7842422" cy="3124200"/>
          </a:xfrm>
          <a:prstGeom prst="rect">
            <a:avLst/>
          </a:prstGeom>
          <a:solidFill>
            <a:srgbClr val="000000">
              <a:alpha val="3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 l="25903" t="40357" r="70707" b="37985"/>
          <a:stretch>
            <a:fillRect/>
          </a:stretch>
        </p:blipFill>
        <p:spPr bwMode="auto">
          <a:xfrm>
            <a:off x="298622" y="3048000"/>
            <a:ext cx="69197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12" name="Grupo 18"/>
          <p:cNvGrpSpPr/>
          <p:nvPr/>
        </p:nvGrpSpPr>
        <p:grpSpPr>
          <a:xfrm>
            <a:off x="1744404" y="3202744"/>
            <a:ext cx="3091218" cy="531056"/>
            <a:chOff x="2643826" y="-27384"/>
            <a:chExt cx="8082060" cy="1224136"/>
          </a:xfrm>
        </p:grpSpPr>
        <p:sp>
          <p:nvSpPr>
            <p:cNvPr id="13" name="Elipse 12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strela de 5 pontas 13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Título 1"/>
          <p:cNvSpPr txBox="1">
            <a:spLocks/>
          </p:cNvSpPr>
          <p:nvPr/>
        </p:nvSpPr>
        <p:spPr bwMode="auto">
          <a:xfrm>
            <a:off x="1447800" y="3174072"/>
            <a:ext cx="2854422" cy="4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DeflateTop">
              <a:avLst>
                <a:gd name="adj" fmla="val 57792"/>
              </a:avLst>
            </a:prstTxWarp>
            <a:normAutofit fontScale="8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  NCR   TISM</a:t>
            </a:r>
            <a:endParaRPr kumimoji="0" lang="pt-BR" sz="38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62000" y="3886200"/>
            <a:ext cx="4572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Poesia Social</a:t>
            </a:r>
            <a:endParaRPr lang="pt-BR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18" name="Grupo 26"/>
          <p:cNvGrpSpPr/>
          <p:nvPr/>
        </p:nvGrpSpPr>
        <p:grpSpPr>
          <a:xfrm>
            <a:off x="1219200" y="4615898"/>
            <a:ext cx="3657600" cy="946702"/>
            <a:chOff x="3129337" y="2863802"/>
            <a:chExt cx="5711435" cy="1446600"/>
          </a:xfrm>
        </p:grpSpPr>
        <p:grpSp>
          <p:nvGrpSpPr>
            <p:cNvPr id="19" name="Grupo 23"/>
            <p:cNvGrpSpPr/>
            <p:nvPr/>
          </p:nvGrpSpPr>
          <p:grpSpPr>
            <a:xfrm rot="21057024">
              <a:off x="3129337" y="2915533"/>
              <a:ext cx="2699326" cy="1247848"/>
              <a:chOff x="3367314" y="3018971"/>
              <a:chExt cx="3091543" cy="1444398"/>
            </a:xfrm>
          </p:grpSpPr>
          <p:sp>
            <p:nvSpPr>
              <p:cNvPr id="31" name="Forma livre 30"/>
              <p:cNvSpPr/>
              <p:nvPr/>
            </p:nvSpPr>
            <p:spPr bwMode="auto">
              <a:xfrm>
                <a:off x="3367314" y="3018971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962400" y="3686629"/>
                <a:ext cx="449943" cy="409074"/>
              </a:xfrm>
              <a:custGeom>
                <a:avLst/>
                <a:gdLst>
                  <a:gd name="connsiteX0" fmla="*/ 101600 w 449943"/>
                  <a:gd name="connsiteY0" fmla="*/ 0 h 409074"/>
                  <a:gd name="connsiteX1" fmla="*/ 14514 w 449943"/>
                  <a:gd name="connsiteY1" fmla="*/ 58057 h 409074"/>
                  <a:gd name="connsiteX2" fmla="*/ 0 w 449943"/>
                  <a:gd name="connsiteY2" fmla="*/ 130628 h 409074"/>
                  <a:gd name="connsiteX3" fmla="*/ 14514 w 449943"/>
                  <a:gd name="connsiteY3" fmla="*/ 348342 h 409074"/>
                  <a:gd name="connsiteX4" fmla="*/ 29029 w 449943"/>
                  <a:gd name="connsiteY4" fmla="*/ 391885 h 409074"/>
                  <a:gd name="connsiteX5" fmla="*/ 72571 w 449943"/>
                  <a:gd name="connsiteY5" fmla="*/ 406400 h 409074"/>
                  <a:gd name="connsiteX6" fmla="*/ 304800 w 449943"/>
                  <a:gd name="connsiteY6" fmla="*/ 391885 h 409074"/>
                  <a:gd name="connsiteX7" fmla="*/ 391886 w 449943"/>
                  <a:gd name="connsiteY7" fmla="*/ 333828 h 409074"/>
                  <a:gd name="connsiteX8" fmla="*/ 420914 w 449943"/>
                  <a:gd name="connsiteY8" fmla="*/ 290285 h 409074"/>
                  <a:gd name="connsiteX9" fmla="*/ 362857 w 449943"/>
                  <a:gd name="connsiteY9" fmla="*/ 159657 h 409074"/>
                  <a:gd name="connsiteX10" fmla="*/ 319314 w 449943"/>
                  <a:gd name="connsiteY10" fmla="*/ 116114 h 409074"/>
                  <a:gd name="connsiteX11" fmla="*/ 232229 w 449943"/>
                  <a:gd name="connsiteY11" fmla="*/ 87085 h 409074"/>
                  <a:gd name="connsiteX12" fmla="*/ 188686 w 449943"/>
                  <a:gd name="connsiteY12" fmla="*/ 58057 h 409074"/>
                  <a:gd name="connsiteX13" fmla="*/ 101600 w 449943"/>
                  <a:gd name="connsiteY13" fmla="*/ 72571 h 409074"/>
                  <a:gd name="connsiteX14" fmla="*/ 14514 w 449943"/>
                  <a:gd name="connsiteY14" fmla="*/ 101600 h 409074"/>
                  <a:gd name="connsiteX15" fmla="*/ 58057 w 449943"/>
                  <a:gd name="connsiteY15" fmla="*/ 232228 h 409074"/>
                  <a:gd name="connsiteX16" fmla="*/ 116114 w 449943"/>
                  <a:gd name="connsiteY16" fmla="*/ 246742 h 409074"/>
                  <a:gd name="connsiteX17" fmla="*/ 362857 w 449943"/>
                  <a:gd name="connsiteY17" fmla="*/ 232228 h 409074"/>
                  <a:gd name="connsiteX18" fmla="*/ 449943 w 449943"/>
                  <a:gd name="connsiteY18" fmla="*/ 203200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943" h="409074">
                    <a:moveTo>
                      <a:pt x="101600" y="0"/>
                    </a:moveTo>
                    <a:cubicBezTo>
                      <a:pt x="62895" y="12901"/>
                      <a:pt x="36259" y="14568"/>
                      <a:pt x="14514" y="58057"/>
                    </a:cubicBezTo>
                    <a:cubicBezTo>
                      <a:pt x="3482" y="80122"/>
                      <a:pt x="4838" y="106438"/>
                      <a:pt x="0" y="130628"/>
                    </a:cubicBezTo>
                    <a:cubicBezTo>
                      <a:pt x="4838" y="203199"/>
                      <a:pt x="6482" y="276054"/>
                      <a:pt x="14514" y="348342"/>
                    </a:cubicBezTo>
                    <a:cubicBezTo>
                      <a:pt x="16204" y="363548"/>
                      <a:pt x="18211" y="381067"/>
                      <a:pt x="29029" y="391885"/>
                    </a:cubicBezTo>
                    <a:cubicBezTo>
                      <a:pt x="39847" y="402703"/>
                      <a:pt x="58057" y="401562"/>
                      <a:pt x="72571" y="406400"/>
                    </a:cubicBezTo>
                    <a:cubicBezTo>
                      <a:pt x="149981" y="401562"/>
                      <a:pt x="229168" y="409074"/>
                      <a:pt x="304800" y="391885"/>
                    </a:cubicBezTo>
                    <a:cubicBezTo>
                      <a:pt x="338820" y="384153"/>
                      <a:pt x="391886" y="333828"/>
                      <a:pt x="391886" y="333828"/>
                    </a:cubicBezTo>
                    <a:cubicBezTo>
                      <a:pt x="401562" y="319314"/>
                      <a:pt x="419178" y="307642"/>
                      <a:pt x="420914" y="290285"/>
                    </a:cubicBezTo>
                    <a:cubicBezTo>
                      <a:pt x="432753" y="171895"/>
                      <a:pt x="420170" y="207417"/>
                      <a:pt x="362857" y="159657"/>
                    </a:cubicBezTo>
                    <a:cubicBezTo>
                      <a:pt x="347088" y="146516"/>
                      <a:pt x="337257" y="126083"/>
                      <a:pt x="319314" y="116114"/>
                    </a:cubicBezTo>
                    <a:cubicBezTo>
                      <a:pt x="292566" y="101254"/>
                      <a:pt x="257689" y="104058"/>
                      <a:pt x="232229" y="87085"/>
                    </a:cubicBezTo>
                    <a:lnTo>
                      <a:pt x="188686" y="58057"/>
                    </a:lnTo>
                    <a:cubicBezTo>
                      <a:pt x="159657" y="62895"/>
                      <a:pt x="130150" y="65433"/>
                      <a:pt x="101600" y="72571"/>
                    </a:cubicBezTo>
                    <a:cubicBezTo>
                      <a:pt x="71915" y="79992"/>
                      <a:pt x="14514" y="101600"/>
                      <a:pt x="14514" y="101600"/>
                    </a:cubicBezTo>
                    <a:cubicBezTo>
                      <a:pt x="19941" y="134159"/>
                      <a:pt x="19792" y="206718"/>
                      <a:pt x="58057" y="232228"/>
                    </a:cubicBezTo>
                    <a:cubicBezTo>
                      <a:pt x="74655" y="243293"/>
                      <a:pt x="96762" y="241904"/>
                      <a:pt x="116114" y="246742"/>
                    </a:cubicBezTo>
                    <a:cubicBezTo>
                      <a:pt x="198362" y="241904"/>
                      <a:pt x="281159" y="242884"/>
                      <a:pt x="362857" y="232228"/>
                    </a:cubicBezTo>
                    <a:cubicBezTo>
                      <a:pt x="393199" y="228270"/>
                      <a:pt x="449943" y="203200"/>
                      <a:pt x="449943" y="203200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4466772" y="3715657"/>
                <a:ext cx="333828" cy="395911"/>
              </a:xfrm>
              <a:custGeom>
                <a:avLst/>
                <a:gdLst>
                  <a:gd name="connsiteX0" fmla="*/ 0 w 333828"/>
                  <a:gd name="connsiteY0" fmla="*/ 362857 h 395911"/>
                  <a:gd name="connsiteX1" fmla="*/ 159657 w 333828"/>
                  <a:gd name="connsiteY1" fmla="*/ 290286 h 395911"/>
                  <a:gd name="connsiteX2" fmla="*/ 246742 w 333828"/>
                  <a:gd name="connsiteY2" fmla="*/ 232229 h 395911"/>
                  <a:gd name="connsiteX3" fmla="*/ 333828 w 333828"/>
                  <a:gd name="connsiteY3" fmla="*/ 87086 h 395911"/>
                  <a:gd name="connsiteX4" fmla="*/ 304800 w 333828"/>
                  <a:gd name="connsiteY4" fmla="*/ 43543 h 395911"/>
                  <a:gd name="connsiteX5" fmla="*/ 203200 w 333828"/>
                  <a:gd name="connsiteY5" fmla="*/ 0 h 395911"/>
                  <a:gd name="connsiteX6" fmla="*/ 159657 w 333828"/>
                  <a:gd name="connsiteY6" fmla="*/ 14514 h 395911"/>
                  <a:gd name="connsiteX7" fmla="*/ 145142 w 333828"/>
                  <a:gd name="connsiteY7" fmla="*/ 58057 h 395911"/>
                  <a:gd name="connsiteX8" fmla="*/ 159657 w 333828"/>
                  <a:gd name="connsiteY8" fmla="*/ 145143 h 395911"/>
                  <a:gd name="connsiteX9" fmla="*/ 203200 w 333828"/>
                  <a:gd name="connsiteY9" fmla="*/ 304800 h 395911"/>
                  <a:gd name="connsiteX10" fmla="*/ 275771 w 333828"/>
                  <a:gd name="connsiteY10" fmla="*/ 391886 h 39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828" h="395911">
                    <a:moveTo>
                      <a:pt x="0" y="362857"/>
                    </a:moveTo>
                    <a:cubicBezTo>
                      <a:pt x="129798" y="297958"/>
                      <a:pt x="75061" y="318484"/>
                      <a:pt x="159657" y="290286"/>
                    </a:cubicBezTo>
                    <a:cubicBezTo>
                      <a:pt x="188685" y="270934"/>
                      <a:pt x="227390" y="261257"/>
                      <a:pt x="246742" y="232229"/>
                    </a:cubicBezTo>
                    <a:cubicBezTo>
                      <a:pt x="316802" y="127140"/>
                      <a:pt x="289198" y="176348"/>
                      <a:pt x="333828" y="87086"/>
                    </a:cubicBezTo>
                    <a:cubicBezTo>
                      <a:pt x="324152" y="72572"/>
                      <a:pt x="318201" y="54710"/>
                      <a:pt x="304800" y="43543"/>
                    </a:cubicBezTo>
                    <a:cubicBezTo>
                      <a:pt x="280886" y="23615"/>
                      <a:pt x="233450" y="10083"/>
                      <a:pt x="203200" y="0"/>
                    </a:cubicBezTo>
                    <a:cubicBezTo>
                      <a:pt x="188686" y="4838"/>
                      <a:pt x="170475" y="3696"/>
                      <a:pt x="159657" y="14514"/>
                    </a:cubicBezTo>
                    <a:cubicBezTo>
                      <a:pt x="148839" y="25332"/>
                      <a:pt x="145142" y="42757"/>
                      <a:pt x="145142" y="58057"/>
                    </a:cubicBezTo>
                    <a:cubicBezTo>
                      <a:pt x="145142" y="87486"/>
                      <a:pt x="154392" y="116189"/>
                      <a:pt x="159657" y="145143"/>
                    </a:cubicBezTo>
                    <a:cubicBezTo>
                      <a:pt x="166473" y="182632"/>
                      <a:pt x="183361" y="275041"/>
                      <a:pt x="203200" y="304800"/>
                    </a:cubicBezTo>
                    <a:cubicBezTo>
                      <a:pt x="263941" y="395911"/>
                      <a:pt x="226369" y="391886"/>
                      <a:pt x="275771" y="39188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4800600" y="3657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5562600" y="38862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5713978" y="36257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91200" y="40386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upo 24"/>
            <p:cNvGrpSpPr/>
            <p:nvPr/>
          </p:nvGrpSpPr>
          <p:grpSpPr>
            <a:xfrm rot="20678659">
              <a:off x="6008380" y="2863802"/>
              <a:ext cx="2832392" cy="1446600"/>
              <a:chOff x="3886200" y="4800600"/>
              <a:chExt cx="3243943" cy="1674456"/>
            </a:xfrm>
          </p:grpSpPr>
          <p:sp>
            <p:nvSpPr>
              <p:cNvPr id="21" name="Forma livre 20"/>
              <p:cNvSpPr/>
              <p:nvPr/>
            </p:nvSpPr>
            <p:spPr bwMode="auto">
              <a:xfrm>
                <a:off x="4572000" y="5334000"/>
                <a:ext cx="523299" cy="522378"/>
              </a:xfrm>
              <a:custGeom>
                <a:avLst/>
                <a:gdLst>
                  <a:gd name="connsiteX0" fmla="*/ 0 w 523299"/>
                  <a:gd name="connsiteY0" fmla="*/ 391750 h 522378"/>
                  <a:gd name="connsiteX1" fmla="*/ 72571 w 523299"/>
                  <a:gd name="connsiteY1" fmla="*/ 377235 h 522378"/>
                  <a:gd name="connsiteX2" fmla="*/ 159657 w 523299"/>
                  <a:gd name="connsiteY2" fmla="*/ 290150 h 522378"/>
                  <a:gd name="connsiteX3" fmla="*/ 203200 w 523299"/>
                  <a:gd name="connsiteY3" fmla="*/ 246607 h 522378"/>
                  <a:gd name="connsiteX4" fmla="*/ 203200 w 523299"/>
                  <a:gd name="connsiteY4" fmla="*/ 14378 h 522378"/>
                  <a:gd name="connsiteX5" fmla="*/ 159657 w 523299"/>
                  <a:gd name="connsiteY5" fmla="*/ 28892 h 522378"/>
                  <a:gd name="connsiteX6" fmla="*/ 246743 w 523299"/>
                  <a:gd name="connsiteY6" fmla="*/ 57921 h 522378"/>
                  <a:gd name="connsiteX7" fmla="*/ 377371 w 523299"/>
                  <a:gd name="connsiteY7" fmla="*/ 130492 h 522378"/>
                  <a:gd name="connsiteX8" fmla="*/ 508000 w 523299"/>
                  <a:gd name="connsiteY8" fmla="*/ 115978 h 522378"/>
                  <a:gd name="connsiteX9" fmla="*/ 464457 w 523299"/>
                  <a:gd name="connsiteY9" fmla="*/ 130492 h 522378"/>
                  <a:gd name="connsiteX10" fmla="*/ 420914 w 523299"/>
                  <a:gd name="connsiteY10" fmla="*/ 159521 h 522378"/>
                  <a:gd name="connsiteX11" fmla="*/ 391885 w 523299"/>
                  <a:gd name="connsiteY11" fmla="*/ 203064 h 522378"/>
                  <a:gd name="connsiteX12" fmla="*/ 348343 w 523299"/>
                  <a:gd name="connsiteY12" fmla="*/ 348207 h 522378"/>
                  <a:gd name="connsiteX13" fmla="*/ 333828 w 523299"/>
                  <a:gd name="connsiteY13" fmla="*/ 435292 h 522378"/>
                  <a:gd name="connsiteX14" fmla="*/ 319314 w 523299"/>
                  <a:gd name="connsiteY14" fmla="*/ 478835 h 522378"/>
                  <a:gd name="connsiteX15" fmla="*/ 348343 w 523299"/>
                  <a:gd name="connsiteY15" fmla="*/ 522378 h 522378"/>
                  <a:gd name="connsiteX16" fmla="*/ 420914 w 523299"/>
                  <a:gd name="connsiteY16" fmla="*/ 507864 h 52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3299" h="522378">
                    <a:moveTo>
                      <a:pt x="0" y="391750"/>
                    </a:moveTo>
                    <a:cubicBezTo>
                      <a:pt x="24190" y="386912"/>
                      <a:pt x="49472" y="385897"/>
                      <a:pt x="72571" y="377235"/>
                    </a:cubicBezTo>
                    <a:cubicBezTo>
                      <a:pt x="120985" y="359080"/>
                      <a:pt x="126806" y="328476"/>
                      <a:pt x="159657" y="290150"/>
                    </a:cubicBezTo>
                    <a:cubicBezTo>
                      <a:pt x="173015" y="274565"/>
                      <a:pt x="188686" y="261121"/>
                      <a:pt x="203200" y="246607"/>
                    </a:cubicBezTo>
                    <a:cubicBezTo>
                      <a:pt x="224256" y="162382"/>
                      <a:pt x="241530" y="119788"/>
                      <a:pt x="203200" y="14378"/>
                    </a:cubicBezTo>
                    <a:cubicBezTo>
                      <a:pt x="197972" y="0"/>
                      <a:pt x="174171" y="24054"/>
                      <a:pt x="159657" y="28892"/>
                    </a:cubicBezTo>
                    <a:cubicBezTo>
                      <a:pt x="188686" y="38568"/>
                      <a:pt x="221283" y="40948"/>
                      <a:pt x="246743" y="57921"/>
                    </a:cubicBezTo>
                    <a:cubicBezTo>
                      <a:pt x="346558" y="124465"/>
                      <a:pt x="300730" y="104946"/>
                      <a:pt x="377371" y="130492"/>
                    </a:cubicBezTo>
                    <a:cubicBezTo>
                      <a:pt x="420914" y="125654"/>
                      <a:pt x="464189" y="115978"/>
                      <a:pt x="508000" y="115978"/>
                    </a:cubicBezTo>
                    <a:cubicBezTo>
                      <a:pt x="523299" y="115978"/>
                      <a:pt x="478141" y="123650"/>
                      <a:pt x="464457" y="130492"/>
                    </a:cubicBezTo>
                    <a:cubicBezTo>
                      <a:pt x="448855" y="138293"/>
                      <a:pt x="435428" y="149845"/>
                      <a:pt x="420914" y="159521"/>
                    </a:cubicBezTo>
                    <a:cubicBezTo>
                      <a:pt x="411238" y="174035"/>
                      <a:pt x="396898" y="186356"/>
                      <a:pt x="391885" y="203064"/>
                    </a:cubicBezTo>
                    <a:cubicBezTo>
                      <a:pt x="340940" y="372880"/>
                      <a:pt x="413665" y="250221"/>
                      <a:pt x="348343" y="348207"/>
                    </a:cubicBezTo>
                    <a:cubicBezTo>
                      <a:pt x="343505" y="377235"/>
                      <a:pt x="340212" y="406564"/>
                      <a:pt x="333828" y="435292"/>
                    </a:cubicBezTo>
                    <a:cubicBezTo>
                      <a:pt x="330509" y="450227"/>
                      <a:pt x="316799" y="463744"/>
                      <a:pt x="319314" y="478835"/>
                    </a:cubicBezTo>
                    <a:cubicBezTo>
                      <a:pt x="322182" y="496042"/>
                      <a:pt x="338667" y="507864"/>
                      <a:pt x="348343" y="522378"/>
                    </a:cubicBezTo>
                    <a:lnTo>
                      <a:pt x="420914" y="507864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Forma livre 21"/>
              <p:cNvSpPr/>
              <p:nvPr/>
            </p:nvSpPr>
            <p:spPr bwMode="auto">
              <a:xfrm>
                <a:off x="5638800" y="5410200"/>
                <a:ext cx="290285" cy="208038"/>
              </a:xfrm>
              <a:custGeom>
                <a:avLst/>
                <a:gdLst>
                  <a:gd name="connsiteX0" fmla="*/ 0 w 290285"/>
                  <a:gd name="connsiteY0" fmla="*/ 135466 h 208038"/>
                  <a:gd name="connsiteX1" fmla="*/ 58057 w 290285"/>
                  <a:gd name="connsiteY1" fmla="*/ 106438 h 208038"/>
                  <a:gd name="connsiteX2" fmla="*/ 101600 w 290285"/>
                  <a:gd name="connsiteY2" fmla="*/ 77409 h 208038"/>
                  <a:gd name="connsiteX3" fmla="*/ 145143 w 290285"/>
                  <a:gd name="connsiteY3" fmla="*/ 62895 h 208038"/>
                  <a:gd name="connsiteX4" fmla="*/ 275771 w 290285"/>
                  <a:gd name="connsiteY4" fmla="*/ 4838 h 208038"/>
                  <a:gd name="connsiteX5" fmla="*/ 232229 w 290285"/>
                  <a:gd name="connsiteY5" fmla="*/ 19352 h 208038"/>
                  <a:gd name="connsiteX6" fmla="*/ 145143 w 290285"/>
                  <a:gd name="connsiteY6" fmla="*/ 62895 h 208038"/>
                  <a:gd name="connsiteX7" fmla="*/ 72571 w 290285"/>
                  <a:gd name="connsiteY7" fmla="*/ 149980 h 208038"/>
                  <a:gd name="connsiteX8" fmla="*/ 14514 w 290285"/>
                  <a:gd name="connsiteY8" fmla="*/ 208038 h 2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285" h="208038">
                    <a:moveTo>
                      <a:pt x="0" y="135466"/>
                    </a:moveTo>
                    <a:cubicBezTo>
                      <a:pt x="19352" y="125790"/>
                      <a:pt x="39271" y="117173"/>
                      <a:pt x="58057" y="106438"/>
                    </a:cubicBezTo>
                    <a:cubicBezTo>
                      <a:pt x="73203" y="97783"/>
                      <a:pt x="85998" y="85210"/>
                      <a:pt x="101600" y="77409"/>
                    </a:cubicBezTo>
                    <a:cubicBezTo>
                      <a:pt x="115284" y="70567"/>
                      <a:pt x="130629" y="67733"/>
                      <a:pt x="145143" y="62895"/>
                    </a:cubicBezTo>
                    <a:cubicBezTo>
                      <a:pt x="214145" y="16893"/>
                      <a:pt x="172138" y="39381"/>
                      <a:pt x="275771" y="4838"/>
                    </a:cubicBezTo>
                    <a:cubicBezTo>
                      <a:pt x="290285" y="0"/>
                      <a:pt x="244959" y="10866"/>
                      <a:pt x="232229" y="19352"/>
                    </a:cubicBezTo>
                    <a:cubicBezTo>
                      <a:pt x="175956" y="56867"/>
                      <a:pt x="205235" y="42864"/>
                      <a:pt x="145143" y="62895"/>
                    </a:cubicBezTo>
                    <a:cubicBezTo>
                      <a:pt x="17940" y="190098"/>
                      <a:pt x="173600" y="28745"/>
                      <a:pt x="72571" y="149980"/>
                    </a:cubicBezTo>
                    <a:cubicBezTo>
                      <a:pt x="72565" y="149987"/>
                      <a:pt x="27417" y="195135"/>
                      <a:pt x="14514" y="20803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Forma livre 22"/>
              <p:cNvSpPr/>
              <p:nvPr/>
            </p:nvSpPr>
            <p:spPr bwMode="auto">
              <a:xfrm>
                <a:off x="5791200" y="5715000"/>
                <a:ext cx="378038" cy="451116"/>
              </a:xfrm>
              <a:custGeom>
                <a:avLst/>
                <a:gdLst>
                  <a:gd name="connsiteX0" fmla="*/ 0 w 378038"/>
                  <a:gd name="connsiteY0" fmla="*/ 0 h 451116"/>
                  <a:gd name="connsiteX1" fmla="*/ 43543 w 378038"/>
                  <a:gd name="connsiteY1" fmla="*/ 14514 h 451116"/>
                  <a:gd name="connsiteX2" fmla="*/ 101600 w 378038"/>
                  <a:gd name="connsiteY2" fmla="*/ 29028 h 451116"/>
                  <a:gd name="connsiteX3" fmla="*/ 145143 w 378038"/>
                  <a:gd name="connsiteY3" fmla="*/ 58057 h 451116"/>
                  <a:gd name="connsiteX4" fmla="*/ 159657 w 378038"/>
                  <a:gd name="connsiteY4" fmla="*/ 101600 h 451116"/>
                  <a:gd name="connsiteX5" fmla="*/ 116114 w 378038"/>
                  <a:gd name="connsiteY5" fmla="*/ 261257 h 451116"/>
                  <a:gd name="connsiteX6" fmla="*/ 72571 w 378038"/>
                  <a:gd name="connsiteY6" fmla="*/ 319314 h 451116"/>
                  <a:gd name="connsiteX7" fmla="*/ 29028 w 378038"/>
                  <a:gd name="connsiteY7" fmla="*/ 333828 h 451116"/>
                  <a:gd name="connsiteX8" fmla="*/ 145143 w 378038"/>
                  <a:gd name="connsiteY8" fmla="*/ 232228 h 451116"/>
                  <a:gd name="connsiteX9" fmla="*/ 188686 w 378038"/>
                  <a:gd name="connsiteY9" fmla="*/ 203200 h 451116"/>
                  <a:gd name="connsiteX10" fmla="*/ 232228 w 378038"/>
                  <a:gd name="connsiteY10" fmla="*/ 174171 h 451116"/>
                  <a:gd name="connsiteX11" fmla="*/ 319314 w 378038"/>
                  <a:gd name="connsiteY11" fmla="*/ 145143 h 451116"/>
                  <a:gd name="connsiteX12" fmla="*/ 362857 w 378038"/>
                  <a:gd name="connsiteY12" fmla="*/ 130628 h 451116"/>
                  <a:gd name="connsiteX13" fmla="*/ 246743 w 378038"/>
                  <a:gd name="connsiteY13" fmla="*/ 145143 h 451116"/>
                  <a:gd name="connsiteX14" fmla="*/ 203200 w 378038"/>
                  <a:gd name="connsiteY14" fmla="*/ 174171 h 451116"/>
                  <a:gd name="connsiteX15" fmla="*/ 188686 w 378038"/>
                  <a:gd name="connsiteY15" fmla="*/ 217714 h 451116"/>
                  <a:gd name="connsiteX16" fmla="*/ 145143 w 378038"/>
                  <a:gd name="connsiteY16" fmla="*/ 261257 h 451116"/>
                  <a:gd name="connsiteX17" fmla="*/ 159657 w 378038"/>
                  <a:gd name="connsiteY17" fmla="*/ 377371 h 451116"/>
                  <a:gd name="connsiteX18" fmla="*/ 246743 w 378038"/>
                  <a:gd name="connsiteY18" fmla="*/ 435428 h 451116"/>
                  <a:gd name="connsiteX19" fmla="*/ 319314 w 378038"/>
                  <a:gd name="connsiteY19" fmla="*/ 449943 h 45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8038" h="451116">
                    <a:moveTo>
                      <a:pt x="0" y="0"/>
                    </a:moveTo>
                    <a:cubicBezTo>
                      <a:pt x="14514" y="4838"/>
                      <a:pt x="28832" y="10311"/>
                      <a:pt x="43543" y="14514"/>
                    </a:cubicBezTo>
                    <a:cubicBezTo>
                      <a:pt x="62723" y="19994"/>
                      <a:pt x="83265" y="21170"/>
                      <a:pt x="101600" y="29028"/>
                    </a:cubicBezTo>
                    <a:cubicBezTo>
                      <a:pt x="117634" y="35900"/>
                      <a:pt x="130629" y="48381"/>
                      <a:pt x="145143" y="58057"/>
                    </a:cubicBezTo>
                    <a:cubicBezTo>
                      <a:pt x="149981" y="72571"/>
                      <a:pt x="159657" y="86301"/>
                      <a:pt x="159657" y="101600"/>
                    </a:cubicBezTo>
                    <a:cubicBezTo>
                      <a:pt x="159657" y="200347"/>
                      <a:pt x="159321" y="200767"/>
                      <a:pt x="116114" y="261257"/>
                    </a:cubicBezTo>
                    <a:cubicBezTo>
                      <a:pt x="102054" y="280942"/>
                      <a:pt x="91155" y="303828"/>
                      <a:pt x="72571" y="319314"/>
                    </a:cubicBezTo>
                    <a:cubicBezTo>
                      <a:pt x="60818" y="329108"/>
                      <a:pt x="43542" y="328990"/>
                      <a:pt x="29028" y="333828"/>
                    </a:cubicBezTo>
                    <a:cubicBezTo>
                      <a:pt x="77410" y="261258"/>
                      <a:pt x="43544" y="299961"/>
                      <a:pt x="145143" y="232228"/>
                    </a:cubicBezTo>
                    <a:lnTo>
                      <a:pt x="188686" y="203200"/>
                    </a:lnTo>
                    <a:cubicBezTo>
                      <a:pt x="203200" y="193524"/>
                      <a:pt x="215679" y="179687"/>
                      <a:pt x="232228" y="174171"/>
                    </a:cubicBezTo>
                    <a:lnTo>
                      <a:pt x="319314" y="145143"/>
                    </a:lnTo>
                    <a:cubicBezTo>
                      <a:pt x="333828" y="140305"/>
                      <a:pt x="378038" y="128730"/>
                      <a:pt x="362857" y="130628"/>
                    </a:cubicBezTo>
                    <a:lnTo>
                      <a:pt x="246743" y="145143"/>
                    </a:lnTo>
                    <a:cubicBezTo>
                      <a:pt x="232229" y="154819"/>
                      <a:pt x="214097" y="160550"/>
                      <a:pt x="203200" y="174171"/>
                    </a:cubicBezTo>
                    <a:cubicBezTo>
                      <a:pt x="193643" y="186118"/>
                      <a:pt x="197173" y="204984"/>
                      <a:pt x="188686" y="217714"/>
                    </a:cubicBezTo>
                    <a:cubicBezTo>
                      <a:pt x="177300" y="234793"/>
                      <a:pt x="159657" y="246743"/>
                      <a:pt x="145143" y="261257"/>
                    </a:cubicBezTo>
                    <a:cubicBezTo>
                      <a:pt x="149981" y="299962"/>
                      <a:pt x="146327" y="340714"/>
                      <a:pt x="159657" y="377371"/>
                    </a:cubicBezTo>
                    <a:cubicBezTo>
                      <a:pt x="173780" y="416211"/>
                      <a:pt x="213718" y="425992"/>
                      <a:pt x="246743" y="435428"/>
                    </a:cubicBezTo>
                    <a:cubicBezTo>
                      <a:pt x="301652" y="451116"/>
                      <a:pt x="286754" y="449943"/>
                      <a:pt x="319314" y="449943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Forma livre 23"/>
              <p:cNvSpPr/>
              <p:nvPr/>
            </p:nvSpPr>
            <p:spPr bwMode="auto">
              <a:xfrm>
                <a:off x="3886200" y="4800600"/>
                <a:ext cx="848828" cy="1045029"/>
              </a:xfrm>
              <a:custGeom>
                <a:avLst/>
                <a:gdLst>
                  <a:gd name="connsiteX0" fmla="*/ 0 w 848828"/>
                  <a:gd name="connsiteY0" fmla="*/ 1045029 h 1045029"/>
                  <a:gd name="connsiteX1" fmla="*/ 116115 w 848828"/>
                  <a:gd name="connsiteY1" fmla="*/ 1016000 h 1045029"/>
                  <a:gd name="connsiteX2" fmla="*/ 159657 w 848828"/>
                  <a:gd name="connsiteY2" fmla="*/ 986972 h 1045029"/>
                  <a:gd name="connsiteX3" fmla="*/ 203200 w 848828"/>
                  <a:gd name="connsiteY3" fmla="*/ 972458 h 1045029"/>
                  <a:gd name="connsiteX4" fmla="*/ 246743 w 848828"/>
                  <a:gd name="connsiteY4" fmla="*/ 928915 h 1045029"/>
                  <a:gd name="connsiteX5" fmla="*/ 261257 w 848828"/>
                  <a:gd name="connsiteY5" fmla="*/ 885372 h 1045029"/>
                  <a:gd name="connsiteX6" fmla="*/ 290286 w 848828"/>
                  <a:gd name="connsiteY6" fmla="*/ 827315 h 1045029"/>
                  <a:gd name="connsiteX7" fmla="*/ 319315 w 848828"/>
                  <a:gd name="connsiteY7" fmla="*/ 740229 h 1045029"/>
                  <a:gd name="connsiteX8" fmla="*/ 348343 w 848828"/>
                  <a:gd name="connsiteY8" fmla="*/ 667658 h 1045029"/>
                  <a:gd name="connsiteX9" fmla="*/ 391886 w 848828"/>
                  <a:gd name="connsiteY9" fmla="*/ 537029 h 1045029"/>
                  <a:gd name="connsiteX10" fmla="*/ 420915 w 848828"/>
                  <a:gd name="connsiteY10" fmla="*/ 464458 h 1045029"/>
                  <a:gd name="connsiteX11" fmla="*/ 435429 w 848828"/>
                  <a:gd name="connsiteY11" fmla="*/ 420915 h 1045029"/>
                  <a:gd name="connsiteX12" fmla="*/ 478972 w 848828"/>
                  <a:gd name="connsiteY12" fmla="*/ 333829 h 1045029"/>
                  <a:gd name="connsiteX13" fmla="*/ 493486 w 848828"/>
                  <a:gd name="connsiteY13" fmla="*/ 275772 h 1045029"/>
                  <a:gd name="connsiteX14" fmla="*/ 522515 w 848828"/>
                  <a:gd name="connsiteY14" fmla="*/ 232229 h 1045029"/>
                  <a:gd name="connsiteX15" fmla="*/ 580572 w 848828"/>
                  <a:gd name="connsiteY15" fmla="*/ 116115 h 1045029"/>
                  <a:gd name="connsiteX16" fmla="*/ 638629 w 848828"/>
                  <a:gd name="connsiteY16" fmla="*/ 29029 h 1045029"/>
                  <a:gd name="connsiteX17" fmla="*/ 740229 w 848828"/>
                  <a:gd name="connsiteY17" fmla="*/ 0 h 1045029"/>
                  <a:gd name="connsiteX18" fmla="*/ 827315 w 848828"/>
                  <a:gd name="connsiteY18" fmla="*/ 14515 h 1045029"/>
                  <a:gd name="connsiteX19" fmla="*/ 783772 w 848828"/>
                  <a:gd name="connsiteY19" fmla="*/ 362858 h 1045029"/>
                  <a:gd name="connsiteX20" fmla="*/ 740229 w 848828"/>
                  <a:gd name="connsiteY20" fmla="*/ 406400 h 1045029"/>
                  <a:gd name="connsiteX21" fmla="*/ 667657 w 848828"/>
                  <a:gd name="connsiteY21" fmla="*/ 493486 h 1045029"/>
                  <a:gd name="connsiteX22" fmla="*/ 624115 w 848828"/>
                  <a:gd name="connsiteY22" fmla="*/ 508000 h 1045029"/>
                  <a:gd name="connsiteX23" fmla="*/ 580572 w 848828"/>
                  <a:gd name="connsiteY23" fmla="*/ 537029 h 1045029"/>
                  <a:gd name="connsiteX24" fmla="*/ 537029 w 848828"/>
                  <a:gd name="connsiteY24" fmla="*/ 580572 h 1045029"/>
                  <a:gd name="connsiteX25" fmla="*/ 493486 w 848828"/>
                  <a:gd name="connsiteY25" fmla="*/ 595086 h 1045029"/>
                  <a:gd name="connsiteX26" fmla="*/ 406400 w 848828"/>
                  <a:gd name="connsiteY26" fmla="*/ 638629 h 1045029"/>
                  <a:gd name="connsiteX27" fmla="*/ 333829 w 848828"/>
                  <a:gd name="connsiteY27" fmla="*/ 667658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8828" h="1045029">
                    <a:moveTo>
                      <a:pt x="0" y="1045029"/>
                    </a:moveTo>
                    <a:cubicBezTo>
                      <a:pt x="38705" y="1035353"/>
                      <a:pt x="78621" y="1029634"/>
                      <a:pt x="116115" y="1016000"/>
                    </a:cubicBezTo>
                    <a:cubicBezTo>
                      <a:pt x="132508" y="1010039"/>
                      <a:pt x="144055" y="994773"/>
                      <a:pt x="159657" y="986972"/>
                    </a:cubicBezTo>
                    <a:cubicBezTo>
                      <a:pt x="173341" y="980130"/>
                      <a:pt x="188686" y="977296"/>
                      <a:pt x="203200" y="972458"/>
                    </a:cubicBezTo>
                    <a:cubicBezTo>
                      <a:pt x="217714" y="957944"/>
                      <a:pt x="235357" y="945994"/>
                      <a:pt x="246743" y="928915"/>
                    </a:cubicBezTo>
                    <a:cubicBezTo>
                      <a:pt x="255230" y="916185"/>
                      <a:pt x="255230" y="899434"/>
                      <a:pt x="261257" y="885372"/>
                    </a:cubicBezTo>
                    <a:cubicBezTo>
                      <a:pt x="269780" y="865485"/>
                      <a:pt x="282250" y="847404"/>
                      <a:pt x="290286" y="827315"/>
                    </a:cubicBezTo>
                    <a:cubicBezTo>
                      <a:pt x="301650" y="798905"/>
                      <a:pt x="307951" y="768639"/>
                      <a:pt x="319315" y="740229"/>
                    </a:cubicBezTo>
                    <a:lnTo>
                      <a:pt x="348343" y="667658"/>
                    </a:lnTo>
                    <a:cubicBezTo>
                      <a:pt x="371252" y="553108"/>
                      <a:pt x="348183" y="635360"/>
                      <a:pt x="391886" y="537029"/>
                    </a:cubicBezTo>
                    <a:cubicBezTo>
                      <a:pt x="402468" y="513221"/>
                      <a:pt x="411767" y="488853"/>
                      <a:pt x="420915" y="464458"/>
                    </a:cubicBezTo>
                    <a:cubicBezTo>
                      <a:pt x="426287" y="450133"/>
                      <a:pt x="429215" y="434896"/>
                      <a:pt x="435429" y="420915"/>
                    </a:cubicBezTo>
                    <a:cubicBezTo>
                      <a:pt x="448610" y="391257"/>
                      <a:pt x="464458" y="362858"/>
                      <a:pt x="478972" y="333829"/>
                    </a:cubicBezTo>
                    <a:cubicBezTo>
                      <a:pt x="483810" y="314477"/>
                      <a:pt x="485628" y="294107"/>
                      <a:pt x="493486" y="275772"/>
                    </a:cubicBezTo>
                    <a:cubicBezTo>
                      <a:pt x="500358" y="259738"/>
                      <a:pt x="514162" y="247543"/>
                      <a:pt x="522515" y="232229"/>
                    </a:cubicBezTo>
                    <a:cubicBezTo>
                      <a:pt x="543236" y="194240"/>
                      <a:pt x="566888" y="157168"/>
                      <a:pt x="580572" y="116115"/>
                    </a:cubicBezTo>
                    <a:cubicBezTo>
                      <a:pt x="595789" y="70464"/>
                      <a:pt x="592033" y="60093"/>
                      <a:pt x="638629" y="29029"/>
                    </a:cubicBezTo>
                    <a:cubicBezTo>
                      <a:pt x="651120" y="20702"/>
                      <a:pt x="732491" y="1935"/>
                      <a:pt x="740229" y="0"/>
                    </a:cubicBezTo>
                    <a:lnTo>
                      <a:pt x="827315" y="14515"/>
                    </a:lnTo>
                    <a:cubicBezTo>
                      <a:pt x="844396" y="86256"/>
                      <a:pt x="848828" y="271779"/>
                      <a:pt x="783772" y="362858"/>
                    </a:cubicBezTo>
                    <a:cubicBezTo>
                      <a:pt x="771841" y="379561"/>
                      <a:pt x="753370" y="390631"/>
                      <a:pt x="740229" y="406400"/>
                    </a:cubicBezTo>
                    <a:cubicBezTo>
                      <a:pt x="706760" y="446562"/>
                      <a:pt x="715362" y="461683"/>
                      <a:pt x="667657" y="493486"/>
                    </a:cubicBezTo>
                    <a:cubicBezTo>
                      <a:pt x="654927" y="501972"/>
                      <a:pt x="638629" y="503162"/>
                      <a:pt x="624115" y="508000"/>
                    </a:cubicBezTo>
                    <a:cubicBezTo>
                      <a:pt x="609601" y="517676"/>
                      <a:pt x="593973" y="525862"/>
                      <a:pt x="580572" y="537029"/>
                    </a:cubicBezTo>
                    <a:cubicBezTo>
                      <a:pt x="564803" y="550170"/>
                      <a:pt x="554108" y="569186"/>
                      <a:pt x="537029" y="580572"/>
                    </a:cubicBezTo>
                    <a:cubicBezTo>
                      <a:pt x="524299" y="589059"/>
                      <a:pt x="508000" y="590248"/>
                      <a:pt x="493486" y="595086"/>
                    </a:cubicBezTo>
                    <a:cubicBezTo>
                      <a:pt x="368697" y="678279"/>
                      <a:pt x="526584" y="578537"/>
                      <a:pt x="406400" y="638629"/>
                    </a:cubicBezTo>
                    <a:cubicBezTo>
                      <a:pt x="337607" y="673025"/>
                      <a:pt x="389841" y="667658"/>
                      <a:pt x="333829" y="66765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Forma livre 24"/>
              <p:cNvSpPr/>
              <p:nvPr/>
            </p:nvSpPr>
            <p:spPr bwMode="auto">
              <a:xfrm>
                <a:off x="5029200" y="5638800"/>
                <a:ext cx="667657" cy="424769"/>
              </a:xfrm>
              <a:custGeom>
                <a:avLst/>
                <a:gdLst>
                  <a:gd name="connsiteX0" fmla="*/ 0 w 667657"/>
                  <a:gd name="connsiteY0" fmla="*/ 215700 h 424769"/>
                  <a:gd name="connsiteX1" fmla="*/ 58057 w 667657"/>
                  <a:gd name="connsiteY1" fmla="*/ 244728 h 424769"/>
                  <a:gd name="connsiteX2" fmla="*/ 203200 w 667657"/>
                  <a:gd name="connsiteY2" fmla="*/ 201185 h 424769"/>
                  <a:gd name="connsiteX3" fmla="*/ 217714 w 667657"/>
                  <a:gd name="connsiteY3" fmla="*/ 157643 h 424769"/>
                  <a:gd name="connsiteX4" fmla="*/ 348343 w 667657"/>
                  <a:gd name="connsiteY4" fmla="*/ 56043 h 424769"/>
                  <a:gd name="connsiteX5" fmla="*/ 537029 w 667657"/>
                  <a:gd name="connsiteY5" fmla="*/ 41528 h 424769"/>
                  <a:gd name="connsiteX6" fmla="*/ 566057 w 667657"/>
                  <a:gd name="connsiteY6" fmla="*/ 85071 h 424769"/>
                  <a:gd name="connsiteX7" fmla="*/ 522514 w 667657"/>
                  <a:gd name="connsiteY7" fmla="*/ 114100 h 424769"/>
                  <a:gd name="connsiteX8" fmla="*/ 478972 w 667657"/>
                  <a:gd name="connsiteY8" fmla="*/ 70557 h 424769"/>
                  <a:gd name="connsiteX9" fmla="*/ 391886 w 667657"/>
                  <a:gd name="connsiteY9" fmla="*/ 27014 h 424769"/>
                  <a:gd name="connsiteX10" fmla="*/ 275772 w 667657"/>
                  <a:gd name="connsiteY10" fmla="*/ 56043 h 424769"/>
                  <a:gd name="connsiteX11" fmla="*/ 246743 w 667657"/>
                  <a:gd name="connsiteY11" fmla="*/ 99585 h 424769"/>
                  <a:gd name="connsiteX12" fmla="*/ 232229 w 667657"/>
                  <a:gd name="connsiteY12" fmla="*/ 244728 h 424769"/>
                  <a:gd name="connsiteX13" fmla="*/ 275772 w 667657"/>
                  <a:gd name="connsiteY13" fmla="*/ 273757 h 424769"/>
                  <a:gd name="connsiteX14" fmla="*/ 348343 w 667657"/>
                  <a:gd name="connsiteY14" fmla="*/ 288271 h 424769"/>
                  <a:gd name="connsiteX15" fmla="*/ 493486 w 667657"/>
                  <a:gd name="connsiteY15" fmla="*/ 273757 h 424769"/>
                  <a:gd name="connsiteX16" fmla="*/ 580572 w 667657"/>
                  <a:gd name="connsiteY16" fmla="*/ 186671 h 424769"/>
                  <a:gd name="connsiteX17" fmla="*/ 566057 w 667657"/>
                  <a:gd name="connsiteY17" fmla="*/ 128614 h 424769"/>
                  <a:gd name="connsiteX18" fmla="*/ 551543 w 667657"/>
                  <a:gd name="connsiteY18" fmla="*/ 172157 h 424769"/>
                  <a:gd name="connsiteX19" fmla="*/ 537029 w 667657"/>
                  <a:gd name="connsiteY19" fmla="*/ 288271 h 424769"/>
                  <a:gd name="connsiteX20" fmla="*/ 551543 w 667657"/>
                  <a:gd name="connsiteY20" fmla="*/ 418900 h 424769"/>
                  <a:gd name="connsiteX21" fmla="*/ 653143 w 667657"/>
                  <a:gd name="connsiteY21" fmla="*/ 389871 h 424769"/>
                  <a:gd name="connsiteX22" fmla="*/ 667657 w 667657"/>
                  <a:gd name="connsiteY22" fmla="*/ 389871 h 42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7657" h="424769">
                    <a:moveTo>
                      <a:pt x="0" y="215700"/>
                    </a:moveTo>
                    <a:cubicBezTo>
                      <a:pt x="19352" y="225376"/>
                      <a:pt x="36509" y="242769"/>
                      <a:pt x="58057" y="244728"/>
                    </a:cubicBezTo>
                    <a:cubicBezTo>
                      <a:pt x="140247" y="252200"/>
                      <a:pt x="149895" y="236722"/>
                      <a:pt x="203200" y="201185"/>
                    </a:cubicBezTo>
                    <a:cubicBezTo>
                      <a:pt x="208038" y="186671"/>
                      <a:pt x="208321" y="169719"/>
                      <a:pt x="217714" y="157643"/>
                    </a:cubicBezTo>
                    <a:cubicBezTo>
                      <a:pt x="286248" y="69529"/>
                      <a:pt x="276800" y="79890"/>
                      <a:pt x="348343" y="56043"/>
                    </a:cubicBezTo>
                    <a:cubicBezTo>
                      <a:pt x="418739" y="9112"/>
                      <a:pt x="412445" y="0"/>
                      <a:pt x="537029" y="41528"/>
                    </a:cubicBezTo>
                    <a:cubicBezTo>
                      <a:pt x="553578" y="47044"/>
                      <a:pt x="556381" y="70557"/>
                      <a:pt x="566057" y="85071"/>
                    </a:cubicBezTo>
                    <a:cubicBezTo>
                      <a:pt x="551543" y="94747"/>
                      <a:pt x="539721" y="116968"/>
                      <a:pt x="522514" y="114100"/>
                    </a:cubicBezTo>
                    <a:cubicBezTo>
                      <a:pt x="502267" y="110726"/>
                      <a:pt x="494741" y="83698"/>
                      <a:pt x="478972" y="70557"/>
                    </a:cubicBezTo>
                    <a:cubicBezTo>
                      <a:pt x="441457" y="39294"/>
                      <a:pt x="435527" y="41561"/>
                      <a:pt x="391886" y="27014"/>
                    </a:cubicBezTo>
                    <a:cubicBezTo>
                      <a:pt x="388267" y="27738"/>
                      <a:pt x="290652" y="44139"/>
                      <a:pt x="275772" y="56043"/>
                    </a:cubicBezTo>
                    <a:cubicBezTo>
                      <a:pt x="262151" y="66940"/>
                      <a:pt x="256419" y="85071"/>
                      <a:pt x="246743" y="99585"/>
                    </a:cubicBezTo>
                    <a:cubicBezTo>
                      <a:pt x="230099" y="149517"/>
                      <a:pt x="198106" y="193544"/>
                      <a:pt x="232229" y="244728"/>
                    </a:cubicBezTo>
                    <a:cubicBezTo>
                      <a:pt x="241905" y="259242"/>
                      <a:pt x="259439" y="267632"/>
                      <a:pt x="275772" y="273757"/>
                    </a:cubicBezTo>
                    <a:cubicBezTo>
                      <a:pt x="298871" y="282419"/>
                      <a:pt x="324153" y="283433"/>
                      <a:pt x="348343" y="288271"/>
                    </a:cubicBezTo>
                    <a:cubicBezTo>
                      <a:pt x="396724" y="283433"/>
                      <a:pt x="448940" y="293246"/>
                      <a:pt x="493486" y="273757"/>
                    </a:cubicBezTo>
                    <a:cubicBezTo>
                      <a:pt x="531097" y="257302"/>
                      <a:pt x="580572" y="186671"/>
                      <a:pt x="580572" y="186671"/>
                    </a:cubicBezTo>
                    <a:cubicBezTo>
                      <a:pt x="575734" y="167319"/>
                      <a:pt x="583899" y="137535"/>
                      <a:pt x="566057" y="128614"/>
                    </a:cubicBezTo>
                    <a:cubicBezTo>
                      <a:pt x="552373" y="121772"/>
                      <a:pt x="554280" y="157104"/>
                      <a:pt x="551543" y="172157"/>
                    </a:cubicBezTo>
                    <a:cubicBezTo>
                      <a:pt x="544566" y="210534"/>
                      <a:pt x="541867" y="249566"/>
                      <a:pt x="537029" y="288271"/>
                    </a:cubicBezTo>
                    <a:cubicBezTo>
                      <a:pt x="541867" y="331814"/>
                      <a:pt x="528323" y="381748"/>
                      <a:pt x="551543" y="418900"/>
                    </a:cubicBezTo>
                    <a:cubicBezTo>
                      <a:pt x="555211" y="424769"/>
                      <a:pt x="643774" y="392213"/>
                      <a:pt x="653143" y="389871"/>
                    </a:cubicBezTo>
                    <a:cubicBezTo>
                      <a:pt x="657837" y="388698"/>
                      <a:pt x="662819" y="389871"/>
                      <a:pt x="667657" y="38987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Forma livre 25"/>
              <p:cNvSpPr/>
              <p:nvPr/>
            </p:nvSpPr>
            <p:spPr bwMode="auto">
              <a:xfrm>
                <a:off x="6248400" y="6019800"/>
                <a:ext cx="290286" cy="304800"/>
              </a:xfrm>
              <a:custGeom>
                <a:avLst/>
                <a:gdLst>
                  <a:gd name="connsiteX0" fmla="*/ 0 w 290286"/>
                  <a:gd name="connsiteY0" fmla="*/ 304800 h 304800"/>
                  <a:gd name="connsiteX1" fmla="*/ 14515 w 290286"/>
                  <a:gd name="connsiteY1" fmla="*/ 159657 h 304800"/>
                  <a:gd name="connsiteX2" fmla="*/ 43543 w 290286"/>
                  <a:gd name="connsiteY2" fmla="*/ 101600 h 304800"/>
                  <a:gd name="connsiteX3" fmla="*/ 72572 w 290286"/>
                  <a:gd name="connsiteY3" fmla="*/ 0 h 304800"/>
                  <a:gd name="connsiteX4" fmla="*/ 116115 w 290286"/>
                  <a:gd name="connsiteY4" fmla="*/ 159657 h 304800"/>
                  <a:gd name="connsiteX5" fmla="*/ 174172 w 290286"/>
                  <a:gd name="connsiteY5" fmla="*/ 232228 h 304800"/>
                  <a:gd name="connsiteX6" fmla="*/ 290286 w 290286"/>
                  <a:gd name="connsiteY6" fmla="*/ 23222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286" h="304800">
                    <a:moveTo>
                      <a:pt x="0" y="304800"/>
                    </a:moveTo>
                    <a:cubicBezTo>
                      <a:pt x="4838" y="256419"/>
                      <a:pt x="4327" y="207200"/>
                      <a:pt x="14515" y="159657"/>
                    </a:cubicBezTo>
                    <a:cubicBezTo>
                      <a:pt x="19048" y="138501"/>
                      <a:pt x="35020" y="121487"/>
                      <a:pt x="43543" y="101600"/>
                    </a:cubicBezTo>
                    <a:cubicBezTo>
                      <a:pt x="56039" y="72443"/>
                      <a:pt x="65205" y="29469"/>
                      <a:pt x="72572" y="0"/>
                    </a:cubicBezTo>
                    <a:cubicBezTo>
                      <a:pt x="93087" y="102578"/>
                      <a:pt x="79284" y="49164"/>
                      <a:pt x="116115" y="159657"/>
                    </a:cubicBezTo>
                    <a:cubicBezTo>
                      <a:pt x="127655" y="194276"/>
                      <a:pt x="127580" y="223757"/>
                      <a:pt x="174172" y="232228"/>
                    </a:cubicBezTo>
                    <a:cubicBezTo>
                      <a:pt x="212252" y="239152"/>
                      <a:pt x="251581" y="232228"/>
                      <a:pt x="290286" y="232228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Forma livre 26"/>
              <p:cNvSpPr/>
              <p:nvPr/>
            </p:nvSpPr>
            <p:spPr bwMode="auto">
              <a:xfrm>
                <a:off x="6399778" y="5759374"/>
                <a:ext cx="77222" cy="108026"/>
              </a:xfrm>
              <a:custGeom>
                <a:avLst/>
                <a:gdLst>
                  <a:gd name="connsiteX0" fmla="*/ 40393 w 77222"/>
                  <a:gd name="connsiteY0" fmla="*/ 2419 h 108026"/>
                  <a:gd name="connsiteX1" fmla="*/ 11364 w 77222"/>
                  <a:gd name="connsiteY1" fmla="*/ 89505 h 108026"/>
                  <a:gd name="connsiteX2" fmla="*/ 69421 w 77222"/>
                  <a:gd name="connsiteY2" fmla="*/ 74991 h 108026"/>
                  <a:gd name="connsiteX3" fmla="*/ 40393 w 77222"/>
                  <a:gd name="connsiteY3" fmla="*/ 2419 h 1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2" h="108026">
                    <a:moveTo>
                      <a:pt x="40393" y="2419"/>
                    </a:moveTo>
                    <a:cubicBezTo>
                      <a:pt x="30717" y="4838"/>
                      <a:pt x="0" y="61094"/>
                      <a:pt x="11364" y="89505"/>
                    </a:cubicBezTo>
                    <a:cubicBezTo>
                      <a:pt x="18772" y="108026"/>
                      <a:pt x="60500" y="92833"/>
                      <a:pt x="69421" y="74991"/>
                    </a:cubicBezTo>
                    <a:cubicBezTo>
                      <a:pt x="77222" y="59389"/>
                      <a:pt x="50069" y="0"/>
                      <a:pt x="40393" y="2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Forma livre 27"/>
              <p:cNvSpPr/>
              <p:nvPr/>
            </p:nvSpPr>
            <p:spPr bwMode="auto">
              <a:xfrm>
                <a:off x="6477000" y="5943600"/>
                <a:ext cx="653143" cy="531456"/>
              </a:xfrm>
              <a:custGeom>
                <a:avLst/>
                <a:gdLst>
                  <a:gd name="connsiteX0" fmla="*/ 0 w 653143"/>
                  <a:gd name="connsiteY0" fmla="*/ 442271 h 531456"/>
                  <a:gd name="connsiteX1" fmla="*/ 130629 w 653143"/>
                  <a:gd name="connsiteY1" fmla="*/ 355185 h 531456"/>
                  <a:gd name="connsiteX2" fmla="*/ 174172 w 653143"/>
                  <a:gd name="connsiteY2" fmla="*/ 311642 h 531456"/>
                  <a:gd name="connsiteX3" fmla="*/ 232229 w 653143"/>
                  <a:gd name="connsiteY3" fmla="*/ 224556 h 531456"/>
                  <a:gd name="connsiteX4" fmla="*/ 246743 w 653143"/>
                  <a:gd name="connsiteY4" fmla="*/ 181014 h 531456"/>
                  <a:gd name="connsiteX5" fmla="*/ 261258 w 653143"/>
                  <a:gd name="connsiteY5" fmla="*/ 108442 h 531456"/>
                  <a:gd name="connsiteX6" fmla="*/ 290286 w 653143"/>
                  <a:gd name="connsiteY6" fmla="*/ 64899 h 531456"/>
                  <a:gd name="connsiteX7" fmla="*/ 304800 w 653143"/>
                  <a:gd name="connsiteY7" fmla="*/ 6842 h 531456"/>
                  <a:gd name="connsiteX8" fmla="*/ 319315 w 653143"/>
                  <a:gd name="connsiteY8" fmla="*/ 50385 h 531456"/>
                  <a:gd name="connsiteX9" fmla="*/ 348343 w 653143"/>
                  <a:gd name="connsiteY9" fmla="*/ 93928 h 531456"/>
                  <a:gd name="connsiteX10" fmla="*/ 435429 w 653143"/>
                  <a:gd name="connsiteY10" fmla="*/ 122956 h 531456"/>
                  <a:gd name="connsiteX11" fmla="*/ 478972 w 653143"/>
                  <a:gd name="connsiteY11" fmla="*/ 151985 h 531456"/>
                  <a:gd name="connsiteX12" fmla="*/ 580572 w 653143"/>
                  <a:gd name="connsiteY12" fmla="*/ 210042 h 531456"/>
                  <a:gd name="connsiteX13" fmla="*/ 624115 w 653143"/>
                  <a:gd name="connsiteY13" fmla="*/ 253585 h 531456"/>
                  <a:gd name="connsiteX14" fmla="*/ 638629 w 653143"/>
                  <a:gd name="connsiteY14" fmla="*/ 297128 h 531456"/>
                  <a:gd name="connsiteX15" fmla="*/ 580572 w 653143"/>
                  <a:gd name="connsiteY15" fmla="*/ 500328 h 531456"/>
                  <a:gd name="connsiteX16" fmla="*/ 537029 w 653143"/>
                  <a:gd name="connsiteY16" fmla="*/ 529356 h 531456"/>
                  <a:gd name="connsiteX17" fmla="*/ 435429 w 653143"/>
                  <a:gd name="connsiteY17" fmla="*/ 514842 h 531456"/>
                  <a:gd name="connsiteX18" fmla="*/ 420915 w 653143"/>
                  <a:gd name="connsiteY18" fmla="*/ 355185 h 531456"/>
                  <a:gd name="connsiteX19" fmla="*/ 478972 w 653143"/>
                  <a:gd name="connsiteY19" fmla="*/ 311642 h 531456"/>
                  <a:gd name="connsiteX20" fmla="*/ 566058 w 653143"/>
                  <a:gd name="connsiteY20" fmla="*/ 268099 h 531456"/>
                  <a:gd name="connsiteX21" fmla="*/ 653143 w 653143"/>
                  <a:gd name="connsiteY21" fmla="*/ 224556 h 53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3143" h="531456">
                    <a:moveTo>
                      <a:pt x="0" y="442271"/>
                    </a:moveTo>
                    <a:cubicBezTo>
                      <a:pt x="54139" y="409788"/>
                      <a:pt x="83596" y="395499"/>
                      <a:pt x="130629" y="355185"/>
                    </a:cubicBezTo>
                    <a:cubicBezTo>
                      <a:pt x="146214" y="341827"/>
                      <a:pt x="161570" y="327845"/>
                      <a:pt x="174172" y="311642"/>
                    </a:cubicBezTo>
                    <a:cubicBezTo>
                      <a:pt x="195591" y="284103"/>
                      <a:pt x="232229" y="224556"/>
                      <a:pt x="232229" y="224556"/>
                    </a:cubicBezTo>
                    <a:cubicBezTo>
                      <a:pt x="237067" y="210042"/>
                      <a:pt x="243032" y="195856"/>
                      <a:pt x="246743" y="181014"/>
                    </a:cubicBezTo>
                    <a:cubicBezTo>
                      <a:pt x="252726" y="157081"/>
                      <a:pt x="252596" y="131541"/>
                      <a:pt x="261258" y="108442"/>
                    </a:cubicBezTo>
                    <a:cubicBezTo>
                      <a:pt x="267383" y="92109"/>
                      <a:pt x="280610" y="79413"/>
                      <a:pt x="290286" y="64899"/>
                    </a:cubicBezTo>
                    <a:cubicBezTo>
                      <a:pt x="295124" y="45547"/>
                      <a:pt x="286958" y="15763"/>
                      <a:pt x="304800" y="6842"/>
                    </a:cubicBezTo>
                    <a:cubicBezTo>
                      <a:pt x="318484" y="0"/>
                      <a:pt x="312473" y="36701"/>
                      <a:pt x="319315" y="50385"/>
                    </a:cubicBezTo>
                    <a:cubicBezTo>
                      <a:pt x="327116" y="65987"/>
                      <a:pt x="333551" y="84683"/>
                      <a:pt x="348343" y="93928"/>
                    </a:cubicBezTo>
                    <a:cubicBezTo>
                      <a:pt x="374291" y="110145"/>
                      <a:pt x="435429" y="122956"/>
                      <a:pt x="435429" y="122956"/>
                    </a:cubicBezTo>
                    <a:cubicBezTo>
                      <a:pt x="449943" y="132632"/>
                      <a:pt x="463826" y="143330"/>
                      <a:pt x="478972" y="151985"/>
                    </a:cubicBezTo>
                    <a:cubicBezTo>
                      <a:pt x="524137" y="177794"/>
                      <a:pt x="541999" y="177898"/>
                      <a:pt x="580572" y="210042"/>
                    </a:cubicBezTo>
                    <a:cubicBezTo>
                      <a:pt x="596341" y="223183"/>
                      <a:pt x="609601" y="239071"/>
                      <a:pt x="624115" y="253585"/>
                    </a:cubicBezTo>
                    <a:cubicBezTo>
                      <a:pt x="628953" y="268099"/>
                      <a:pt x="639719" y="281867"/>
                      <a:pt x="638629" y="297128"/>
                    </a:cubicBezTo>
                    <a:cubicBezTo>
                      <a:pt x="634541" y="354354"/>
                      <a:pt x="630554" y="450346"/>
                      <a:pt x="580572" y="500328"/>
                    </a:cubicBezTo>
                    <a:cubicBezTo>
                      <a:pt x="568237" y="512663"/>
                      <a:pt x="551543" y="519680"/>
                      <a:pt x="537029" y="529356"/>
                    </a:cubicBezTo>
                    <a:cubicBezTo>
                      <a:pt x="503162" y="524518"/>
                      <a:pt x="465334" y="531456"/>
                      <a:pt x="435429" y="514842"/>
                    </a:cubicBezTo>
                    <a:cubicBezTo>
                      <a:pt x="387792" y="488377"/>
                      <a:pt x="408571" y="379872"/>
                      <a:pt x="420915" y="355185"/>
                    </a:cubicBezTo>
                    <a:cubicBezTo>
                      <a:pt x="431733" y="333548"/>
                      <a:pt x="459287" y="325702"/>
                      <a:pt x="478972" y="311642"/>
                    </a:cubicBezTo>
                    <a:cubicBezTo>
                      <a:pt x="548699" y="261837"/>
                      <a:pt x="494166" y="298910"/>
                      <a:pt x="566058" y="268099"/>
                    </a:cubicBezTo>
                    <a:cubicBezTo>
                      <a:pt x="566099" y="268082"/>
                      <a:pt x="638609" y="231823"/>
                      <a:pt x="653143" y="224556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88" t="15000" r="57647" b="81250"/>
          <a:stretch>
            <a:fillRect/>
          </a:stretch>
        </p:blipFill>
        <p:spPr bwMode="auto">
          <a:xfrm>
            <a:off x="1143000" y="5638800"/>
            <a:ext cx="391583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aixaDeTexto 41"/>
          <p:cNvSpPr txBox="1"/>
          <p:nvPr/>
        </p:nvSpPr>
        <p:spPr>
          <a:xfrm>
            <a:off x="5181600" y="3256002"/>
            <a:ext cx="35052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tx2"/>
                </a:solidFill>
              </a:rPr>
              <a:t>| A LINGUAGEM DA FORMA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181600" y="3998804"/>
            <a:ext cx="35052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tx2"/>
                </a:solidFill>
              </a:rPr>
              <a:t>| A LÍNGUA QUE DENUNCIA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5181600" y="4800600"/>
            <a:ext cx="35052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tx2"/>
                </a:solidFill>
              </a:rPr>
              <a:t>| A PALAVRA VIVA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181600" y="5522804"/>
            <a:ext cx="35052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tx2"/>
                </a:solidFill>
              </a:rPr>
              <a:t>| O POEMA DESENHADO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28600" y="9906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pt-B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Conclusão</a:t>
            </a:r>
          </a:p>
          <a:p>
            <a:pPr algn="just">
              <a:defRPr/>
            </a:pPr>
            <a:endParaRPr lang="pt-BR" sz="1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	As tendências contemporâneas da literatura surgiram em um contexto de mudanças na sociedade brasileira, e isso refletiu-se nas produções da época, apresentando grandes inovações no modo de se fazer poesia.</a:t>
            </a:r>
            <a:endParaRPr lang="es-ES" kern="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animBg="1"/>
      <p:bldP spid="16" grpId="0"/>
      <p:bldP spid="17" grpId="0"/>
      <p:bldP spid="42" grpId="0"/>
      <p:bldP spid="43" grpId="0"/>
      <p:bldP spid="44" grpId="0"/>
      <p:bldP spid="45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28600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352800" y="2971800"/>
            <a:ext cx="4572000" cy="838200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8" name="Grupo 18"/>
          <p:cNvGrpSpPr/>
          <p:nvPr/>
        </p:nvGrpSpPr>
        <p:grpSpPr>
          <a:xfrm>
            <a:off x="3810000" y="2971800"/>
            <a:ext cx="5105400" cy="914400"/>
            <a:chOff x="2915816" y="-27384"/>
            <a:chExt cx="7462956" cy="1224136"/>
          </a:xfrm>
        </p:grpSpPr>
        <p:sp>
          <p:nvSpPr>
            <p:cNvPr id="9" name="Elipse 8"/>
            <p:cNvSpPr/>
            <p:nvPr/>
          </p:nvSpPr>
          <p:spPr>
            <a:xfrm>
              <a:off x="2915816" y="476674"/>
              <a:ext cx="445550" cy="4140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strela de 5 pontas 9"/>
            <p:cNvSpPr/>
            <p:nvPr/>
          </p:nvSpPr>
          <p:spPr>
            <a:xfrm>
              <a:off x="5589114" y="278649"/>
              <a:ext cx="891099" cy="81609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9042123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9634" name="Picture 2" descr="http://www.brasilescola.com/upload/conteudo/images/c3437f9ae9383173ec52b670114ed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133600"/>
            <a:ext cx="259892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1143000" y="1219200"/>
            <a:ext cx="6934200" cy="4648200"/>
            <a:chOff x="1676400" y="1066800"/>
            <a:chExt cx="6934200" cy="4648200"/>
          </a:xfrm>
        </p:grpSpPr>
        <p:grpSp>
          <p:nvGrpSpPr>
            <p:cNvPr id="2" name="Grupo 28"/>
            <p:cNvGrpSpPr>
              <a:grpSpLocks/>
            </p:cNvGrpSpPr>
            <p:nvPr/>
          </p:nvGrpSpPr>
          <p:grpSpPr bwMode="auto">
            <a:xfrm>
              <a:off x="1676400" y="1066800"/>
              <a:ext cx="6934200" cy="685800"/>
              <a:chOff x="3276600" y="1524000"/>
              <a:chExt cx="2590800" cy="685800"/>
            </a:xfrm>
          </p:grpSpPr>
          <p:sp>
            <p:nvSpPr>
              <p:cNvPr id="25" name="Retângulo 24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14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MOVIMENTO ARTÍSTICO DE VANGUARDA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31" name="Seta para baixo 30"/>
            <p:cNvSpPr/>
            <p:nvPr/>
          </p:nvSpPr>
          <p:spPr bwMode="auto">
            <a:xfrm>
              <a:off x="3048000" y="17526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18" name="Grupo 28"/>
            <p:cNvGrpSpPr>
              <a:grpSpLocks/>
            </p:cNvGrpSpPr>
            <p:nvPr/>
          </p:nvGrpSpPr>
          <p:grpSpPr bwMode="auto">
            <a:xfrm>
              <a:off x="1676400" y="2286000"/>
              <a:ext cx="6934200" cy="685800"/>
              <a:chOff x="3276600" y="1524000"/>
              <a:chExt cx="2590800" cy="685800"/>
            </a:xfrm>
          </p:grpSpPr>
          <p:sp>
            <p:nvSpPr>
              <p:cNvPr id="19" name="Retângulo 18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REFLETIU A MODERNIDADE DA ÉPOCA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23" name="Seta para baixo 22"/>
            <p:cNvSpPr/>
            <p:nvPr/>
          </p:nvSpPr>
          <p:spPr bwMode="auto">
            <a:xfrm>
              <a:off x="3048000" y="29718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26" name="Grupo 28"/>
            <p:cNvGrpSpPr>
              <a:grpSpLocks/>
            </p:cNvGrpSpPr>
            <p:nvPr/>
          </p:nvGrpSpPr>
          <p:grpSpPr bwMode="auto">
            <a:xfrm>
              <a:off x="1676400" y="3505200"/>
              <a:ext cx="3352800" cy="838200"/>
              <a:chOff x="3276600" y="1524000"/>
              <a:chExt cx="2590800" cy="685800"/>
            </a:xfrm>
          </p:grpSpPr>
          <p:sp>
            <p:nvSpPr>
              <p:cNvPr id="27" name="Retângulo 26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28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1544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GERAÇÃO 45</a:t>
                </a:r>
                <a:endParaRPr lang="es-ES" sz="20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29" name="Seta para baixo 28"/>
            <p:cNvSpPr/>
            <p:nvPr/>
          </p:nvSpPr>
          <p:spPr bwMode="auto">
            <a:xfrm>
              <a:off x="3048000" y="43434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30" name="Grupo 28"/>
            <p:cNvGrpSpPr>
              <a:grpSpLocks/>
            </p:cNvGrpSpPr>
            <p:nvPr/>
          </p:nvGrpSpPr>
          <p:grpSpPr bwMode="auto">
            <a:xfrm>
              <a:off x="1676400" y="4876800"/>
              <a:ext cx="3352800" cy="838200"/>
              <a:chOff x="3276600" y="1524000"/>
              <a:chExt cx="2590800" cy="685800"/>
            </a:xfrm>
          </p:grpSpPr>
          <p:sp>
            <p:nvSpPr>
              <p:cNvPr id="34" name="Retângulo 33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35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1544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GERAÇÃO 22</a:t>
                </a:r>
                <a:endParaRPr lang="es-ES" sz="20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pic>
          <p:nvPicPr>
            <p:cNvPr id="37" name="Picture 2" descr="http://1.bp.blogspot.com/_8ZrPV2Jt6fQ/TCLsS9xRemI/AAAAAAAAFR8/_Bg4BeBpL2E/s1600/TELA-1.jpg"/>
            <p:cNvPicPr>
              <a:picLocks noChangeAspect="1" noChangeArrowheads="1"/>
            </p:cNvPicPr>
            <p:nvPr/>
          </p:nvPicPr>
          <p:blipFill>
            <a:blip r:embed="rId2" cstate="print"/>
            <a:srcRect l="4610" t="5771" r="4733" b="5742"/>
            <a:stretch>
              <a:fillRect/>
            </a:stretch>
          </p:blipFill>
          <p:spPr bwMode="auto">
            <a:xfrm>
              <a:off x="5334000" y="3276600"/>
              <a:ext cx="3200400" cy="2438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9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40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41" name="Elipse 40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strela de 5 pontas 41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http://www.antoniomiranda.com.br/ensaios/img/noigandres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37" y="1003037"/>
            <a:ext cx="3574569" cy="5092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m 21" descr="http://www.antoniomiranda.com.br/ensaios/img/concretismo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6006" y="2799962"/>
            <a:ext cx="4426994" cy="3296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191000" y="13716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25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Haroldo de Campos, Décio Pignatari e Augusto de Campos.</a:t>
            </a:r>
            <a:endParaRPr lang="es-ES" sz="1250" b="1" kern="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30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32" name="Elipse 31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strela de 5 pontas 32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lano_piloto1datiloscrito, 195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388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o 14"/>
          <p:cNvGrpSpPr/>
          <p:nvPr/>
        </p:nvGrpSpPr>
        <p:grpSpPr>
          <a:xfrm>
            <a:off x="4419600" y="2438400"/>
            <a:ext cx="4343400" cy="2514600"/>
            <a:chOff x="4419600" y="1905000"/>
            <a:chExt cx="4343400" cy="2514600"/>
          </a:xfrm>
        </p:grpSpPr>
        <p:grpSp>
          <p:nvGrpSpPr>
            <p:cNvPr id="7" name="Grupo 5"/>
            <p:cNvGrpSpPr>
              <a:grpSpLocks/>
            </p:cNvGrpSpPr>
            <p:nvPr/>
          </p:nvGrpSpPr>
          <p:grpSpPr bwMode="auto">
            <a:xfrm>
              <a:off x="4419600" y="1905000"/>
              <a:ext cx="4343400" cy="990600"/>
              <a:chOff x="3276600" y="1524000"/>
              <a:chExt cx="2590800" cy="685800"/>
            </a:xfrm>
          </p:grpSpPr>
          <p:sp>
            <p:nvSpPr>
              <p:cNvPr id="8" name="Retângulo 7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/>
              </a:p>
            </p:txBody>
          </p:sp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29508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PLANO </a:t>
                </a: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PILOTO PARA A POESIA CONCRETA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11" name="Grupo 5"/>
            <p:cNvGrpSpPr>
              <a:grpSpLocks/>
            </p:cNvGrpSpPr>
            <p:nvPr/>
          </p:nvGrpSpPr>
          <p:grpSpPr bwMode="auto">
            <a:xfrm>
              <a:off x="4419600" y="3429000"/>
              <a:ext cx="4343400" cy="990600"/>
              <a:chOff x="3276600" y="1524000"/>
              <a:chExt cx="2590800" cy="685800"/>
            </a:xfrm>
          </p:grpSpPr>
          <p:sp>
            <p:nvSpPr>
              <p:cNvPr id="12" name="Retângulo 11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/>
              </a:p>
            </p:txBody>
          </p:sp>
          <p:sp>
            <p:nvSpPr>
              <p:cNvPr id="13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29508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ENCERRA-SE O CICLO HISTÓRICO DO VERSO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4" name="Seta para baixo 13"/>
            <p:cNvSpPr/>
            <p:nvPr/>
          </p:nvSpPr>
          <p:spPr bwMode="auto">
            <a:xfrm>
              <a:off x="6324600" y="28956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</p:grpSp>
      <p:sp>
        <p:nvSpPr>
          <p:cNvPr id="16" name="Retângulo 15"/>
          <p:cNvSpPr/>
          <p:nvPr/>
        </p:nvSpPr>
        <p:spPr bwMode="auto">
          <a:xfrm>
            <a:off x="609600" y="1295400"/>
            <a:ext cx="3124200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Imagem 16" descr="plano_piloto1datiloscrito, 1958"/>
          <p:cNvPicPr/>
          <p:nvPr/>
        </p:nvPicPr>
        <p:blipFill>
          <a:blip r:embed="rId2" cstate="print"/>
          <a:srcRect l="8719" t="5480" r="9898" b="72302"/>
          <a:stretch>
            <a:fillRect/>
          </a:stretch>
        </p:blipFill>
        <p:spPr bwMode="auto">
          <a:xfrm>
            <a:off x="152400" y="2667000"/>
            <a:ext cx="8839200" cy="403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20" name="Elipse 19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strela de 5 pontas 22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3607 L 0 3.1791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22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24" name="Elipse 23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strela de 5 pontas 25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762000" y="1295400"/>
            <a:ext cx="7620000" cy="4495800"/>
            <a:chOff x="762000" y="1219200"/>
            <a:chExt cx="7620000" cy="4495800"/>
          </a:xfrm>
        </p:grpSpPr>
        <p:grpSp>
          <p:nvGrpSpPr>
            <p:cNvPr id="3" name="Grupo 28"/>
            <p:cNvGrpSpPr>
              <a:grpSpLocks/>
            </p:cNvGrpSpPr>
            <p:nvPr/>
          </p:nvGrpSpPr>
          <p:grpSpPr bwMode="auto">
            <a:xfrm>
              <a:off x="990600" y="1219200"/>
              <a:ext cx="7239000" cy="685800"/>
              <a:chOff x="3276600" y="1524000"/>
              <a:chExt cx="2590800" cy="685800"/>
            </a:xfrm>
          </p:grpSpPr>
          <p:sp>
            <p:nvSpPr>
              <p:cNvPr id="25" name="Retângulo 24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14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PRINCIPAIS IDEIAS CONTIDAS NESTE PLANO PILOTO</a:t>
                </a:r>
                <a:endParaRPr lang="es-ES" sz="20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4" name="Grupo 28"/>
            <p:cNvGrpSpPr>
              <a:grpSpLocks/>
            </p:cNvGrpSpPr>
            <p:nvPr/>
          </p:nvGrpSpPr>
          <p:grpSpPr bwMode="auto">
            <a:xfrm>
              <a:off x="1676400" y="2590800"/>
              <a:ext cx="5867400" cy="685800"/>
              <a:chOff x="3276600" y="1524000"/>
              <a:chExt cx="2590800" cy="685800"/>
            </a:xfrm>
          </p:grpSpPr>
          <p:sp>
            <p:nvSpPr>
              <p:cNvPr id="19" name="Retângulo 18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ABOLIÇÃO DO VERSO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32" name="Chave direita 40"/>
            <p:cNvSpPr>
              <a:spLocks/>
            </p:cNvSpPr>
            <p:nvPr/>
          </p:nvSpPr>
          <p:spPr bwMode="auto">
            <a:xfrm rot="5400000">
              <a:off x="4267200" y="-1752600"/>
              <a:ext cx="609600" cy="7620000"/>
            </a:xfrm>
            <a:prstGeom prst="rightBrace">
              <a:avLst>
                <a:gd name="adj1" fmla="val 30866"/>
                <a:gd name="adj2" fmla="val 50000"/>
              </a:avLst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/>
            </a:p>
          </p:txBody>
        </p:sp>
        <p:sp>
          <p:nvSpPr>
            <p:cNvPr id="33" name="Seta para baixo 32"/>
            <p:cNvSpPr/>
            <p:nvPr/>
          </p:nvSpPr>
          <p:spPr bwMode="auto">
            <a:xfrm>
              <a:off x="4343400" y="32766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36" name="Grupo 28"/>
            <p:cNvGrpSpPr>
              <a:grpSpLocks/>
            </p:cNvGrpSpPr>
            <p:nvPr/>
          </p:nvGrpSpPr>
          <p:grpSpPr bwMode="auto">
            <a:xfrm>
              <a:off x="1676400" y="3810000"/>
              <a:ext cx="5867400" cy="685800"/>
              <a:chOff x="3276600" y="1524000"/>
              <a:chExt cx="2590800" cy="685800"/>
            </a:xfrm>
          </p:grpSpPr>
          <p:sp>
            <p:nvSpPr>
              <p:cNvPr id="38" name="Retângulo 37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39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COMUNICAÇÃO VISUAL  E SONORA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40" name="Seta para baixo 39"/>
            <p:cNvSpPr/>
            <p:nvPr/>
          </p:nvSpPr>
          <p:spPr bwMode="auto">
            <a:xfrm>
              <a:off x="4343400" y="4495800"/>
              <a:ext cx="533400" cy="457200"/>
            </a:xfrm>
            <a:prstGeom prst="downArrow">
              <a:avLst>
                <a:gd name="adj1" fmla="val 50000"/>
                <a:gd name="adj2" fmla="val 6587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pt-BR"/>
            </a:p>
          </p:txBody>
        </p:sp>
        <p:grpSp>
          <p:nvGrpSpPr>
            <p:cNvPr id="41" name="Grupo 28"/>
            <p:cNvGrpSpPr>
              <a:grpSpLocks/>
            </p:cNvGrpSpPr>
            <p:nvPr/>
          </p:nvGrpSpPr>
          <p:grpSpPr bwMode="auto">
            <a:xfrm>
              <a:off x="1676400" y="5029200"/>
              <a:ext cx="5867400" cy="685800"/>
              <a:chOff x="3276600" y="1524000"/>
              <a:chExt cx="2590800" cy="685800"/>
            </a:xfrm>
          </p:grpSpPr>
          <p:sp>
            <p:nvSpPr>
              <p:cNvPr id="42" name="Retângulo 41"/>
              <p:cNvSpPr/>
              <p:nvPr/>
            </p:nvSpPr>
            <p:spPr bwMode="auto">
              <a:xfrm>
                <a:off x="3276600" y="1524000"/>
                <a:ext cx="2590800" cy="685800"/>
              </a:xfrm>
              <a:prstGeom prst="rect">
                <a:avLst/>
              </a:prstGeom>
              <a:solidFill>
                <a:srgbClr val="000000">
                  <a:alpha val="33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pt-BR" dirty="0"/>
              </a:p>
            </p:txBody>
          </p:sp>
          <p:sp>
            <p:nvSpPr>
              <p:cNvPr id="43" name="Rectangle 2"/>
              <p:cNvSpPr txBox="1">
                <a:spLocks noChangeArrowheads="1"/>
              </p:cNvSpPr>
              <p:nvPr/>
            </p:nvSpPr>
            <p:spPr bwMode="auto">
              <a:xfrm>
                <a:off x="3276600" y="16002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pt-BR" sz="2000" kern="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j-ea"/>
                    <a:cs typeface="Times New Roman" pitchFamily="18" charset="0"/>
                  </a:rPr>
                  <a:t>APROVEITAMENTO DO ESPAÇO DO PAPEL</a:t>
                </a:r>
                <a:endParaRPr lang="es-ES" sz="2000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58800"/>
          </a:xfrm>
        </p:spPr>
        <p:txBody>
          <a:bodyPr>
            <a:prstTxWarp prst="textDeflateTop">
              <a:avLst>
                <a:gd name="adj" fmla="val 57792"/>
              </a:avLst>
            </a:prstTxWarp>
            <a:normAutofit fontScale="90000"/>
          </a:bodyPr>
          <a:lstStyle/>
          <a:p>
            <a:r>
              <a:rPr lang="pt-B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  NCR   TISM</a:t>
            </a:r>
            <a:endParaRPr lang="pt-BR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2928582" y="101600"/>
            <a:ext cx="3548418" cy="609600"/>
            <a:chOff x="2643826" y="-27384"/>
            <a:chExt cx="8082060" cy="1224136"/>
          </a:xfrm>
        </p:grpSpPr>
        <p:sp>
          <p:nvSpPr>
            <p:cNvPr id="24" name="Elipse 23"/>
            <p:cNvSpPr/>
            <p:nvPr/>
          </p:nvSpPr>
          <p:spPr>
            <a:xfrm>
              <a:off x="2643826" y="431667"/>
              <a:ext cx="445550" cy="414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strela de 5 pontas 25"/>
            <p:cNvSpPr/>
            <p:nvPr/>
          </p:nvSpPr>
          <p:spPr>
            <a:xfrm>
              <a:off x="5669415" y="278650"/>
              <a:ext cx="891099" cy="81609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9389237" y="-27384"/>
              <a:ext cx="1336649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Grupo 28"/>
          <p:cNvGrpSpPr>
            <a:grpSpLocks/>
          </p:cNvGrpSpPr>
          <p:nvPr/>
        </p:nvGrpSpPr>
        <p:grpSpPr bwMode="auto">
          <a:xfrm>
            <a:off x="990600" y="1295400"/>
            <a:ext cx="7239000" cy="685800"/>
            <a:chOff x="3276600" y="1524000"/>
            <a:chExt cx="2590800" cy="685800"/>
          </a:xfrm>
        </p:grpSpPr>
        <p:sp>
          <p:nvSpPr>
            <p:cNvPr id="25" name="Retângulo 24"/>
            <p:cNvSpPr/>
            <p:nvPr/>
          </p:nvSpPr>
          <p:spPr bwMode="auto">
            <a:xfrm>
              <a:off x="3276600" y="1524000"/>
              <a:ext cx="2590800" cy="685800"/>
            </a:xfrm>
            <a:prstGeom prst="rect">
              <a:avLst/>
            </a:prstGeom>
            <a:solidFill>
              <a:srgbClr val="000000">
                <a:alpha val="33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pt-BR" dirty="0"/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pt-BR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j-ea"/>
                  <a:cs typeface="Times New Roman" pitchFamily="18" charset="0"/>
                </a:rPr>
                <a:t>PRINCIPAIS IDEIAS CONTIDAS NESTE PLANO PILOTO</a:t>
              </a:r>
              <a:endParaRPr lang="es-E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2" name="Chave direita 40"/>
          <p:cNvSpPr>
            <a:spLocks/>
          </p:cNvSpPr>
          <p:nvPr/>
        </p:nvSpPr>
        <p:spPr bwMode="auto">
          <a:xfrm rot="5400000">
            <a:off x="4267200" y="-1676400"/>
            <a:ext cx="609600" cy="7620000"/>
          </a:xfrm>
          <a:prstGeom prst="rightBrace">
            <a:avLst>
              <a:gd name="adj1" fmla="val 30866"/>
              <a:gd name="adj2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3200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6000" b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VERBI</a:t>
            </a:r>
            <a:r>
              <a:rPr lang="pt-BR" sz="60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VOCO</a:t>
            </a:r>
            <a:r>
              <a:rPr lang="pt-BR" sz="6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VISUAL</a:t>
            </a:r>
            <a:endParaRPr lang="es-ES" sz="60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52400" y="42672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000" b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SEMÂNTICO</a:t>
            </a:r>
            <a:endParaRPr lang="es-ES" sz="30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514600" y="42672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0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SONORO</a:t>
            </a:r>
            <a:endParaRPr lang="es-ES" sz="3000" b="1" kern="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953000" y="42672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VISUAL</a:t>
            </a:r>
            <a:endParaRPr lang="es-ES" sz="30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23" grpId="0"/>
      <p:bldP spid="27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Blue atom design template">
  <a:themeElements>
    <a:clrScheme name="Blue atom design templat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Blue atom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atom design templat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template</Template>
  <TotalTime>1357</TotalTime>
  <Words>835</Words>
  <Application>Microsoft Office PowerPoint</Application>
  <PresentationFormat>Apresentação na tela (4:3)</PresentationFormat>
  <Paragraphs>214</Paragraphs>
  <Slides>36</Slides>
  <Notes>8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Blue atom design template</vt:lpstr>
      <vt:lpstr>TURMA 3.101.1V LITERATURA BRASILEIRA</vt:lpstr>
      <vt:lpstr>Literatura Brasileira Contemporânea</vt:lpstr>
      <vt:lpstr>Slide 3</vt:lpstr>
      <vt:lpstr>C  NCR   TISM</vt:lpstr>
      <vt:lpstr>C  NCR   TISM</vt:lpstr>
      <vt:lpstr>C  NCR   TISM</vt:lpstr>
      <vt:lpstr>C  NCR   TISM</vt:lpstr>
      <vt:lpstr>C  NCR   TISM</vt:lpstr>
      <vt:lpstr>C  NCR   TISM</vt:lpstr>
      <vt:lpstr>C  NCR   TISM</vt:lpstr>
      <vt:lpstr>C  NCR   TISM</vt:lpstr>
      <vt:lpstr>C  NCR   TISM</vt:lpstr>
      <vt:lpstr>C  NCR   TISM</vt:lpstr>
      <vt:lpstr>C  NCR   TISM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Manager/>
  <Company>eMCSaatchi Pty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chuy</dc:creator>
  <cp:keywords/>
  <dc:description/>
  <cp:lastModifiedBy>REINALDO</cp:lastModifiedBy>
  <cp:revision>145</cp:revision>
  <cp:lastPrinted>1601-01-01T00:00:00Z</cp:lastPrinted>
  <dcterms:created xsi:type="dcterms:W3CDTF">2005-01-07T05:10:44Z</dcterms:created>
  <dcterms:modified xsi:type="dcterms:W3CDTF">2013-04-04T04:37:40Z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TC010721171033</vt:lpwstr>
  </property>
</Properties>
</file>