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70" r:id="rId7"/>
    <p:sldId id="271" r:id="rId8"/>
    <p:sldId id="274" r:id="rId9"/>
    <p:sldId id="263" r:id="rId10"/>
    <p:sldId id="264" r:id="rId11"/>
    <p:sldId id="272" r:id="rId12"/>
    <p:sldId id="266" r:id="rId13"/>
    <p:sldId id="267" r:id="rId14"/>
    <p:sldId id="273" r:id="rId15"/>
    <p:sldId id="268" r:id="rId16"/>
    <p:sldId id="269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3" autoAdjust="0"/>
  </p:normalViewPr>
  <p:slideViewPr>
    <p:cSldViewPr snapToGrid="0">
      <p:cViewPr varScale="1">
        <p:scale>
          <a:sx n="61" d="100"/>
          <a:sy n="61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A672C-F51C-40DD-88E6-AFDC87451C6F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2282701-94B6-48FA-9E84-7388F563942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</a:t>
          </a:r>
        </a:p>
      </dgm:t>
    </dgm:pt>
    <dgm:pt modelId="{630367E4-9F2A-4A6F-B328-7FB823CF98F8}" type="parTrans" cxnId="{E4367665-E5F1-467A-9B45-4AE096D59E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049CB-5FC9-4B9C-AF2C-598CAF656587}" type="sibTrans" cxnId="{E4367665-E5F1-467A-9B45-4AE096D59E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E5DAD-4981-4D58-B0EF-A725E86CD819}">
      <dgm:prSet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resenha é o texto que se propõe a fazer uma relação das propriedades de um objeto, enumerar cuidadosamente seus aspectos relevantes, descrever as circunstâncias que o envolvem</a:t>
          </a:r>
        </a:p>
      </dgm:t>
    </dgm:pt>
    <dgm:pt modelId="{B489DF8F-6AA4-45F5-8005-E63F7348B2EB}" type="parTrans" cxnId="{15379332-BC62-4DFD-AF52-F07900650AE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010EB-C705-4AB3-BF46-E169A72F4569}" type="sibTrans" cxnId="{15379332-BC62-4DFD-AF52-F07900650AE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5BE03-8B28-4854-839E-6DA540D6731F}">
      <dgm:prSet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o objeto resenhado pode ser um acontecimento qualquer da realidade (um jogo de futebol, uma comemoração solene, uma feira de livros) ou textos e obras culturais (um romance, uma peça de teatro, um filme) e quase sempre é veiculada através de jornais, revistas e agora também pela internet</a:t>
          </a:r>
        </a:p>
      </dgm:t>
    </dgm:pt>
    <dgm:pt modelId="{372DA065-42DD-4292-A94A-24D591A0DF90}" type="parTrans" cxnId="{6984B3EC-6A5F-4BA5-BFD2-DF216C9635F8}">
      <dgm:prSet/>
      <dgm:spPr/>
      <dgm:t>
        <a:bodyPr/>
        <a:lstStyle/>
        <a:p>
          <a:endParaRPr lang="pt-BR"/>
        </a:p>
      </dgm:t>
    </dgm:pt>
    <dgm:pt modelId="{4A4375C4-BC20-40EA-8289-34DF356F2F11}" type="sibTrans" cxnId="{6984B3EC-6A5F-4BA5-BFD2-DF216C9635F8}">
      <dgm:prSet/>
      <dgm:spPr/>
      <dgm:t>
        <a:bodyPr/>
        <a:lstStyle/>
        <a:p>
          <a:endParaRPr lang="pt-BR"/>
        </a:p>
      </dgm:t>
    </dgm:pt>
    <dgm:pt modelId="{9FD184C5-4D5B-49C0-9983-EDAD4B9A0E85}" type="pres">
      <dgm:prSet presAssocID="{39EA672C-F51C-40DD-88E6-AFDC87451C6F}" presName="Name0" presStyleCnt="0">
        <dgm:presLayoutVars>
          <dgm:dir/>
          <dgm:animLvl val="lvl"/>
          <dgm:resizeHandles val="exact"/>
        </dgm:presLayoutVars>
      </dgm:prSet>
      <dgm:spPr/>
    </dgm:pt>
    <dgm:pt modelId="{26215D2D-A9E2-4508-A34F-C432EEA9C39D}" type="pres">
      <dgm:prSet presAssocID="{22282701-94B6-48FA-9E84-7388F563942C}" presName="vertFlow" presStyleCnt="0"/>
      <dgm:spPr/>
    </dgm:pt>
    <dgm:pt modelId="{2F559B9D-E060-4570-877B-9FCC7CE57D3C}" type="pres">
      <dgm:prSet presAssocID="{22282701-94B6-48FA-9E84-7388F563942C}" presName="header" presStyleLbl="node1" presStyleIdx="0" presStyleCnt="1"/>
      <dgm:spPr/>
    </dgm:pt>
    <dgm:pt modelId="{28827FFA-C173-46AB-ADD9-C9DFC3C1B8C7}" type="pres">
      <dgm:prSet presAssocID="{B489DF8F-6AA4-45F5-8005-E63F7348B2EB}" presName="parTrans" presStyleLbl="sibTrans2D1" presStyleIdx="0" presStyleCnt="2"/>
      <dgm:spPr/>
    </dgm:pt>
    <dgm:pt modelId="{026DAFAE-80B5-45BC-A3C2-602D21938FA3}" type="pres">
      <dgm:prSet presAssocID="{7E3E5DAD-4981-4D58-B0EF-A725E86CD819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B8A6F73E-0A90-4DB6-A349-2464CAEAC0D3}" type="pres">
      <dgm:prSet presAssocID="{8AD010EB-C705-4AB3-BF46-E169A72F4569}" presName="sibTrans" presStyleLbl="sibTrans2D1" presStyleIdx="1" presStyleCnt="2"/>
      <dgm:spPr/>
    </dgm:pt>
    <dgm:pt modelId="{4764757F-3315-4AE3-84BD-36C0CF806AB1}" type="pres">
      <dgm:prSet presAssocID="{C8C5BE03-8B28-4854-839E-6DA540D6731F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A3F5C209-352B-405A-82FD-5C9935732BE9}" type="presOf" srcId="{22282701-94B6-48FA-9E84-7388F563942C}" destId="{2F559B9D-E060-4570-877B-9FCC7CE57D3C}" srcOrd="0" destOrd="0" presId="urn:microsoft.com/office/officeart/2005/8/layout/lProcess1"/>
    <dgm:cxn modelId="{DC388631-9AD5-4F14-82BB-60C9BADCB180}" type="presOf" srcId="{39EA672C-F51C-40DD-88E6-AFDC87451C6F}" destId="{9FD184C5-4D5B-49C0-9983-EDAD4B9A0E85}" srcOrd="0" destOrd="0" presId="urn:microsoft.com/office/officeart/2005/8/layout/lProcess1"/>
    <dgm:cxn modelId="{15379332-BC62-4DFD-AF52-F07900650AEE}" srcId="{22282701-94B6-48FA-9E84-7388F563942C}" destId="{7E3E5DAD-4981-4D58-B0EF-A725E86CD819}" srcOrd="0" destOrd="0" parTransId="{B489DF8F-6AA4-45F5-8005-E63F7348B2EB}" sibTransId="{8AD010EB-C705-4AB3-BF46-E169A72F4569}"/>
    <dgm:cxn modelId="{B73C0D35-8E2A-4D18-B6EA-0F52AEF239B0}" type="presOf" srcId="{C8C5BE03-8B28-4854-839E-6DA540D6731F}" destId="{4764757F-3315-4AE3-84BD-36C0CF806AB1}" srcOrd="0" destOrd="0" presId="urn:microsoft.com/office/officeart/2005/8/layout/lProcess1"/>
    <dgm:cxn modelId="{2C351F42-F787-4D00-B46B-24DB632D3401}" type="presOf" srcId="{7E3E5DAD-4981-4D58-B0EF-A725E86CD819}" destId="{026DAFAE-80B5-45BC-A3C2-602D21938FA3}" srcOrd="0" destOrd="0" presId="urn:microsoft.com/office/officeart/2005/8/layout/lProcess1"/>
    <dgm:cxn modelId="{E4367665-E5F1-467A-9B45-4AE096D59E45}" srcId="{39EA672C-F51C-40DD-88E6-AFDC87451C6F}" destId="{22282701-94B6-48FA-9E84-7388F563942C}" srcOrd="0" destOrd="0" parTransId="{630367E4-9F2A-4A6F-B328-7FB823CF98F8}" sibTransId="{3E6049CB-5FC9-4B9C-AF2C-598CAF656587}"/>
    <dgm:cxn modelId="{92C7A653-7602-4ED0-9682-974ECF5E9DC4}" type="presOf" srcId="{8AD010EB-C705-4AB3-BF46-E169A72F4569}" destId="{B8A6F73E-0A90-4DB6-A349-2464CAEAC0D3}" srcOrd="0" destOrd="0" presId="urn:microsoft.com/office/officeart/2005/8/layout/lProcess1"/>
    <dgm:cxn modelId="{6984B3EC-6A5F-4BA5-BFD2-DF216C9635F8}" srcId="{22282701-94B6-48FA-9E84-7388F563942C}" destId="{C8C5BE03-8B28-4854-839E-6DA540D6731F}" srcOrd="1" destOrd="0" parTransId="{372DA065-42DD-4292-A94A-24D591A0DF90}" sibTransId="{4A4375C4-BC20-40EA-8289-34DF356F2F11}"/>
    <dgm:cxn modelId="{37FD13EF-89D8-45A3-9B09-852B1C72FFC4}" type="presOf" srcId="{B489DF8F-6AA4-45F5-8005-E63F7348B2EB}" destId="{28827FFA-C173-46AB-ADD9-C9DFC3C1B8C7}" srcOrd="0" destOrd="0" presId="urn:microsoft.com/office/officeart/2005/8/layout/lProcess1"/>
    <dgm:cxn modelId="{202B4AFA-18DE-49D7-82E5-7CD7DCC981B4}" type="presParOf" srcId="{9FD184C5-4D5B-49C0-9983-EDAD4B9A0E85}" destId="{26215D2D-A9E2-4508-A34F-C432EEA9C39D}" srcOrd="0" destOrd="0" presId="urn:microsoft.com/office/officeart/2005/8/layout/lProcess1"/>
    <dgm:cxn modelId="{07940289-7AA0-4A2D-9CB2-88AFF5682146}" type="presParOf" srcId="{26215D2D-A9E2-4508-A34F-C432EEA9C39D}" destId="{2F559B9D-E060-4570-877B-9FCC7CE57D3C}" srcOrd="0" destOrd="0" presId="urn:microsoft.com/office/officeart/2005/8/layout/lProcess1"/>
    <dgm:cxn modelId="{299E6E9F-032D-48B5-96B5-AD113366746C}" type="presParOf" srcId="{26215D2D-A9E2-4508-A34F-C432EEA9C39D}" destId="{28827FFA-C173-46AB-ADD9-C9DFC3C1B8C7}" srcOrd="1" destOrd="0" presId="urn:microsoft.com/office/officeart/2005/8/layout/lProcess1"/>
    <dgm:cxn modelId="{E6F61287-3AB7-4010-AF2E-A5FBFD45F12C}" type="presParOf" srcId="{26215D2D-A9E2-4508-A34F-C432EEA9C39D}" destId="{026DAFAE-80B5-45BC-A3C2-602D21938FA3}" srcOrd="2" destOrd="0" presId="urn:microsoft.com/office/officeart/2005/8/layout/lProcess1"/>
    <dgm:cxn modelId="{52B5D84E-5AF5-47C5-9658-B7509FEDF707}" type="presParOf" srcId="{26215D2D-A9E2-4508-A34F-C432EEA9C39D}" destId="{B8A6F73E-0A90-4DB6-A349-2464CAEAC0D3}" srcOrd="3" destOrd="0" presId="urn:microsoft.com/office/officeart/2005/8/layout/lProcess1"/>
    <dgm:cxn modelId="{F3172A62-8E1B-40AE-B9FC-A17053011C81}" type="presParOf" srcId="{26215D2D-A9E2-4508-A34F-C432EEA9C39D}" destId="{4764757F-3315-4AE3-84BD-36C0CF806AB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60621-D975-4D6C-9361-FF5C014BC5CA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B2614ED-9936-456B-9E34-E175F048973F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Resenha feita pela ABNT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855B3B-0267-4561-8152-1334BF0C6D0B}" type="parTrans" cxnId="{F2CE94CD-84C2-4D25-B4CC-619023333F48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0A94E8-0985-41AF-A290-E6122DA2DC27}" type="sibTrans" cxnId="{F2CE94CD-84C2-4D25-B4CC-619023333F48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4F49AE-0379-4C2A-A9FC-7615869BE714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informe os dados bibliográficos a respeito da obra que está sendo resenhada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781499-1430-4939-90C6-62762B1917E0}" type="parTrans" cxnId="{625B863C-2492-44D9-BBC0-08CE770EEBF1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C248F7-1CF2-4ADC-A1AC-D5C651460F7D}" type="sibTrans" cxnId="{625B863C-2492-44D9-BBC0-08CE770EEBF1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E76BD4-4BE4-4C9B-8689-81C6A7EE34FC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lembre-se da sinopse do livro resenhado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FCC31B-B49F-4B05-BE53-62CCC468D44A}" type="parTrans" cxnId="{9A4DBE51-9060-4029-A594-948E0EFBD1CB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94D8E6-B75A-4766-B00D-96E66D01C76A}" type="sibTrans" cxnId="{9A4DBE51-9060-4029-A594-948E0EFBD1CB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855BF1-6E73-4611-81F4-CCA0CEA6D390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resuma em 3 a 5 parágrafos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647B8E-3B67-4695-AEE9-1AD6AAC52DF5}" type="parTrans" cxnId="{DEC4C5B9-FDE7-4029-9743-8F2A6C38211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9DF421-39D8-4B3C-9D70-64AD9A8DDC11}" type="sibTrans" cxnId="{DEC4C5B9-FDE7-4029-9743-8F2A6C38211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21DA5C-5FDB-4A70-8ADC-D526DAACE018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faça uma análise crítica, expressando suas opiniões, podendo até fazer comparações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00FD4E-6232-45CA-BBF5-A6702EDA535E}" type="parTrans" cxnId="{61A1AF30-5DB8-4FAA-B7F4-2C4FB67F6F7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5FB2A9-0B4C-4F4E-9CF4-C52ACD9EDAB2}" type="sibTrans" cxnId="{61A1AF30-5DB8-4FAA-B7F4-2C4FB67F6F7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3FDE23-FB97-4A38-95BB-FCDFF7382032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faça a recomendação ou não da obra resenhada, podendo especificar se é uma leitura indicada para crianças, jovens, adultos, estudantes, etc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B3B9E-1425-49F3-B8B1-8574839CE5B4}" type="parTrans" cxnId="{D8571438-0425-463B-BFD9-8DFEE7478519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BBE1A8-FDC2-4026-A389-1FCAE2DA0AE4}" type="sibTrans" cxnId="{D8571438-0425-463B-BFD9-8DFEE7478519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88F287-A70C-416B-B306-FC7B3CE75D96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identifique o autor do conteúdo resenhado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81EFEB-4CD9-43F0-A6F8-0056FE16131C}" type="parTrans" cxnId="{1A2441B4-22F0-44EE-AC9A-C210C0373AE5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026DE-984A-4CBC-92E8-C36EB081250C}" type="sibTrans" cxnId="{1A2441B4-22F0-44EE-AC9A-C210C0373AE5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3E4AD2-B7ED-4AAE-B91C-923B5F8BDCAC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assine sua resenha e lembre-se de informar as referências feitas na sua resenha, caso as tenha feito</a:t>
          </a:r>
          <a:endParaRPr lang="pt-BR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AD87FF-218E-40DE-9BDE-71F0E0CDCD82}" type="parTrans" cxnId="{6E49A6F8-54D5-4C46-BC1B-746113FB83F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6B69FC-1E40-48D6-B31D-47A538211E43}" type="sibTrans" cxnId="{6E49A6F8-54D5-4C46-BC1B-746113FB83F3}">
      <dgm:prSet/>
      <dgm:spPr/>
      <dgm:t>
        <a:bodyPr/>
        <a:lstStyle/>
        <a:p>
          <a:endParaRPr lang="pt-BR" sz="1800" b="1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13361-870B-416C-B67E-E139D6E8CD99}" type="pres">
      <dgm:prSet presAssocID="{34260621-D975-4D6C-9361-FF5C014BC5CA}" presName="diagram" presStyleCnt="0">
        <dgm:presLayoutVars>
          <dgm:dir/>
          <dgm:resizeHandles val="exact"/>
        </dgm:presLayoutVars>
      </dgm:prSet>
      <dgm:spPr/>
    </dgm:pt>
    <dgm:pt modelId="{5CD554F8-D59A-4C6C-A367-09695E0626B4}" type="pres">
      <dgm:prSet presAssocID="{EB2614ED-9936-456B-9E34-E175F048973F}" presName="node" presStyleLbl="node1" presStyleIdx="0" presStyleCnt="8">
        <dgm:presLayoutVars>
          <dgm:bulletEnabled val="1"/>
        </dgm:presLayoutVars>
      </dgm:prSet>
      <dgm:spPr/>
    </dgm:pt>
    <dgm:pt modelId="{35679E17-466F-4EE2-BF07-2C2FF45564FB}" type="pres">
      <dgm:prSet presAssocID="{050A94E8-0985-41AF-A290-E6122DA2DC27}" presName="sibTrans" presStyleCnt="0"/>
      <dgm:spPr/>
    </dgm:pt>
    <dgm:pt modelId="{9BD3C2A1-4310-4EFF-8D61-CF5C8CBCD33D}" type="pres">
      <dgm:prSet presAssocID="{C64F49AE-0379-4C2A-A9FC-7615869BE714}" presName="node" presStyleLbl="node1" presStyleIdx="1" presStyleCnt="8">
        <dgm:presLayoutVars>
          <dgm:bulletEnabled val="1"/>
        </dgm:presLayoutVars>
      </dgm:prSet>
      <dgm:spPr/>
    </dgm:pt>
    <dgm:pt modelId="{2C730043-598B-4F8D-87E2-EEA5FEB22720}" type="pres">
      <dgm:prSet presAssocID="{53C248F7-1CF2-4ADC-A1AC-D5C651460F7D}" presName="sibTrans" presStyleCnt="0"/>
      <dgm:spPr/>
    </dgm:pt>
    <dgm:pt modelId="{5978B7B4-3164-44B2-A625-DCCA5D7D639E}" type="pres">
      <dgm:prSet presAssocID="{66E76BD4-4BE4-4C9B-8689-81C6A7EE34FC}" presName="node" presStyleLbl="node1" presStyleIdx="2" presStyleCnt="8">
        <dgm:presLayoutVars>
          <dgm:bulletEnabled val="1"/>
        </dgm:presLayoutVars>
      </dgm:prSet>
      <dgm:spPr/>
    </dgm:pt>
    <dgm:pt modelId="{0FA17F1E-BB1E-4B08-8A1C-186A318493D4}" type="pres">
      <dgm:prSet presAssocID="{9794D8E6-B75A-4766-B00D-96E66D01C76A}" presName="sibTrans" presStyleCnt="0"/>
      <dgm:spPr/>
    </dgm:pt>
    <dgm:pt modelId="{86CA0B4C-C8F5-4D1D-9083-F1345663BF1E}" type="pres">
      <dgm:prSet presAssocID="{BD855BF1-6E73-4611-81F4-CCA0CEA6D390}" presName="node" presStyleLbl="node1" presStyleIdx="3" presStyleCnt="8">
        <dgm:presLayoutVars>
          <dgm:bulletEnabled val="1"/>
        </dgm:presLayoutVars>
      </dgm:prSet>
      <dgm:spPr/>
    </dgm:pt>
    <dgm:pt modelId="{1A17D5D0-D78F-49F7-A581-8C448B42E974}" type="pres">
      <dgm:prSet presAssocID="{819DF421-39D8-4B3C-9D70-64AD9A8DDC11}" presName="sibTrans" presStyleCnt="0"/>
      <dgm:spPr/>
    </dgm:pt>
    <dgm:pt modelId="{84865F97-E88E-4FDC-86BD-EA2F4DCB5E9F}" type="pres">
      <dgm:prSet presAssocID="{5621DA5C-5FDB-4A70-8ADC-D526DAACE018}" presName="node" presStyleLbl="node1" presStyleIdx="4" presStyleCnt="8">
        <dgm:presLayoutVars>
          <dgm:bulletEnabled val="1"/>
        </dgm:presLayoutVars>
      </dgm:prSet>
      <dgm:spPr/>
    </dgm:pt>
    <dgm:pt modelId="{65F4D0F6-8218-4C4D-BB98-AB15147A2267}" type="pres">
      <dgm:prSet presAssocID="{AC5FB2A9-0B4C-4F4E-9CF4-C52ACD9EDAB2}" presName="sibTrans" presStyleCnt="0"/>
      <dgm:spPr/>
    </dgm:pt>
    <dgm:pt modelId="{CB1AB493-8A43-49A9-9A62-A725323A6AB7}" type="pres">
      <dgm:prSet presAssocID="{833FDE23-FB97-4A38-95BB-FCDFF7382032}" presName="node" presStyleLbl="node1" presStyleIdx="5" presStyleCnt="8">
        <dgm:presLayoutVars>
          <dgm:bulletEnabled val="1"/>
        </dgm:presLayoutVars>
      </dgm:prSet>
      <dgm:spPr/>
    </dgm:pt>
    <dgm:pt modelId="{6D9659AB-1173-40B2-90EC-9C61651661DF}" type="pres">
      <dgm:prSet presAssocID="{41BBE1A8-FDC2-4026-A389-1FCAE2DA0AE4}" presName="sibTrans" presStyleCnt="0"/>
      <dgm:spPr/>
    </dgm:pt>
    <dgm:pt modelId="{D9401F92-84BB-465E-AA0E-FCE107CA9095}" type="pres">
      <dgm:prSet presAssocID="{4488F287-A70C-416B-B306-FC7B3CE75D96}" presName="node" presStyleLbl="node1" presStyleIdx="6" presStyleCnt="8">
        <dgm:presLayoutVars>
          <dgm:bulletEnabled val="1"/>
        </dgm:presLayoutVars>
      </dgm:prSet>
      <dgm:spPr/>
    </dgm:pt>
    <dgm:pt modelId="{7B51A2F3-36B0-459C-B877-2D6D558E16D4}" type="pres">
      <dgm:prSet presAssocID="{5F7026DE-984A-4CBC-92E8-C36EB081250C}" presName="sibTrans" presStyleCnt="0"/>
      <dgm:spPr/>
    </dgm:pt>
    <dgm:pt modelId="{D4D16F97-8DD4-49A3-9657-0B55DB0BF129}" type="pres">
      <dgm:prSet presAssocID="{093E4AD2-B7ED-4AAE-B91C-923B5F8BDCAC}" presName="node" presStyleLbl="node1" presStyleIdx="7" presStyleCnt="8">
        <dgm:presLayoutVars>
          <dgm:bulletEnabled val="1"/>
        </dgm:presLayoutVars>
      </dgm:prSet>
      <dgm:spPr/>
    </dgm:pt>
  </dgm:ptLst>
  <dgm:cxnLst>
    <dgm:cxn modelId="{CE5BC506-2951-443C-B97E-66AC08879826}" type="presOf" srcId="{BD855BF1-6E73-4611-81F4-CCA0CEA6D390}" destId="{86CA0B4C-C8F5-4D1D-9083-F1345663BF1E}" srcOrd="0" destOrd="0" presId="urn:microsoft.com/office/officeart/2005/8/layout/default"/>
    <dgm:cxn modelId="{8893EA20-89EB-4938-8DA8-6099C5FD0349}" type="presOf" srcId="{093E4AD2-B7ED-4AAE-B91C-923B5F8BDCAC}" destId="{D4D16F97-8DD4-49A3-9657-0B55DB0BF129}" srcOrd="0" destOrd="0" presId="urn:microsoft.com/office/officeart/2005/8/layout/default"/>
    <dgm:cxn modelId="{9E2DC72D-91F6-4977-ABF1-4D5E47E34CE9}" type="presOf" srcId="{C64F49AE-0379-4C2A-A9FC-7615869BE714}" destId="{9BD3C2A1-4310-4EFF-8D61-CF5C8CBCD33D}" srcOrd="0" destOrd="0" presId="urn:microsoft.com/office/officeart/2005/8/layout/default"/>
    <dgm:cxn modelId="{61A1AF30-5DB8-4FAA-B7F4-2C4FB67F6F73}" srcId="{34260621-D975-4D6C-9361-FF5C014BC5CA}" destId="{5621DA5C-5FDB-4A70-8ADC-D526DAACE018}" srcOrd="4" destOrd="0" parTransId="{D400FD4E-6232-45CA-BBF5-A6702EDA535E}" sibTransId="{AC5FB2A9-0B4C-4F4E-9CF4-C52ACD9EDAB2}"/>
    <dgm:cxn modelId="{D8571438-0425-463B-BFD9-8DFEE7478519}" srcId="{34260621-D975-4D6C-9361-FF5C014BC5CA}" destId="{833FDE23-FB97-4A38-95BB-FCDFF7382032}" srcOrd="5" destOrd="0" parTransId="{CFCB3B9E-1425-49F3-B8B1-8574839CE5B4}" sibTransId="{41BBE1A8-FDC2-4026-A389-1FCAE2DA0AE4}"/>
    <dgm:cxn modelId="{625B863C-2492-44D9-BBC0-08CE770EEBF1}" srcId="{34260621-D975-4D6C-9361-FF5C014BC5CA}" destId="{C64F49AE-0379-4C2A-A9FC-7615869BE714}" srcOrd="1" destOrd="0" parTransId="{7A781499-1430-4939-90C6-62762B1917E0}" sibTransId="{53C248F7-1CF2-4ADC-A1AC-D5C651460F7D}"/>
    <dgm:cxn modelId="{FEFAD53C-4F76-4B0A-8714-4FB8EF760C28}" type="presOf" srcId="{66E76BD4-4BE4-4C9B-8689-81C6A7EE34FC}" destId="{5978B7B4-3164-44B2-A625-DCCA5D7D639E}" srcOrd="0" destOrd="0" presId="urn:microsoft.com/office/officeart/2005/8/layout/default"/>
    <dgm:cxn modelId="{D4119A6B-0D91-4DC3-A646-224BCFD01C48}" type="presOf" srcId="{5621DA5C-5FDB-4A70-8ADC-D526DAACE018}" destId="{84865F97-E88E-4FDC-86BD-EA2F4DCB5E9F}" srcOrd="0" destOrd="0" presId="urn:microsoft.com/office/officeart/2005/8/layout/default"/>
    <dgm:cxn modelId="{9A4DBE51-9060-4029-A594-948E0EFBD1CB}" srcId="{34260621-D975-4D6C-9361-FF5C014BC5CA}" destId="{66E76BD4-4BE4-4C9B-8689-81C6A7EE34FC}" srcOrd="2" destOrd="0" parTransId="{E4FCC31B-B49F-4B05-BE53-62CCC468D44A}" sibTransId="{9794D8E6-B75A-4766-B00D-96E66D01C76A}"/>
    <dgm:cxn modelId="{F50D67AF-03C4-48EE-9A05-D1C4355F4A32}" type="presOf" srcId="{833FDE23-FB97-4A38-95BB-FCDFF7382032}" destId="{CB1AB493-8A43-49A9-9A62-A725323A6AB7}" srcOrd="0" destOrd="0" presId="urn:microsoft.com/office/officeart/2005/8/layout/default"/>
    <dgm:cxn modelId="{BD705EB0-A580-46BB-9956-A68A4B0B3466}" type="presOf" srcId="{4488F287-A70C-416B-B306-FC7B3CE75D96}" destId="{D9401F92-84BB-465E-AA0E-FCE107CA9095}" srcOrd="0" destOrd="0" presId="urn:microsoft.com/office/officeart/2005/8/layout/default"/>
    <dgm:cxn modelId="{1A2441B4-22F0-44EE-AC9A-C210C0373AE5}" srcId="{34260621-D975-4D6C-9361-FF5C014BC5CA}" destId="{4488F287-A70C-416B-B306-FC7B3CE75D96}" srcOrd="6" destOrd="0" parTransId="{C981EFEB-4CD9-43F0-A6F8-0056FE16131C}" sibTransId="{5F7026DE-984A-4CBC-92E8-C36EB081250C}"/>
    <dgm:cxn modelId="{DEC4C5B9-FDE7-4029-9743-8F2A6C382113}" srcId="{34260621-D975-4D6C-9361-FF5C014BC5CA}" destId="{BD855BF1-6E73-4611-81F4-CCA0CEA6D390}" srcOrd="3" destOrd="0" parTransId="{D3647B8E-3B67-4695-AEE9-1AD6AAC52DF5}" sibTransId="{819DF421-39D8-4B3C-9D70-64AD9A8DDC11}"/>
    <dgm:cxn modelId="{F2CE94CD-84C2-4D25-B4CC-619023333F48}" srcId="{34260621-D975-4D6C-9361-FF5C014BC5CA}" destId="{EB2614ED-9936-456B-9E34-E175F048973F}" srcOrd="0" destOrd="0" parTransId="{CA855B3B-0267-4561-8152-1334BF0C6D0B}" sibTransId="{050A94E8-0985-41AF-A290-E6122DA2DC27}"/>
    <dgm:cxn modelId="{033652ED-9F9F-488E-8A6C-055429DFD7C4}" type="presOf" srcId="{34260621-D975-4D6C-9361-FF5C014BC5CA}" destId="{29213361-870B-416C-B67E-E139D6E8CD99}" srcOrd="0" destOrd="0" presId="urn:microsoft.com/office/officeart/2005/8/layout/default"/>
    <dgm:cxn modelId="{44CA23F7-0A9E-4B22-A022-7EE1FDD54A6A}" type="presOf" srcId="{EB2614ED-9936-456B-9E34-E175F048973F}" destId="{5CD554F8-D59A-4C6C-A367-09695E0626B4}" srcOrd="0" destOrd="0" presId="urn:microsoft.com/office/officeart/2005/8/layout/default"/>
    <dgm:cxn modelId="{6E49A6F8-54D5-4C46-BC1B-746113FB83F3}" srcId="{34260621-D975-4D6C-9361-FF5C014BC5CA}" destId="{093E4AD2-B7ED-4AAE-B91C-923B5F8BDCAC}" srcOrd="7" destOrd="0" parTransId="{A4AD87FF-218E-40DE-9BDE-71F0E0CDCD82}" sibTransId="{B86B69FC-1E40-48D6-B31D-47A538211E43}"/>
    <dgm:cxn modelId="{91845D12-2D27-42C5-B2D9-E53FD3FEA70E}" type="presParOf" srcId="{29213361-870B-416C-B67E-E139D6E8CD99}" destId="{5CD554F8-D59A-4C6C-A367-09695E0626B4}" srcOrd="0" destOrd="0" presId="urn:microsoft.com/office/officeart/2005/8/layout/default"/>
    <dgm:cxn modelId="{05A5953D-7042-4606-88EB-03291B175FAB}" type="presParOf" srcId="{29213361-870B-416C-B67E-E139D6E8CD99}" destId="{35679E17-466F-4EE2-BF07-2C2FF45564FB}" srcOrd="1" destOrd="0" presId="urn:microsoft.com/office/officeart/2005/8/layout/default"/>
    <dgm:cxn modelId="{60842708-E1A0-4849-96E2-AC95143C462F}" type="presParOf" srcId="{29213361-870B-416C-B67E-E139D6E8CD99}" destId="{9BD3C2A1-4310-4EFF-8D61-CF5C8CBCD33D}" srcOrd="2" destOrd="0" presId="urn:microsoft.com/office/officeart/2005/8/layout/default"/>
    <dgm:cxn modelId="{36AE7B63-A636-421D-A766-B4312A598C52}" type="presParOf" srcId="{29213361-870B-416C-B67E-E139D6E8CD99}" destId="{2C730043-598B-4F8D-87E2-EEA5FEB22720}" srcOrd="3" destOrd="0" presId="urn:microsoft.com/office/officeart/2005/8/layout/default"/>
    <dgm:cxn modelId="{CDF185F5-CFF6-4BDD-855E-92A6D61794DA}" type="presParOf" srcId="{29213361-870B-416C-B67E-E139D6E8CD99}" destId="{5978B7B4-3164-44B2-A625-DCCA5D7D639E}" srcOrd="4" destOrd="0" presId="urn:microsoft.com/office/officeart/2005/8/layout/default"/>
    <dgm:cxn modelId="{DC00E3C9-23DC-4EC6-9738-0AEC6B77736B}" type="presParOf" srcId="{29213361-870B-416C-B67E-E139D6E8CD99}" destId="{0FA17F1E-BB1E-4B08-8A1C-186A318493D4}" srcOrd="5" destOrd="0" presId="urn:microsoft.com/office/officeart/2005/8/layout/default"/>
    <dgm:cxn modelId="{9217B714-1F86-4496-937B-C85503713CA6}" type="presParOf" srcId="{29213361-870B-416C-B67E-E139D6E8CD99}" destId="{86CA0B4C-C8F5-4D1D-9083-F1345663BF1E}" srcOrd="6" destOrd="0" presId="urn:microsoft.com/office/officeart/2005/8/layout/default"/>
    <dgm:cxn modelId="{6E7A80AB-8855-4041-9516-E144628A8B81}" type="presParOf" srcId="{29213361-870B-416C-B67E-E139D6E8CD99}" destId="{1A17D5D0-D78F-49F7-A581-8C448B42E974}" srcOrd="7" destOrd="0" presId="urn:microsoft.com/office/officeart/2005/8/layout/default"/>
    <dgm:cxn modelId="{D24E75B7-14DA-4FB5-80F2-7DA406F6698E}" type="presParOf" srcId="{29213361-870B-416C-B67E-E139D6E8CD99}" destId="{84865F97-E88E-4FDC-86BD-EA2F4DCB5E9F}" srcOrd="8" destOrd="0" presId="urn:microsoft.com/office/officeart/2005/8/layout/default"/>
    <dgm:cxn modelId="{4090ADBC-FAA2-4223-9027-7DD5FE2123F7}" type="presParOf" srcId="{29213361-870B-416C-B67E-E139D6E8CD99}" destId="{65F4D0F6-8218-4C4D-BB98-AB15147A2267}" srcOrd="9" destOrd="0" presId="urn:microsoft.com/office/officeart/2005/8/layout/default"/>
    <dgm:cxn modelId="{ED068F62-C92A-4ED9-9CB6-C92F252FFFFF}" type="presParOf" srcId="{29213361-870B-416C-B67E-E139D6E8CD99}" destId="{CB1AB493-8A43-49A9-9A62-A725323A6AB7}" srcOrd="10" destOrd="0" presId="urn:microsoft.com/office/officeart/2005/8/layout/default"/>
    <dgm:cxn modelId="{64BB44C4-FA2A-46BC-B92B-EB528AD627CD}" type="presParOf" srcId="{29213361-870B-416C-B67E-E139D6E8CD99}" destId="{6D9659AB-1173-40B2-90EC-9C61651661DF}" srcOrd="11" destOrd="0" presId="urn:microsoft.com/office/officeart/2005/8/layout/default"/>
    <dgm:cxn modelId="{79E55045-CBC9-4CC1-938E-F40F1A783037}" type="presParOf" srcId="{29213361-870B-416C-B67E-E139D6E8CD99}" destId="{D9401F92-84BB-465E-AA0E-FCE107CA9095}" srcOrd="12" destOrd="0" presId="urn:microsoft.com/office/officeart/2005/8/layout/default"/>
    <dgm:cxn modelId="{FD830D44-77DB-4B94-9906-D8FAF33C3083}" type="presParOf" srcId="{29213361-870B-416C-B67E-E139D6E8CD99}" destId="{7B51A2F3-36B0-459C-B877-2D6D558E16D4}" srcOrd="13" destOrd="0" presId="urn:microsoft.com/office/officeart/2005/8/layout/default"/>
    <dgm:cxn modelId="{FA7D3DCD-02AA-4F37-B521-435B97B5601E}" type="presParOf" srcId="{29213361-870B-416C-B67E-E139D6E8CD99}" destId="{D4D16F97-8DD4-49A3-9657-0B55DB0BF129}" srcOrd="14" destOrd="0" presId="urn:microsoft.com/office/officeart/2005/8/layout/default"/>
  </dgm:cxnLst>
  <dgm:bg>
    <a:effectLst>
      <a:glow rad="101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59B9D-E060-4570-877B-9FCC7CE57D3C}">
      <dsp:nvSpPr>
        <dsp:cNvPr id="0" name=""/>
        <dsp:cNvSpPr/>
      </dsp:nvSpPr>
      <dsp:spPr>
        <a:xfrm>
          <a:off x="868412" y="3181"/>
          <a:ext cx="7407174" cy="1851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Definição</a:t>
          </a:r>
        </a:p>
      </dsp:txBody>
      <dsp:txXfrm>
        <a:off x="922649" y="57418"/>
        <a:ext cx="7298700" cy="1743319"/>
      </dsp:txXfrm>
    </dsp:sp>
    <dsp:sp modelId="{28827FFA-C173-46AB-ADD9-C9DFC3C1B8C7}">
      <dsp:nvSpPr>
        <dsp:cNvPr id="0" name=""/>
        <dsp:cNvSpPr/>
      </dsp:nvSpPr>
      <dsp:spPr>
        <a:xfrm rot="5400000">
          <a:off x="4409967" y="2017006"/>
          <a:ext cx="324063" cy="3240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AFAE-80B5-45BC-A3C2-602D21938FA3}">
      <dsp:nvSpPr>
        <dsp:cNvPr id="0" name=""/>
        <dsp:cNvSpPr/>
      </dsp:nvSpPr>
      <dsp:spPr>
        <a:xfrm>
          <a:off x="868412" y="2503102"/>
          <a:ext cx="7407174" cy="18517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resenha é o texto que se propõe a fazer uma relação das propriedades de um objeto, enumerar cuidadosamente seus aspectos relevantes, descrever as circunstâncias que o envolvem</a:t>
          </a:r>
        </a:p>
      </dsp:txBody>
      <dsp:txXfrm>
        <a:off x="922649" y="2557339"/>
        <a:ext cx="7298700" cy="1743319"/>
      </dsp:txXfrm>
    </dsp:sp>
    <dsp:sp modelId="{B8A6F73E-0A90-4DB6-A349-2464CAEAC0D3}">
      <dsp:nvSpPr>
        <dsp:cNvPr id="0" name=""/>
        <dsp:cNvSpPr/>
      </dsp:nvSpPr>
      <dsp:spPr>
        <a:xfrm rot="5400000">
          <a:off x="4409967" y="4516928"/>
          <a:ext cx="324063" cy="3240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65668"/>
            <a:satOff val="8040"/>
            <a:lumOff val="-3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4757F-3315-4AE3-84BD-36C0CF806AB1}">
      <dsp:nvSpPr>
        <dsp:cNvPr id="0" name=""/>
        <dsp:cNvSpPr/>
      </dsp:nvSpPr>
      <dsp:spPr>
        <a:xfrm>
          <a:off x="868412" y="5003024"/>
          <a:ext cx="7407174" cy="18517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700535"/>
            <a:satOff val="-67088"/>
            <a:lumOff val="-662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700535"/>
              <a:satOff val="-67088"/>
              <a:lumOff val="-6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objeto resenhado pode ser um acontecimento qualquer da realidade (um jogo de futebol, uma comemoração solene, uma feira de livros) ou textos e obras culturais (um romance, uma peça de teatro, um filme) e quase sempre é veiculada através de jornais, revistas e agora também pela internet</a:t>
          </a:r>
        </a:p>
      </dsp:txBody>
      <dsp:txXfrm>
        <a:off x="922649" y="5057261"/>
        <a:ext cx="7298700" cy="1743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554F8-D59A-4C6C-A367-09695E0626B4}">
      <dsp:nvSpPr>
        <dsp:cNvPr id="0" name=""/>
        <dsp:cNvSpPr/>
      </dsp:nvSpPr>
      <dsp:spPr>
        <a:xfrm>
          <a:off x="0" y="295603"/>
          <a:ext cx="2699844" cy="16199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Resenha feita pela ABNT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5603"/>
        <a:ext cx="2699844" cy="1619906"/>
      </dsp:txXfrm>
    </dsp:sp>
    <dsp:sp modelId="{9BD3C2A1-4310-4EFF-8D61-CF5C8CBCD33D}">
      <dsp:nvSpPr>
        <dsp:cNvPr id="0" name=""/>
        <dsp:cNvSpPr/>
      </dsp:nvSpPr>
      <dsp:spPr>
        <a:xfrm>
          <a:off x="2969829" y="295603"/>
          <a:ext cx="2699844" cy="1619906"/>
        </a:xfrm>
        <a:prstGeom prst="rect">
          <a:avLst/>
        </a:prstGeom>
        <a:solidFill>
          <a:schemeClr val="accent2">
            <a:hueOff val="-37953"/>
            <a:satOff val="1149"/>
            <a:lumOff val="-4482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informe os dados bibliográficos a respeito da obra que está sendo resenhada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9829" y="295603"/>
        <a:ext cx="2699844" cy="1619906"/>
      </dsp:txXfrm>
    </dsp:sp>
    <dsp:sp modelId="{5978B7B4-3164-44B2-A625-DCCA5D7D639E}">
      <dsp:nvSpPr>
        <dsp:cNvPr id="0" name=""/>
        <dsp:cNvSpPr/>
      </dsp:nvSpPr>
      <dsp:spPr>
        <a:xfrm>
          <a:off x="5939658" y="295603"/>
          <a:ext cx="2699844" cy="1619906"/>
        </a:xfrm>
        <a:prstGeom prst="rect">
          <a:avLst/>
        </a:prstGeom>
        <a:solidFill>
          <a:schemeClr val="accent2">
            <a:hueOff val="-75905"/>
            <a:satOff val="2297"/>
            <a:lumOff val="-8963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lembre-se da sinopse do livro resenhado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658" y="295603"/>
        <a:ext cx="2699844" cy="1619906"/>
      </dsp:txXfrm>
    </dsp:sp>
    <dsp:sp modelId="{86CA0B4C-C8F5-4D1D-9083-F1345663BF1E}">
      <dsp:nvSpPr>
        <dsp:cNvPr id="0" name=""/>
        <dsp:cNvSpPr/>
      </dsp:nvSpPr>
      <dsp:spPr>
        <a:xfrm>
          <a:off x="0" y="2185494"/>
          <a:ext cx="2699844" cy="1619906"/>
        </a:xfrm>
        <a:prstGeom prst="rect">
          <a:avLst/>
        </a:prstGeom>
        <a:solidFill>
          <a:schemeClr val="accent2">
            <a:hueOff val="-113858"/>
            <a:satOff val="3446"/>
            <a:lumOff val="-13445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resuma em 3 a 5 parágrafos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85494"/>
        <a:ext cx="2699844" cy="1619906"/>
      </dsp:txXfrm>
    </dsp:sp>
    <dsp:sp modelId="{84865F97-E88E-4FDC-86BD-EA2F4DCB5E9F}">
      <dsp:nvSpPr>
        <dsp:cNvPr id="0" name=""/>
        <dsp:cNvSpPr/>
      </dsp:nvSpPr>
      <dsp:spPr>
        <a:xfrm>
          <a:off x="2969829" y="2185494"/>
          <a:ext cx="2699844" cy="1619906"/>
        </a:xfrm>
        <a:prstGeom prst="rect">
          <a:avLst/>
        </a:prstGeom>
        <a:solidFill>
          <a:schemeClr val="accent2">
            <a:hueOff val="-151810"/>
            <a:satOff val="4594"/>
            <a:lumOff val="-17927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faça uma análise crítica, expressando suas opiniões, podendo até fazer comparações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9829" y="2185494"/>
        <a:ext cx="2699844" cy="1619906"/>
      </dsp:txXfrm>
    </dsp:sp>
    <dsp:sp modelId="{CB1AB493-8A43-49A9-9A62-A725323A6AB7}">
      <dsp:nvSpPr>
        <dsp:cNvPr id="0" name=""/>
        <dsp:cNvSpPr/>
      </dsp:nvSpPr>
      <dsp:spPr>
        <a:xfrm>
          <a:off x="5939658" y="2185494"/>
          <a:ext cx="2699844" cy="1619906"/>
        </a:xfrm>
        <a:prstGeom prst="rect">
          <a:avLst/>
        </a:prstGeom>
        <a:solidFill>
          <a:schemeClr val="accent2">
            <a:hueOff val="-189763"/>
            <a:satOff val="5743"/>
            <a:lumOff val="-22409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faça a recomendação ou não da obra resenhada, podendo especificar se é uma leitura indicada para crianças, jovens, adultos, estudantes, etc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658" y="2185494"/>
        <a:ext cx="2699844" cy="1619906"/>
      </dsp:txXfrm>
    </dsp:sp>
    <dsp:sp modelId="{D9401F92-84BB-465E-AA0E-FCE107CA9095}">
      <dsp:nvSpPr>
        <dsp:cNvPr id="0" name=""/>
        <dsp:cNvSpPr/>
      </dsp:nvSpPr>
      <dsp:spPr>
        <a:xfrm>
          <a:off x="1484914" y="4075385"/>
          <a:ext cx="2699844" cy="1619906"/>
        </a:xfrm>
        <a:prstGeom prst="rect">
          <a:avLst/>
        </a:prstGeom>
        <a:solidFill>
          <a:schemeClr val="accent2">
            <a:hueOff val="-227715"/>
            <a:satOff val="6891"/>
            <a:lumOff val="-2689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identifique o autor do conteúdo resenhado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4914" y="4075385"/>
        <a:ext cx="2699844" cy="1619906"/>
      </dsp:txXfrm>
    </dsp:sp>
    <dsp:sp modelId="{D4D16F97-8DD4-49A3-9657-0B55DB0BF129}">
      <dsp:nvSpPr>
        <dsp:cNvPr id="0" name=""/>
        <dsp:cNvSpPr/>
      </dsp:nvSpPr>
      <dsp:spPr>
        <a:xfrm>
          <a:off x="4454743" y="4075385"/>
          <a:ext cx="2699844" cy="1619906"/>
        </a:xfrm>
        <a:prstGeom prst="rect">
          <a:avLst/>
        </a:prstGeom>
        <a:solidFill>
          <a:schemeClr val="accent2">
            <a:hueOff val="-265668"/>
            <a:satOff val="8040"/>
            <a:lumOff val="-3137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assine sua resenha e lembre-se de informar as referências feitas na sua resenha, caso as tenha feito</a:t>
          </a:r>
          <a:endParaRPr lang="pt-BR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54743" y="4075385"/>
        <a:ext cx="2699844" cy="1619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58449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E607-FC2B-4A90-B5A7-A1B8774029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baseline="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27937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0000">
              <a:schemeClr val="bg1"/>
            </a:gs>
            <a:gs pos="70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ars_720x720 (seamless loop)_v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39440" y="0"/>
            <a:ext cx="6858000" cy="6858000"/>
          </a:xfrm>
          <a:prstGeom prst="chord">
            <a:avLst>
              <a:gd name="adj1" fmla="val 15899861"/>
              <a:gd name="adj2" fmla="val 5700170"/>
            </a:avLst>
          </a:prstGeom>
          <a:effectLst>
            <a:outerShdw blurRad="254000" dist="38100" algn="l" rotWithShape="0">
              <a:schemeClr val="tx1">
                <a:alpha val="86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rc 7"/>
          <p:cNvSpPr/>
          <p:nvPr/>
        </p:nvSpPr>
        <p:spPr>
          <a:xfrm>
            <a:off x="-4584810" y="342900"/>
            <a:ext cx="9144000" cy="6172200"/>
          </a:xfrm>
          <a:prstGeom prst="arc">
            <a:avLst>
              <a:gd name="adj1" fmla="val 16200000"/>
              <a:gd name="adj2" fmla="val 5392005"/>
            </a:avLst>
          </a:prstGeom>
          <a:noFill/>
          <a:ln w="2540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343400" y="45720"/>
            <a:ext cx="8686800" cy="6400800"/>
          </a:xfrm>
          <a:prstGeom prst="arc">
            <a:avLst>
              <a:gd name="adj1" fmla="val 16200000"/>
              <a:gd name="adj2" fmla="val 5392005"/>
            </a:avLst>
          </a:prstGeom>
          <a:noFill/>
          <a:ln w="57150">
            <a:gradFill flip="none" rotWithShape="1">
              <a:gsLst>
                <a:gs pos="0">
                  <a:schemeClr val="tx2">
                    <a:lumMod val="20000"/>
                    <a:lumOff val="80000"/>
                    <a:alpha val="30000"/>
                  </a:schemeClr>
                </a:gs>
                <a:gs pos="100000">
                  <a:schemeClr val="accent5">
                    <a:lumMod val="20000"/>
                    <a:lumOff val="80000"/>
                    <a:alpha val="1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1734021"/>
            <a:ext cx="4449337" cy="4170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FF0000"/>
                </a:solidFill>
              </a:rPr>
              <a:t>Crítica</a:t>
            </a:r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FFFF00"/>
                </a:solidFill>
              </a:rPr>
              <a:t>Obras artísticas</a:t>
            </a:r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00B0F0"/>
                </a:solidFill>
              </a:rPr>
              <a:t>Eventos culturais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335" y="342900"/>
            <a:ext cx="488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reflection blurRad="6350" stA="60000" endA="900" endPos="60000" dist="29997" dir="5400000" sy="-100000" algn="bl" rotWithShape="0"/>
                </a:effectLst>
                <a:latin typeface="+mj-lt"/>
              </a:rPr>
              <a:t>Resenha</a:t>
            </a:r>
          </a:p>
        </p:txBody>
      </p:sp>
    </p:spTree>
    <p:extLst>
      <p:ext uri="{BB962C8B-B14F-4D97-AF65-F5344CB8AC3E}">
        <p14:creationId xmlns:p14="http://schemas.microsoft.com/office/powerpoint/2010/main" val="730632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" y="622865"/>
            <a:ext cx="4338589" cy="2530844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2483440" y="67694"/>
            <a:ext cx="4460033" cy="522515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Sinopse de “O nome do vento”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7922" y="-1299"/>
            <a:ext cx="2185501" cy="51043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C000"/>
                </a:solidFill>
              </a:rPr>
              <a:t>Exemplos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13491" y="533069"/>
            <a:ext cx="7602372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173038" algn="l"/>
              </a:tabLst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Ninguém sabe ao certo quem é o herói ou o vilão desse fascinante universo criado por Patrick Rothfuss. Na realidade, essas duas figuras se concentram em Kote, um homem enigmático que se esconde sob a identidade de proprietário da hospedaria Marco do Percurso. Da infância numa trupe de artistas itinerantes, passando pelos anos vividos numa cidade hostil e pelo esforço para ingressar na escola de magia, “O nome do vento” acompanha a trajetória de Kote e as duas forças que movem sua vida: o desejo de aprender o mistério por trás da arte de nomear as coisas e a necessidade de reunir informações sobre o Chandriano – os lendários demônios que assassinaram sua família no passado.</a:t>
            </a:r>
          </a:p>
          <a:p>
            <a:pPr algn="just">
              <a:tabLst>
                <a:tab pos="173038" algn="l"/>
              </a:tabLst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Quando esses seres do mal reaparecem na cidade, um cronista suspeita de que o misterioso Kote seja o personagem principal de diversas histórias que rondam a região e decide aproximar-se dele para descobrir a verdade.</a:t>
            </a:r>
          </a:p>
          <a:p>
            <a:pPr algn="just">
              <a:tabLst>
                <a:tab pos="173038" algn="l"/>
              </a:tabLst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Pouco a pouco, a história de Kote vai sendo revelada, assim como sua multifacetada personalidade - notório mago, esmerado ladrão, amante viril, herói salvador, músico magistral, assassino infame.</a:t>
            </a:r>
          </a:p>
          <a:p>
            <a:pPr algn="just">
              <a:tabLst>
                <a:tab pos="173038" algn="l"/>
              </a:tabLst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Nesta provocante narrativa, o leitor é transportado para um mundo fantástico, repleto de mitos e seres fabulosos, heróis e vilões, ladrões e trovadores, amor e ódio, paixão e vingança.</a:t>
            </a:r>
          </a:p>
          <a:p>
            <a:pPr algn="just">
              <a:tabLst>
                <a:tab pos="173038" algn="l"/>
              </a:tabLst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Mais do que a trama bem construída e os personagens cativantes, o que torna “O nome do vento” uma obra tão especial – que levou Patrick Rothfuss ao topo da lista de mais vendidos do “The New York Times” – é sua capacidade de encantar leitores de todas as idades.</a:t>
            </a:r>
          </a:p>
        </p:txBody>
      </p:sp>
    </p:spTree>
    <p:extLst>
      <p:ext uri="{BB962C8B-B14F-4D97-AF65-F5344CB8AC3E}">
        <p14:creationId xmlns:p14="http://schemas.microsoft.com/office/powerpoint/2010/main" val="251791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1411" y="0"/>
            <a:ext cx="837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Resenha</a:t>
            </a:r>
            <a:r>
              <a:rPr lang="pt-BR" dirty="0"/>
              <a:t> crítica: “O Nome do Vento” – Patrick Rothfuss</a:t>
            </a:r>
          </a:p>
          <a:p>
            <a:pPr algn="r"/>
            <a:r>
              <a:rPr lang="pt-BR" dirty="0"/>
              <a:t>Por </a:t>
            </a:r>
            <a:r>
              <a:rPr lang="pt-BR" b="1" dirty="0"/>
              <a:t>Laila Ribeiro – </a:t>
            </a:r>
            <a:r>
              <a:rPr lang="pt-BR" dirty="0"/>
              <a:t> 2 de junho de 2017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223935" y="715351"/>
            <a:ext cx="8696130" cy="595346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Olá leitores do “Sobre Livros”!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Patrick Rothfuss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é um autor que impele seus leitores ao amor e à raiva na mesma proporção. O amor à série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Crônica do Matador do Rei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é incontestável, nunca vi alguém que tenha lido e não amado. E raiva devido à demora em publicar suas sequências, mas isso o autor mesmo nos avisa em sua dedicatória ao pai: “E para meu pai, que me ensinou que se eu pretendia fazer alguma coisa devia ir com calma e fazê-la direito”. Pois bem, todos foram avisados. A série pode até demorar em suas publicações, mas – meu Deus! – vale a pena!</a:t>
            </a:r>
          </a:p>
          <a:p>
            <a:pPr algn="just">
              <a:spcBef>
                <a:spcPts val="0"/>
              </a:spcBef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A Crônica do Matador do Rei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tem dois volumes publicados –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O Nome do Vento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e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O Temor do Sábio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 Também foi publicado um volume 2.5, que não acrescenta a história propriamente dita, se fixando em um personagem inusitado. Mas novamente o autor nos avisa na sinopse de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 Música do Silêncio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“se você quer continuar a aventura do Kvothe, esse livro não é para você.” Nesse aspecto eu gosto muito desse autor que mora em Wisconsin, onde leciona em uma universidade local, ele é sincero e não ilude seus leitores.</a:t>
            </a:r>
          </a:p>
          <a:p>
            <a:pPr algn="just">
              <a:spcBef>
                <a:spcPts val="0"/>
              </a:spcBef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O Nome do Vento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é uma fantasia épica, que abre-se mostrando a rotina da Pousada Marco do Percurso. A pousada é pouco movimentada, mas o ponto alto está no hospedeiro, o senhor ruivo e forasteiro, que tem um ajudante apaixonante.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Já no começo somos apresentados a fragmentos da historia do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Chandriano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um ser maligno que ninguém sabe definir ao certo. Todos têm pavor e sabem da capacidade terrível dessa entidade, mas pouco se sabe de concreto. E essa história irá nos acompanhar do início ao fim da narrativa.</a:t>
            </a:r>
          </a:p>
          <a:p>
            <a:pPr algn="just">
              <a:spcBef>
                <a:spcPts val="0"/>
              </a:spcBef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6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6E264A-C754-45EC-820E-B3BB5548C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21" y="348075"/>
            <a:ext cx="6052735" cy="6052735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78372" y="348076"/>
            <a:ext cx="8481849" cy="6052735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 	Enquanto os fregueses comem, bebem e contam histórias,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Carter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chega desvairado à pousada. Ele foi atacado na estrada e está todo machucado, mas seus cortes são mínimos comparados aos ferimentos de sua égua morta. Ninguém sabe o que o atacou, mas o hospedeiro sabe e tomará as medidas cabíveis.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Na estrada, conhecemos um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Cronista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 Ele é assaltado por um bando que lhe rouba quase tudo. Mas precavido, o Cronista escondeu de maneira astuta algumas de suas moedas. Precisará andar a pé para o destino que galga ansioso, mas poderia ser pior… bem pior.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Já anoitecendo e não encontrando algum bom samaritano que vendesse um cavalo para que vencesse o percurso com mais agilidade, o Cronista busca um abrigo e comida. Ele vê uma fogueira na lateral da estrada e se encaminha para lá, com o objetivo de pedir ajuda.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O que ele encontra difere e muito do que havia imaginado e já dava alguns passos para se afastar, quando o ruivo avisa: é melhor ficar perto da fogueira, o que vamos enfrentar agora poderá matá-lo facilmente, e pelo pavor ele cai e acaba desmaiando e não presencia as ações de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Kote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Mas esse encontro delineado pelo destino trará para nós, leitores, páginas e mais páginas de uma aventura alucinante e cheia de mistérios! Com direito a romance, ação e poesia. Cada linha escrita por Patrick Rothfuss é um brinde à poesia, que nos arrebata com sua inteligência e engenhosidade.</a:t>
            </a:r>
          </a:p>
          <a:p>
            <a:pPr algn="just">
              <a:spcBef>
                <a:spcPts val="0"/>
              </a:spcBef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240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BDECF0D-2B28-4E42-A9D1-CD1E3227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9" y="1056645"/>
            <a:ext cx="7577923" cy="47362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90A00A5-C8FC-4026-BF51-BEF064C7DB59}"/>
              </a:ext>
            </a:extLst>
          </p:cNvPr>
          <p:cNvSpPr/>
          <p:nvPr/>
        </p:nvSpPr>
        <p:spPr>
          <a:xfrm>
            <a:off x="362607" y="446044"/>
            <a:ext cx="8481848" cy="5355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 O livro tem 650 páginas com letras miúdas, mas não se assuste com isso. A narrativa é tão deleitável que não percebemos as páginas sendo viradas. Queremos compreender mais e mais dessa aventura, que é recheada de personagens críveis e irresistíveis.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	Nessa história, não tem espaço para leitores facilmente abaláveis… A história é intensa, o personagem principal sofre amarguras intermináveis, mas a forma como ele supera ou não os reveses é que nos apreende e nos faz torcer loucamente pelo seu sucesso.</a:t>
            </a:r>
          </a:p>
          <a:p>
            <a:pPr algn="just"/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A história foi muito bem planejada e desenvolvida e aguardo uma sequência ainda mais impactante. A evolução é aprazível, as perguntas são respondidas e a ansiedade para ler o próximo volume se dá pelo apego ao personagem principal. Queremos saber o que vai acontecer com ele e se ele vai conquistar seu objetivo, e acredito que é por isso que </a:t>
            </a:r>
            <a:r>
              <a:rPr lang="pt-B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Música do Silêncio</a:t>
            </a:r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esteja sendo tão frustrante. O protagonista é tão interessante que sublima o brilho de qualquer outro.</a:t>
            </a:r>
          </a:p>
          <a:p>
            <a:pPr algn="just"/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Indico a leitura para aqueles que amam fantasias épicas. Para aqueles que gostam de acompanhar a história de um personagem pelas suas inúmeras aventuras. Boa leitura!</a:t>
            </a:r>
          </a:p>
          <a:p>
            <a:pPr algn="just"/>
            <a:endParaRPr lang="pt-BR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http://www.sobrelivros.com.br/resenha-o-nome-do-vento-patrick-rothfuss/</a:t>
            </a:r>
          </a:p>
        </p:txBody>
      </p:sp>
    </p:spTree>
    <p:extLst>
      <p:ext uri="{BB962C8B-B14F-4D97-AF65-F5344CB8AC3E}">
        <p14:creationId xmlns:p14="http://schemas.microsoft.com/office/powerpoint/2010/main" val="228184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-13887"/>
            <a:ext cx="6200775" cy="4105275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43668" y="751604"/>
            <a:ext cx="8823053" cy="6066687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Roger Waters ergue seu muro no Morumbi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Show "The Wall" usa tecnologia para recriar ópera-rock do Pink Floyd lançada em 1979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THALES DE MENEZES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muro, figura que Roger Waters criou para sintetizar sua relação conturbada com o público, é edificado hoje no Morumbi. É a terceira e última parada da turnê brasileira do show "The Wall", do ex-integrante do Pink Floyd, depois de Porto Alegre e Rio. Ele repete a dose na terça. O espetáculo foi concebido para encher os olhos da plateia. No entanto, o disco que dá origem ao show, lançado em 1979, nasceu da dificuldade de Waters em compreender a resposta da plateia à banda no palco. Daí o compositor criou o conceito de um grande muro, para representar a separação entre artista e fãs. Waters somou a isso experiências pessoais quando criança, depois da Segunda Guerra, e neuroses que assimilou no convívio com Syd Barrett, maluquete que liderou o Pink Floyd nos anos 60. O criador não gosta de chamar sua obra de ópera-rock, mas "The Wall" é tão poderosamente imagético que acabou virando filme em 1982. Foi a primeira de várias versões da história de Pink, o personagem central da narrativa (leia à esquerda). Alegorias sobre isolamento pessoal e governos autoritários se alternam na trajetória de astro de rock muito perturbado.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682" y="0"/>
            <a:ext cx="2277146" cy="497910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um exemplo</a:t>
            </a:r>
          </a:p>
        </p:txBody>
      </p:sp>
    </p:spTree>
    <p:extLst>
      <p:ext uri="{BB962C8B-B14F-4D97-AF65-F5344CB8AC3E}">
        <p14:creationId xmlns:p14="http://schemas.microsoft.com/office/powerpoint/2010/main" val="47523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2" y="2554976"/>
            <a:ext cx="8549952" cy="427497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2941" y="251867"/>
            <a:ext cx="8630433" cy="452431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Conceitualmente, o show de hoje não é muito diferente da encenação a que Berlim assistiu em 1990. Com músicos convidados, fez a apresentação para celebrar a derrubada do muro na cidade alemã, um ano antes. Duas décadas depois, as novas tecnologias deixam "The Wall" irresistível no palco. Neste ano, o espetáculo é, para o calendário de shows no Brasil, o equivalente à turnê "360º", do U2, que aportou no mesmo local em 2011. Bonecos gigantescos e projeções digitais impecáveis reconstituem os desenhos criados pelo artista Gerald Scarfe para o visual do álbum e para as animações do filme, icônicas na história do rock. Quando entoar "Fallen Loved Ones", o também ativista político Waters mostrará fotos e histórias de pessoas que perderam a vida em guerras, como seu pai. A exemplo do que fez no show de Porto Alegre, deve prestar homenagem a Jean Charles de Menezes, brasileiro morto por agentes da Polícia Metropolitana de Londres há quase sete anos.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http://www1.folha.uol.com.br/ilustrada/2012/04/1070511-roger-waters-ergue-muro-arrebatador-no-morumbi.shtml</a:t>
            </a:r>
          </a:p>
        </p:txBody>
      </p:sp>
    </p:spTree>
    <p:extLst>
      <p:ext uri="{BB962C8B-B14F-4D97-AF65-F5344CB8AC3E}">
        <p14:creationId xmlns:p14="http://schemas.microsoft.com/office/powerpoint/2010/main" val="391358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ars_720x720 (seamless loop)_v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39440" y="0"/>
            <a:ext cx="6858000" cy="6858000"/>
          </a:xfrm>
          <a:prstGeom prst="chord">
            <a:avLst>
              <a:gd name="adj1" fmla="val 15899861"/>
              <a:gd name="adj2" fmla="val 5700170"/>
            </a:avLst>
          </a:prstGeom>
          <a:effectLst>
            <a:outerShdw blurRad="254000" dist="38100" algn="l" rotWithShape="0">
              <a:schemeClr val="tx1">
                <a:alpha val="86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rc 7"/>
          <p:cNvSpPr/>
          <p:nvPr/>
        </p:nvSpPr>
        <p:spPr>
          <a:xfrm>
            <a:off x="-4584810" y="342900"/>
            <a:ext cx="9144000" cy="6172200"/>
          </a:xfrm>
          <a:prstGeom prst="arc">
            <a:avLst>
              <a:gd name="adj1" fmla="val 16200000"/>
              <a:gd name="adj2" fmla="val 5392005"/>
            </a:avLst>
          </a:prstGeom>
          <a:noFill/>
          <a:ln w="2540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343400" y="45720"/>
            <a:ext cx="8686800" cy="6400800"/>
          </a:xfrm>
          <a:prstGeom prst="arc">
            <a:avLst>
              <a:gd name="adj1" fmla="val 16200000"/>
              <a:gd name="adj2" fmla="val 5392005"/>
            </a:avLst>
          </a:prstGeom>
          <a:noFill/>
          <a:ln w="57150">
            <a:gradFill flip="none" rotWithShape="1">
              <a:gsLst>
                <a:gs pos="0">
                  <a:schemeClr val="tx2">
                    <a:lumMod val="20000"/>
                    <a:lumOff val="80000"/>
                    <a:alpha val="30000"/>
                  </a:schemeClr>
                </a:gs>
                <a:gs pos="100000">
                  <a:schemeClr val="accent5">
                    <a:lumMod val="20000"/>
                    <a:lumOff val="80000"/>
                    <a:alpha val="1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1734021"/>
            <a:ext cx="4449337" cy="2365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FF0000"/>
                </a:solidFill>
              </a:rPr>
              <a:t>Crítica</a:t>
            </a:r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FFFF00"/>
                </a:solidFill>
              </a:rPr>
              <a:t>Obras artísticas</a:t>
            </a:r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rgbClr val="00B0F0"/>
                </a:solidFill>
              </a:rPr>
              <a:t>Eventos culturais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335" y="342900"/>
            <a:ext cx="488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reflection blurRad="6350" stA="60000" endA="900" endPos="60000" dist="29997" dir="5400000" sy="-100000" algn="bl" rotWithShape="0"/>
                </a:effectLst>
                <a:latin typeface="+mj-lt"/>
              </a:rPr>
              <a:t>Resenha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DB8B06-3219-4F0A-95DD-822F7AE5E179}"/>
              </a:ext>
            </a:extLst>
          </p:cNvPr>
          <p:cNvSpPr/>
          <p:nvPr/>
        </p:nvSpPr>
        <p:spPr>
          <a:xfrm rot="21289993">
            <a:off x="4067134" y="4428326"/>
            <a:ext cx="3653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pt-BR" sz="7200" b="1" dirty="0">
                <a:solidFill>
                  <a:srgbClr val="00B0F0"/>
                </a:solidFill>
                <a:latin typeface="AR BLANCA" panose="020000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87865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104" y="69476"/>
            <a:ext cx="3351827" cy="347597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Leia o texto abaixo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83979" y="927094"/>
            <a:ext cx="59249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filme 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Shattered Glass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preço da verdade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baseado em fatos reais. Conta a história de Stephen Glass (Hayden Christensen), um jornalista muito conceituado, mesmo sendo bem jovem na época, que alcançou o seu fracasso por puro despreparo, irresponsabilidade e falta de ética.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4" y="202188"/>
            <a:ext cx="2463281" cy="34212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310" y="3464785"/>
            <a:ext cx="8864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 já tinha trabalhado em outros jornais e revistas, mas foi na revista “The New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uma das mais bem conceituadas de Washington e lida pelo presidente americano que ele cometeu  o grande erro que o levou à decadência como jornalista. Glass era muito querido no trabalho. Era um bajulador e tinha todos os outros redatores como amigos. Exceto um, Chuck Lane (Peter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Sarsgaard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 que mais tarde se tornaria o editor-chefe. Além de muito querido, Stephen tinha uma capacidade de criação muito grande, o que o fazia ser um redator bem cotado.</a:t>
            </a:r>
          </a:p>
        </p:txBody>
      </p:sp>
    </p:spTree>
    <p:extLst>
      <p:ext uri="{BB962C8B-B14F-4D97-AF65-F5344CB8AC3E}">
        <p14:creationId xmlns:p14="http://schemas.microsoft.com/office/powerpoint/2010/main" val="13235175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7909" y="499841"/>
            <a:ext cx="8584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foi desmascarado após ter escrito uma matéria sobre um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teria conseguido invadir a segurança de uma empresa. A entrevista teria sido feita em uma convenção de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investigação sobre a matéria começou porque o editor de uma outra publicação questionou o repórter Adam Penenberg (Steve Zahn)  por não ter coberto o assunto. Adam, o jornalista da revista 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Forbes”, achou estranho não ter tido conhecimento da invasão e da convenção. Começa a checar as fontes, afim de conseguir uma matéria com o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acaba descobrindo que elas eram falsas. O filme mostra o que muitas pessoas são capazes de fazer para subir na vida: quebram o princípio da ética e da moral. A impressão que o filme transmite, em seu final surpreendente, é de que Stephen, por ser tão dissimulado, acabou acreditando na própria mentira, esquecendo das consequências que podem acarretar. </a:t>
            </a:r>
          </a:p>
        </p:txBody>
      </p:sp>
    </p:spTree>
    <p:extLst>
      <p:ext uri="{BB962C8B-B14F-4D97-AF65-F5344CB8AC3E}">
        <p14:creationId xmlns:p14="http://schemas.microsoft.com/office/powerpoint/2010/main" val="1044849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39961" y="1211425"/>
            <a:ext cx="8836090" cy="4724400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assunto tratado no filme?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a possibilidade de saber sobre os personagens através do texto?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objetivo do texto?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linguagem utilizada é pessoal ou impessoal?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é o público alvo do texto?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6401" y="149290"/>
            <a:ext cx="1998888" cy="651588"/>
          </a:xfrm>
        </p:spPr>
        <p:txBody>
          <a:bodyPr>
            <a:normAutofit fontScale="90000"/>
          </a:bodyPr>
          <a:lstStyle/>
          <a:p>
            <a:r>
              <a:rPr lang="pt-BR" dirty="0"/>
              <a:t>Questões</a:t>
            </a:r>
          </a:p>
        </p:txBody>
      </p:sp>
    </p:spTree>
    <p:extLst>
      <p:ext uri="{BB962C8B-B14F-4D97-AF65-F5344CB8AC3E}">
        <p14:creationId xmlns:p14="http://schemas.microsoft.com/office/powerpoint/2010/main" val="40207276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4668934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10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59B9D-E060-4570-877B-9FCC7CE57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27FFA-C173-46AB-ADD9-C9DFC3C1B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DAFAE-80B5-45BC-A3C2-602D2193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6F73E-0A90-4DB6-A349-2464CAEAC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4757F-3315-4AE3-84BD-36C0CF806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0589" y="165232"/>
            <a:ext cx="1907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77270" y="701458"/>
            <a:ext cx="8628736" cy="50687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000" dirty="0"/>
              <a:t>a) uma parte descritiva em que se dão informações sobre o texto:</a:t>
            </a:r>
            <a:br>
              <a:rPr lang="pt-BR" sz="2000" dirty="0"/>
            </a:br>
            <a:r>
              <a:rPr lang="pt-BR" sz="2000" dirty="0"/>
              <a:t>— nome do autor (ou dos autores);</a:t>
            </a:r>
          </a:p>
          <a:p>
            <a:pPr algn="just">
              <a:spcBef>
                <a:spcPts val="0"/>
              </a:spcBef>
            </a:pPr>
            <a:r>
              <a:rPr lang="pt-BR" sz="2000" dirty="0"/>
              <a:t>— título completo e exato da obra (ou do artigo);</a:t>
            </a:r>
          </a:p>
          <a:p>
            <a:pPr algn="just">
              <a:spcBef>
                <a:spcPts val="0"/>
              </a:spcBef>
            </a:pPr>
            <a:r>
              <a:rPr lang="pt-BR" sz="2000" dirty="0"/>
              <a:t>— nome da editora e, se for o caso, da coleção de que faz parte a obra;</a:t>
            </a:r>
          </a:p>
          <a:p>
            <a:pPr algn="just">
              <a:spcBef>
                <a:spcPts val="0"/>
              </a:spcBef>
            </a:pPr>
            <a:r>
              <a:rPr lang="pt-BR" sz="2000" dirty="0"/>
              <a:t>— lugar e data da publicação;</a:t>
            </a:r>
          </a:p>
          <a:p>
            <a:pPr algn="just">
              <a:spcBef>
                <a:spcPts val="0"/>
              </a:spcBef>
            </a:pPr>
            <a:r>
              <a:rPr lang="pt-BR" sz="2000" dirty="0"/>
              <a:t>— número de volumes e páginas.</a:t>
            </a:r>
          </a:p>
          <a:p>
            <a:pPr algn="just"/>
            <a:r>
              <a:rPr lang="pt-BR" sz="2000" dirty="0"/>
              <a:t>Pode-se fazer, nessa parte, uma descrição sumária da estrutura da obra (divisão em capítulos, assunto dos capítulos, índices, etc.). No caso de uma obra estrangeira, é útil informar também a língua da versão original e o nome do tradutor (se se tratar de tradução).</a:t>
            </a:r>
          </a:p>
          <a:p>
            <a:pPr algn="just"/>
            <a:r>
              <a:rPr lang="pt-BR" sz="2000" dirty="0"/>
              <a:t>b) uma parte com o resumo do conteúdo da obra:</a:t>
            </a:r>
            <a:br>
              <a:rPr lang="pt-BR" sz="2000" dirty="0"/>
            </a:br>
            <a:r>
              <a:rPr lang="pt-BR" sz="2000" dirty="0"/>
              <a:t>— indicação sucinta do assunto global da obra (assunto tratado) e do ponto de vista adotado pelo autor (perspectiva teórica, gênero, método, tom, etc.);</a:t>
            </a:r>
            <a:br>
              <a:rPr lang="pt-BR" sz="2000" dirty="0"/>
            </a:br>
            <a:r>
              <a:rPr lang="pt-BR" sz="2000" dirty="0"/>
              <a:t>— resumo que apresenta os pontos essenciais do texto e seu plano geral.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112574" y="5493290"/>
            <a:ext cx="5013434" cy="120032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na resenha crítica, além dos elementos já mencionados, entram também comentários e julgamentos do autor sobre as ideias do autor, o valor da obra </a:t>
            </a:r>
            <a:r>
              <a:rPr lang="pt-BR" b="1" dirty="0" err="1">
                <a:solidFill>
                  <a:schemeClr val="bg1"/>
                </a:solidFill>
              </a:rPr>
              <a:t>etc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6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000A030-20E2-4C17-BCF3-45C874490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944230"/>
              </p:ext>
            </p:extLst>
          </p:nvPr>
        </p:nvGraphicFramePr>
        <p:xfrm>
          <a:off x="220717" y="331076"/>
          <a:ext cx="8639503" cy="599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44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D554F8-D59A-4C6C-A367-09695E062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3C2A1-4310-4EFF-8D61-CF5C8CBCD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8B7B4-3164-44B2-A625-DCCA5D7D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A0B4C-C8F5-4D1D-9083-F134566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65F97-E88E-4FDC-86BD-EA2F4DCB5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1AB493-8A43-49A9-9A62-A725323A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01F92-84BB-465E-AA0E-FCE107CA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16F97-8DD4-49A3-9657-0B55DB0B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377478" y="1104964"/>
            <a:ext cx="3886200" cy="509587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solidFill>
                  <a:srgbClr val="00B0F0"/>
                </a:solidFill>
              </a:rPr>
              <a:t>Resenha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5"/>
          </p:nvPr>
        </p:nvSpPr>
        <p:spPr>
          <a:xfrm>
            <a:off x="4913139" y="1033048"/>
            <a:ext cx="3886200" cy="509587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B0F0"/>
                </a:solidFill>
              </a:rPr>
              <a:t>Resenha crítica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4"/>
          </p:nvPr>
        </p:nvSpPr>
        <p:spPr>
          <a:xfrm>
            <a:off x="4334004" y="1607173"/>
            <a:ext cx="4697261" cy="5171997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Descrição de uma obra ou evento cultural/social;</a:t>
            </a:r>
          </a:p>
          <a:p>
            <a:pPr algn="just"/>
            <a:r>
              <a:rPr lang="pt-BR" sz="2400" dirty="0"/>
              <a:t>Alguns detalhes sobre a obra/evento serão dispensados (o que não acontece com a resenha);</a:t>
            </a:r>
          </a:p>
          <a:p>
            <a:pPr algn="just"/>
            <a:r>
              <a:rPr lang="pt-BR" sz="2400" dirty="0"/>
              <a:t>Há julgamento do autor;</a:t>
            </a:r>
          </a:p>
          <a:p>
            <a:pPr algn="just"/>
            <a:r>
              <a:rPr lang="pt-BR" sz="2400" dirty="0"/>
              <a:t>Gênero basicamente jornalístico;</a:t>
            </a:r>
          </a:p>
          <a:p>
            <a:pPr algn="just"/>
            <a:r>
              <a:rPr lang="pt-BR" sz="2400" dirty="0"/>
              <a:t>O objetivo do texto é recomendar (ou não) a obra ou evento;</a:t>
            </a:r>
          </a:p>
          <a:p>
            <a:pPr algn="just"/>
            <a:r>
              <a:rPr lang="pt-BR" sz="2400" dirty="0"/>
              <a:t>Se a obra for um livro, filme, teatro: não se deve contar o desfecho.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352426" y="1633296"/>
            <a:ext cx="3886200" cy="373684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Descrição de uma obra ou evento cultural/social;</a:t>
            </a:r>
          </a:p>
          <a:p>
            <a:pPr algn="just"/>
            <a:r>
              <a:rPr lang="pt-BR" sz="2400" dirty="0"/>
              <a:t>Não há julgamento do autor;</a:t>
            </a:r>
          </a:p>
          <a:p>
            <a:pPr algn="just"/>
            <a:r>
              <a:rPr lang="pt-BR" sz="2400" dirty="0"/>
              <a:t>É um gênero utilizado, na maioria das vezes, na faculdade.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2425" y="228600"/>
            <a:ext cx="8227903" cy="61064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C000"/>
                </a:solidFill>
              </a:rPr>
              <a:t>Diferença entre resenha e resenha crítica</a:t>
            </a:r>
          </a:p>
        </p:txBody>
      </p:sp>
    </p:spTree>
    <p:extLst>
      <p:ext uri="{BB962C8B-B14F-4D97-AF65-F5344CB8AC3E}">
        <p14:creationId xmlns:p14="http://schemas.microsoft.com/office/powerpoint/2010/main" val="235085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>
          <a:xfrm>
            <a:off x="352426" y="1258082"/>
            <a:ext cx="3886200" cy="509587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B0F0"/>
                </a:solidFill>
              </a:rPr>
              <a:t>Sinopse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5"/>
          </p:nvPr>
        </p:nvSpPr>
        <p:spPr>
          <a:xfrm>
            <a:off x="4900613" y="1305380"/>
            <a:ext cx="3886200" cy="509587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solidFill>
                  <a:srgbClr val="00B0F0"/>
                </a:solidFill>
              </a:rPr>
              <a:t>Resumo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Sintetizar uma obra sem opinar sobre ela;</a:t>
            </a:r>
          </a:p>
          <a:p>
            <a:pPr algn="just"/>
            <a:r>
              <a:rPr lang="pt-BR" sz="2800" dirty="0"/>
              <a:t>Deve possuir o mesmo vocabulário e a mesma ordem do texto original;</a:t>
            </a:r>
          </a:p>
          <a:p>
            <a:pPr algn="just"/>
            <a:r>
              <a:rPr lang="pt-BR" sz="2800" dirty="0"/>
              <a:t>Tem o objetivo de ser material de estudo.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Resumo de uma obra com o objetivo de apontar os principais aspectos desta de forma sucinta;</a:t>
            </a:r>
          </a:p>
          <a:p>
            <a:pPr algn="just"/>
            <a:r>
              <a:rPr lang="pt-BR" sz="2800" dirty="0"/>
              <a:t>É sempre favorável à obra e possui (na maioria das vezes) as palavras do autor;</a:t>
            </a:r>
          </a:p>
          <a:p>
            <a:endParaRPr lang="pt-BR" sz="2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2852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Definições de outros gêneros que se diferenciam da resenha/crítica</a:t>
            </a:r>
          </a:p>
        </p:txBody>
      </p:sp>
    </p:spTree>
    <p:extLst>
      <p:ext uri="{BB962C8B-B14F-4D97-AF65-F5344CB8AC3E}">
        <p14:creationId xmlns:p14="http://schemas.microsoft.com/office/powerpoint/2010/main" val="191913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D1DD7F-6C0B-42FA-83A6-3DFD29613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0</TotalTime>
  <Words>1022</Words>
  <Application>Microsoft Office PowerPoint</Application>
  <PresentationFormat>Apresentação na tela (4:3)</PresentationFormat>
  <Paragraphs>93</Paragraphs>
  <Slides>16</Slides>
  <Notes>3</Notes>
  <HiddenSlides>0</HiddenSlides>
  <MMClips>2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 BLANCA</vt:lpstr>
      <vt:lpstr>Arial</vt:lpstr>
      <vt:lpstr>Calibri</vt:lpstr>
      <vt:lpstr>Corbel</vt:lpstr>
      <vt:lpstr>Tahoma</vt:lpstr>
      <vt:lpstr>Times New Roman</vt:lpstr>
      <vt:lpstr>Tunga</vt:lpstr>
      <vt:lpstr>Verdana</vt:lpstr>
      <vt:lpstr>Mylar</vt:lpstr>
      <vt:lpstr>Apresentação do PowerPoint</vt:lpstr>
      <vt:lpstr>Leia o texto abaixo</vt:lpstr>
      <vt:lpstr>Apresentação do PowerPoint</vt:lpstr>
      <vt:lpstr>Questões</vt:lpstr>
      <vt:lpstr>Apresentação do PowerPoint</vt:lpstr>
      <vt:lpstr>Apresentação do PowerPoint</vt:lpstr>
      <vt:lpstr>Apresentação do PowerPoint</vt:lpstr>
      <vt:lpstr>Diferença entre resenha e resenha crítica</vt:lpstr>
      <vt:lpstr>Definições de outros gêneros que se diferenciam da resenha/crítica</vt:lpstr>
      <vt:lpstr>Exemplos</vt:lpstr>
      <vt:lpstr>Apresentação do PowerPoint</vt:lpstr>
      <vt:lpstr>Apresentação do PowerPoint</vt:lpstr>
      <vt:lpstr>Apresentação do PowerPoint</vt:lpstr>
      <vt:lpstr>Mais um exemplo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2012-05-19T18:14:58Z</dcterms:created>
  <dcterms:modified xsi:type="dcterms:W3CDTF">2018-05-03T23:07:24Z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TC026161989991</vt:lpwstr>
  </property>
</Properties>
</file>