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5" r:id="rId8"/>
    <p:sldId id="266" r:id="rId9"/>
    <p:sldId id="267" r:id="rId10"/>
    <p:sldId id="269" r:id="rId11"/>
    <p:sldId id="270" r:id="rId12"/>
    <p:sldId id="27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E9462EF3-3C4F-43EE-ACEE-D4B806740EA3}" type="datetimeFigureOut">
              <a:rPr lang="en-US" dirty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3B39-165A-4B68-AA5C-581F5336313C}" type="datetimeFigureOut">
              <a:rPr lang="en-US" dirty="0"/>
              <a:t>2/20/2018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8C57-33F9-4259-AC4F-0E3F5BEC9B94}" type="datetimeFigureOut">
              <a:rPr lang="en-US" dirty="0"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772B-8FA2-401F-A0A1-A59855EDBC3E}" type="datetimeFigureOut">
              <a:rPr lang="en-US" dirty="0"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D5BDE-5A90-4611-82E9-0FC5746D30C5}" type="datetimeFigureOut">
              <a:rPr lang="en-US" dirty="0"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DA17D-0BEA-4E76-A7FC-F7C188BC48D1}" type="datetimeFigureOut">
              <a:rPr lang="en-US" dirty="0"/>
              <a:t>2/20/2018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AC7D-18CA-4236-82B9-D75EB1D66EAE}" type="datetimeFigureOut">
              <a:rPr lang="en-US" dirty="0"/>
              <a:t>2/20/2018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300E-C023-45CD-A0BE-EDB7A8C6EA8B}" type="datetimeFigureOut">
              <a:rPr lang="en-US" dirty="0"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20EAD-E369-4933-8469-ED7764B56A1B}" type="datetimeFigureOut">
              <a:rPr lang="en-US" dirty="0"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0EF2-9919-473B-8215-8616BAF10692}" type="datetimeFigureOut">
              <a:rPr lang="en-US" dirty="0"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72EB-AC54-4713-BFC2-BEB621108C63}" type="datetimeFigureOut">
              <a:rPr lang="en-US" dirty="0"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5A0C-791E-4545-B787-F98AD45CD761}" type="datetimeFigureOut">
              <a:rPr lang="en-US" dirty="0"/>
              <a:t>2/20/2018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B77-F4F4-4427-AC4F-9A623798AD82}" type="datetimeFigureOut">
              <a:rPr lang="en-US" dirty="0"/>
              <a:t>2/20/2018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790C-34EB-4565-8437-CACF4CDB7822}" type="datetimeFigureOut">
              <a:rPr lang="en-US" dirty="0"/>
              <a:t>2/20/2018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4C11-22B8-4A4E-8126-B3AF6B948A8E}" type="datetimeFigureOut">
              <a:rPr lang="en-US" dirty="0"/>
              <a:t>2/20/2018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06B6-C816-4861-964D-15A98395707D}" type="datetimeFigureOut">
              <a:rPr lang="en-US" dirty="0"/>
              <a:t>2/20/2018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A8AB-EA7C-4B1B-9D73-E2551851FABE}" type="datetimeFigureOut">
              <a:rPr lang="en-US" dirty="0"/>
              <a:t>2/20/2018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0786BE5-D2A3-4BF0-8B30-D7403E61B3DC}" type="datetimeFigureOut">
              <a:rPr lang="en-US" dirty="0"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F03A4E8-00B3-496F-9684-E9CA22F7F9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75" y="1809750"/>
            <a:ext cx="7334250" cy="3238500"/>
          </a:xfrm>
          <a:prstGeom prst="rect">
            <a:avLst/>
          </a:prstGeom>
          <a:ln>
            <a:noFill/>
          </a:ln>
          <a:effectLst>
            <a:softEdge rad="635000"/>
          </a:effec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D339A2C-9BE2-48CB-AFAF-EAC44F5DA7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98225" y="1176970"/>
            <a:ext cx="3297775" cy="1265560"/>
          </a:xfrm>
        </p:spPr>
        <p:txBody>
          <a:bodyPr/>
          <a:lstStyle/>
          <a:p>
            <a:r>
              <a:rPr lang="pt-BR" sz="4400" dirty="0">
                <a:solidFill>
                  <a:prstClr val="black"/>
                </a:solidFill>
                <a:latin typeface="Arial Black" panose="020B0A04020102020204" pitchFamily="34" charset="0"/>
              </a:rPr>
              <a:t>RESUMO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9BD8ED5-029E-49E4-AA16-BEE4266D15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05455" y="4819610"/>
            <a:ext cx="8825658" cy="861420"/>
          </a:xfrm>
        </p:spPr>
        <p:txBody>
          <a:bodyPr/>
          <a:lstStyle/>
          <a:p>
            <a:r>
              <a:rPr lang="pt-BR" sz="2800" cap="none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  <a:ea typeface="+mj-ea"/>
                <a:cs typeface="+mj-cs"/>
              </a:rPr>
              <a:t>CONSIDERAÇÕES INICIAIS</a:t>
            </a:r>
            <a:endParaRPr lang="pt-BR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365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47528" y="1657060"/>
            <a:ext cx="8496000" cy="4801314"/>
          </a:xfrm>
          <a:prstGeom prst="rect">
            <a:avLst/>
          </a:prstGeom>
          <a:solidFill>
            <a:srgbClr val="CCCCFF"/>
          </a:solidFill>
          <a:ln w="571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Inicialmente,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Bagno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(1999) afirma que, nas diversas esferas da sociedade, é muito comum se ouvir que o Português é uma língua complicada e difícil de aprender. Em seguida, o autor elenca, para desqualificar essa assertiva, três explicações. Em primeiro lugar, todo falante nativo de uma determinada língua conhece-a muito bem. Em segundo lugar, o ensino de língua portuguesa no Brasil sempre se baseou na norma gramatical de Portugal. Em terceiro lugar, a disciplina Português foi transformada em algo por demais inacessível a que apenas poucos usuários conseguem ter acesso. Prosseguindo na discussão do problema em foco, o linguista ainda acrescenta duas críticas ao ensino de Português no Brasil: a focalização de normas e nomenclaturas abusivas (em detrimento de uma prática adequada capaz de desenvolver as habilidades de expressão dos alunos) e a compreensão do Português como difícil (a fim de constituí-lo como instrumento de manutenção do </a:t>
            </a:r>
            <a:r>
              <a:rPr lang="pt-BR" b="1" dirty="0">
                <a:latin typeface="Arial Black" pitchFamily="34" charset="0"/>
                <a:cs typeface="Arial" pitchFamily="34" charset="0"/>
              </a:rPr>
              <a:t>status </a:t>
            </a:r>
            <a:r>
              <a:rPr lang="pt-BR" b="1" dirty="0" err="1">
                <a:latin typeface="Arial Black" pitchFamily="34" charset="0"/>
                <a:cs typeface="Arial" pitchFamily="34" charset="0"/>
              </a:rPr>
              <a:t>quo</a:t>
            </a:r>
            <a:r>
              <a:rPr lang="pt-BR" b="1" dirty="0">
                <a:latin typeface="Arial Black" pitchFamily="34" charset="0"/>
                <a:cs typeface="Arial" pitchFamily="34" charset="0"/>
              </a:rPr>
              <a:t>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das classes privilegiadas). Para encerrar a exposição,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Bagno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assegura que a suposta dificuldade da língua constitui o elemento mais poderoso para bloquear o acesso dos segmentos sociais mais desfavorecidos ao poder.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1847528" y="530422"/>
            <a:ext cx="8496000" cy="64633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BAGNO, Marcos. </a:t>
            </a:r>
            <a:r>
              <a:rPr lang="pt-BR" b="1" dirty="0">
                <a:latin typeface="Arial Black" pitchFamily="34" charset="0"/>
                <a:cs typeface="Arial" pitchFamily="34" charset="0"/>
              </a:rPr>
              <a:t>Preconceito linguístico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: o que é, como se faz. São Paulo: Edições Loyola, 1999. p. 32-36.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275A7B35-3B7B-4367-BCA2-BCB77443ACCF}"/>
              </a:ext>
            </a:extLst>
          </p:cNvPr>
          <p:cNvSpPr/>
          <p:nvPr/>
        </p:nvSpPr>
        <p:spPr>
          <a:xfrm>
            <a:off x="1847530" y="1657060"/>
            <a:ext cx="8496000" cy="4801314"/>
          </a:xfrm>
          <a:prstGeom prst="rect">
            <a:avLst/>
          </a:prstGeom>
          <a:solidFill>
            <a:srgbClr val="CCCCFF"/>
          </a:solidFill>
          <a:ln w="571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Inicialmente,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Bagno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(1999) afirma que, nas diversas esferas da sociedade, é muito comum </a:t>
            </a: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 ouvir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que o Português é uma língua complicada e difícil de aprender. Em seguida, o autor elenca, para desqualificar essa assertiva, três explicações. Em primeiro lugar, </a:t>
            </a: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todo falante nativo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de uma determinada língua </a:t>
            </a: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conhece-a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muito bem. Em segundo lugar, </a:t>
            </a: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 ensino de língua portuguesa no Brasil sempre se baseou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na norma gramatical de Portugal. Em terceiro lugar, </a:t>
            </a: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 disciplina Português foi transformada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em algo por demais inacessível a que apenas poucos usuários conseguem ter acesso. Prosseguindo na discussão do problema em foco, o linguista ainda acrescenta duas críticas ao ensino de Português no Brasil: a focalização de normas e nomenclaturas abusivas (em detrimento de uma prática adequada capaz de desenvolver as habilidades de expressão dos alunos) e a compreensão do Português como difícil (a fim de constituí-lo como instrumento de manutenção do </a:t>
            </a:r>
            <a:r>
              <a:rPr lang="pt-BR" b="1" dirty="0">
                <a:latin typeface="Arial Black" pitchFamily="34" charset="0"/>
                <a:cs typeface="Arial" pitchFamily="34" charset="0"/>
              </a:rPr>
              <a:t>status </a:t>
            </a:r>
            <a:r>
              <a:rPr lang="pt-BR" b="1" dirty="0" err="1">
                <a:latin typeface="Arial Black" pitchFamily="34" charset="0"/>
                <a:cs typeface="Arial" pitchFamily="34" charset="0"/>
              </a:rPr>
              <a:t>quo</a:t>
            </a:r>
            <a:r>
              <a:rPr lang="pt-BR" b="1" dirty="0">
                <a:latin typeface="Arial Black" pitchFamily="34" charset="0"/>
                <a:cs typeface="Arial" pitchFamily="34" charset="0"/>
              </a:rPr>
              <a:t>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das classes privilegiadas). Para encerrar a exposição,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Bagno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assegura que a suposta dificuldade da língua constitui o elemento mais poderoso para bloquear o acesso dos segmentos sociais mais desfavorecidos ao poder.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C3D40C4-C71D-4DEC-A401-2BB3F52A3FBD}"/>
              </a:ext>
            </a:extLst>
          </p:cNvPr>
          <p:cNvSpPr txBox="1"/>
          <p:nvPr/>
        </p:nvSpPr>
        <p:spPr>
          <a:xfrm>
            <a:off x="1874036" y="570179"/>
            <a:ext cx="8496000" cy="584775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IMPESSOALIZAÇÃO DA LINGUAGEM</a:t>
            </a:r>
          </a:p>
        </p:txBody>
      </p:sp>
    </p:spTree>
    <p:extLst>
      <p:ext uri="{BB962C8B-B14F-4D97-AF65-F5344CB8AC3E}">
        <p14:creationId xmlns:p14="http://schemas.microsoft.com/office/powerpoint/2010/main" val="4169134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47528" y="1796038"/>
            <a:ext cx="8496000" cy="4801314"/>
          </a:xfrm>
          <a:prstGeom prst="rect">
            <a:avLst/>
          </a:prstGeom>
          <a:solidFill>
            <a:srgbClr val="CCCCFF"/>
          </a:solidFill>
          <a:ln w="571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Inicialmente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,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Bagno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(1999) afirma que, nas diversas esferas da sociedade, é muito comum se ouvir que o Português é uma língua complicada e difícil de aprender. </a:t>
            </a: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Em seguida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, o autor elenca, para desqualificar essa assertiva, três explicações. </a:t>
            </a: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Em primeiro lugar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, todo falante nativo de uma determinada língua conhece-a muito bem. </a:t>
            </a: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Em segundo lugar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, o ensino de língua portuguesa no Brasil sempre se baseou na norma gramatical de Portugal. </a:t>
            </a: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Em terceiro lugar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, a disciplina Português foi transformada em algo por demais inacessível a que apenas poucos usuários conseguem ter acesso. </a:t>
            </a: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Prosseguindo na discussão do problema em foco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, o linguista </a:t>
            </a: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ainda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acrescenta duas críticas ao ensino de Português no Brasil: a focalização de normas e nomenclaturas abusivas (em detrimento de uma prática adequada capaz de desenvolver as habilidades de expressão dos alunos) e a compreensão do Português como difícil (a fim de constituí-lo como instrumento de manutenção do </a:t>
            </a:r>
            <a:r>
              <a:rPr lang="pt-BR" b="1" dirty="0">
                <a:latin typeface="Arial Black" pitchFamily="34" charset="0"/>
                <a:cs typeface="Arial" pitchFamily="34" charset="0"/>
              </a:rPr>
              <a:t>status </a:t>
            </a:r>
            <a:r>
              <a:rPr lang="pt-BR" b="1" dirty="0" err="1">
                <a:latin typeface="Arial Black" pitchFamily="34" charset="0"/>
                <a:cs typeface="Arial" pitchFamily="34" charset="0"/>
              </a:rPr>
              <a:t>quo</a:t>
            </a:r>
            <a:r>
              <a:rPr lang="pt-BR" b="1" dirty="0">
                <a:latin typeface="Arial Black" pitchFamily="34" charset="0"/>
                <a:cs typeface="Arial" pitchFamily="34" charset="0"/>
              </a:rPr>
              <a:t>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das classes privilegiadas). </a:t>
            </a: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Para encerrar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exposição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,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Bagno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assegura que a suposta dificuldade da língua constitui o elemento mais poderoso para bloquear o acesso dos segmentos sociais mais desfavorecidos ao poder.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1834276" y="243806"/>
            <a:ext cx="8496000" cy="138499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SINALIZAÇÃO DO RESUMO COM MARCADORES DA PROGRESSÃO DO DISCURSO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57B9E91-D943-42E0-A4C5-11E4AEBCE826}"/>
              </a:ext>
            </a:extLst>
          </p:cNvPr>
          <p:cNvSpPr txBox="1"/>
          <p:nvPr/>
        </p:nvSpPr>
        <p:spPr>
          <a:xfrm>
            <a:off x="1847529" y="241006"/>
            <a:ext cx="8496000" cy="144655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CITAÇÃO DO DISCURSO ALHEIO DE MODO INDIRETO</a:t>
            </a:r>
          </a:p>
          <a:p>
            <a:pPr algn="ctr"/>
            <a:endParaRPr lang="pt-B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E980A3D5-F842-4396-B67B-6E1973EB3A1C}"/>
              </a:ext>
            </a:extLst>
          </p:cNvPr>
          <p:cNvSpPr/>
          <p:nvPr/>
        </p:nvSpPr>
        <p:spPr>
          <a:xfrm>
            <a:off x="1847530" y="1820076"/>
            <a:ext cx="8496000" cy="4801314"/>
          </a:xfrm>
          <a:prstGeom prst="rect">
            <a:avLst/>
          </a:prstGeom>
          <a:solidFill>
            <a:srgbClr val="CCCCFF"/>
          </a:solidFill>
          <a:ln w="571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Inicialmente, </a:t>
            </a:r>
            <a:r>
              <a:rPr lang="pt-BR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Bagno</a:t>
            </a: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(1999) afirma que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, nas diversas esferas da sociedade, é muito comum se ouvir que o Português é uma língua complicada e difícil de aprender. Em seguida, </a:t>
            </a: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 autor elenca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, para desqualificar essa assertiva, três explicações. Em primeiro lugar, todo falante nativo de uma determinada língua conhece-a muito bem. Em segundo lugar, o ensino de língua portuguesa no Brasil sempre se baseou na norma gramatical de Portugal. Em terceiro lugar, a disciplina Português foi transformada em algo por demais inacessível a que apenas poucos usuários conseguem ter acesso. Prosseguindo na discussão do problema em foco, </a:t>
            </a: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 linguista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ainda </a:t>
            </a: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acrescenta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duas críticas ao ensino de Português no Brasil: a focalização de normas e nomenclaturas abusivas (em detrimento de uma prática adequada capaz de desenvolver as habilidades de expressão dos alunos) e a compreensão do Português como difícil (a fim de constituí-lo como instrumento de manutenção do </a:t>
            </a:r>
            <a:r>
              <a:rPr lang="pt-BR" b="1" dirty="0">
                <a:latin typeface="Arial Black" pitchFamily="34" charset="0"/>
                <a:cs typeface="Arial" pitchFamily="34" charset="0"/>
              </a:rPr>
              <a:t>status </a:t>
            </a:r>
            <a:r>
              <a:rPr lang="pt-BR" b="1" dirty="0" err="1">
                <a:latin typeface="Arial Black" pitchFamily="34" charset="0"/>
                <a:cs typeface="Arial" pitchFamily="34" charset="0"/>
              </a:rPr>
              <a:t>quo</a:t>
            </a:r>
            <a:r>
              <a:rPr lang="pt-BR" b="1" dirty="0">
                <a:latin typeface="Arial Black" pitchFamily="34" charset="0"/>
                <a:cs typeface="Arial" pitchFamily="34" charset="0"/>
              </a:rPr>
              <a:t>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das classes privilegiadas). Para encerrar a exposição, </a:t>
            </a:r>
            <a:r>
              <a:rPr lang="pt-BR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Bagno</a:t>
            </a: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assegura que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 a suposta dificuldade da língua constitui o elemento mais poderoso para bloquear o acesso dos segmentos sociais mais desfavorecidos ao poder.</a:t>
            </a:r>
          </a:p>
        </p:txBody>
      </p:sp>
    </p:spTree>
    <p:extLst>
      <p:ext uri="{BB962C8B-B14F-4D97-AF65-F5344CB8AC3E}">
        <p14:creationId xmlns:p14="http://schemas.microsoft.com/office/powerpoint/2010/main" val="436179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Imagem 6">
            <a:extLst>
              <a:ext uri="{FF2B5EF4-FFF2-40B4-BE49-F238E27FC236}">
                <a16:creationId xmlns:a16="http://schemas.microsoft.com/office/drawing/2014/main" id="{D742BB1D-5B9D-4E5B-9403-13C96EB2ED1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4407" r="14407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5" name="Título 4">
            <a:extLst>
              <a:ext uri="{FF2B5EF4-FFF2-40B4-BE49-F238E27FC236}">
                <a16:creationId xmlns:a16="http://schemas.microsoft.com/office/drawing/2014/main" id="{36677E47-99BA-4932-980E-CC5CE3B7F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>
                <a:latin typeface="Arial Black" pitchFamily="34" charset="0"/>
                <a:cs typeface="Arial" pitchFamily="34" charset="0"/>
              </a:rPr>
              <a:t>REFERÊNCIA</a:t>
            </a:r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D287C928-6FBD-499B-89C9-448FFC86459F}"/>
              </a:ext>
            </a:extLst>
          </p:cNvPr>
          <p:cNvSpPr txBox="1">
            <a:spLocks noGrp="1"/>
          </p:cNvSpPr>
          <p:nvPr>
            <p:ph type="body" sz="half" idx="2"/>
          </p:nvPr>
        </p:nvSpPr>
        <p:spPr>
          <a:xfrm>
            <a:off x="1154955" y="3657600"/>
            <a:ext cx="3859212" cy="52322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pt-B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LEITE, Marli Quadros. </a:t>
            </a:r>
            <a:r>
              <a:rPr lang="pt-B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Resumo</a:t>
            </a:r>
            <a:r>
              <a:rPr lang="pt-B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São Paulo: Editora Paulistana, 2006.</a:t>
            </a:r>
          </a:p>
        </p:txBody>
      </p:sp>
    </p:spTree>
    <p:extLst>
      <p:ext uri="{BB962C8B-B14F-4D97-AF65-F5344CB8AC3E}">
        <p14:creationId xmlns:p14="http://schemas.microsoft.com/office/powerpoint/2010/main" val="3391539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27958C-0FD2-457D-943B-05E713712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1016476"/>
            <a:ext cx="8825659" cy="576261"/>
          </a:xfrm>
        </p:spPr>
        <p:txBody>
          <a:bodyPr/>
          <a:lstStyle/>
          <a:p>
            <a:r>
              <a:rPr lang="pt-BR" b="1" dirty="0">
                <a:latin typeface="Arial Black" panose="020B0A04020102020204" pitchFamily="34" charset="0"/>
                <a:cs typeface="Arial" pitchFamily="34" charset="0"/>
              </a:rPr>
              <a:t>O que é resumo?</a:t>
            </a:r>
            <a:br>
              <a:rPr lang="pt-BR" b="1" dirty="0">
                <a:latin typeface="Arial Black" panose="020B0A04020102020204" pitchFamily="34" charset="0"/>
                <a:cs typeface="Arial" pitchFamily="34" charset="0"/>
              </a:rPr>
            </a:br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10856CA-2F90-4174-9781-2C43CC25A1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Segundo Marli Quadros Leite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0A58DCB-167D-4338-B876-805D907BC66B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pPr lvl="0" defTabSz="914400">
              <a:spcBef>
                <a:spcPts val="0"/>
              </a:spcBef>
              <a:buClrTx/>
              <a:buSzTx/>
            </a:pPr>
            <a:endParaRPr lang="pt-BR" sz="1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defTabSz="914400">
              <a:spcBef>
                <a:spcPts val="0"/>
              </a:spcBef>
              <a:buClrTx/>
              <a:buSzTx/>
            </a:pPr>
            <a:endParaRPr lang="pt-BR" sz="1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defTabSz="914400">
              <a:spcBef>
                <a:spcPts val="0"/>
              </a:spcBef>
              <a:buClrTx/>
              <a:buSzTx/>
            </a:pPr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“[...] uma forma reduzida de informação.”</a:t>
            </a:r>
          </a:p>
          <a:p>
            <a:endParaRPr lang="pt-BR" dirty="0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23F92F5-2E06-4B84-A7D8-30681EC2FB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DEF4D011-F41D-4645-BC19-5ABD7BDC48AB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/>
          <a:lstStyle/>
          <a:p>
            <a:endParaRPr lang="pt-BR" sz="1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“[...] a comprovação de que houve, efetivamente, compreensão da informação a que o sujeito foi exposto.”</a:t>
            </a:r>
            <a:endParaRPr lang="pt-BR" dirty="0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96E8C84C-B166-4593-8C35-C156B82587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849DDA14-484F-4799-B6F0-02EC299C849C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pt-BR" sz="1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“[...] é resultante de uma capacidade e constitui uma habilidade mental própria do ser humano, acionada para o armazenamento de informação.”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09126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6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19CB86-2E37-4185-8E8D-652D00B4C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357" y="1115036"/>
            <a:ext cx="10217426" cy="704088"/>
          </a:xfrm>
        </p:spPr>
        <p:txBody>
          <a:bodyPr/>
          <a:lstStyle/>
          <a:p>
            <a:pPr lvl="0" defTabSz="914400">
              <a:spcBef>
                <a:spcPts val="0"/>
              </a:spcBef>
            </a:pPr>
            <a:r>
              <a:rPr lang="pt-BR" sz="2800" b="1" dirty="0">
                <a:solidFill>
                  <a:schemeClr val="bg1"/>
                </a:solidFill>
                <a:latin typeface="Arial Black" panose="020B0A04020102020204" pitchFamily="34" charset="0"/>
                <a:ea typeface="+mn-ea"/>
                <a:cs typeface="Arial" pitchFamily="34" charset="0"/>
              </a:rPr>
              <a:t>Por que, segundo Marli Quadros Leite, nem sempre é fácil desenvolver a habilidade de resumir?</a:t>
            </a:r>
            <a:br>
              <a:rPr lang="pt-BR" sz="2800" b="1" dirty="0">
                <a:solidFill>
                  <a:schemeClr val="bg1"/>
                </a:solidFill>
                <a:latin typeface="Arial Black" panose="020B0A04020102020204" pitchFamily="34" charset="0"/>
                <a:ea typeface="+mn-ea"/>
                <a:cs typeface="Arial" pitchFamily="34" charset="0"/>
              </a:rPr>
            </a:b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D49469-BF43-43B3-AAF1-866D6CA5096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“[...] mesmo que o leitor esteja disposto, interessado e com objetivos definidos, a informação que se lhe apresenta pode fazer parte de um campo do conhecimento que o sujeito (ouvinte ou leitor) não tenha domínio pleno.”</a:t>
            </a:r>
            <a:endParaRPr lang="pt-BR" dirty="0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99099F8-E604-4A68-A5C7-036CEA70170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“[...] como a memória é seletiva, o sujeito pode apegar-se a aspectos informacionais que lhe chamam mais a atenção, mas que são marginais ao cerne do tema em desenvolvimento, e, por esse motivo, desligar-se de outros, imprescindíveis à compreensão do núcleo e do todo da informação.”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16897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BF3700-3C7F-4CFB-83B5-39E765814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2679192"/>
            <a:ext cx="4569983" cy="2286000"/>
          </a:xfrm>
        </p:spPr>
        <p:txBody>
          <a:bodyPr/>
          <a:lstStyle/>
          <a:p>
            <a:r>
              <a:rPr lang="pt-BR" b="1" dirty="0">
                <a:latin typeface="Arial Black" panose="020B0A04020102020204" pitchFamily="34" charset="0"/>
                <a:cs typeface="Arial" pitchFamily="34" charset="0"/>
              </a:rPr>
              <a:t>Quais as finalidades do ato de resumir?</a:t>
            </a:r>
            <a:br>
              <a:rPr lang="pt-BR" b="1" dirty="0">
                <a:latin typeface="Arial Black" panose="020B0A04020102020204" pitchFamily="34" charset="0"/>
                <a:cs typeface="Arial" pitchFamily="34" charset="0"/>
              </a:rPr>
            </a:br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184DD07-D9DA-4A68-9E88-9E0CC55B8B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defTabSz="914400">
              <a:spcBef>
                <a:spcPts val="0"/>
              </a:spcBef>
              <a:buClrTx/>
              <a:buSzTx/>
            </a:pPr>
            <a:r>
              <a:rPr lang="pt-BR" sz="1800" b="1" cap="none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1 </a:t>
            </a:r>
            <a:r>
              <a:rPr lang="pt-BR" sz="1800" b="1" cap="none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Estudar o processo da compreensão</a:t>
            </a:r>
          </a:p>
          <a:p>
            <a:pPr lvl="0" defTabSz="914400">
              <a:spcBef>
                <a:spcPts val="0"/>
              </a:spcBef>
              <a:buClrTx/>
              <a:buSzTx/>
            </a:pPr>
            <a:endParaRPr lang="pt-BR" sz="1800" b="1" cap="none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defTabSz="914400">
              <a:spcBef>
                <a:spcPts val="0"/>
              </a:spcBef>
              <a:buClrTx/>
              <a:buSzTx/>
            </a:pPr>
            <a:r>
              <a:rPr lang="pt-BR" sz="1800" b="1" cap="none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2</a:t>
            </a:r>
            <a:r>
              <a:rPr lang="pt-BR" sz="1800" b="1" cap="none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pt-BR" sz="1800" b="1" cap="none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Apropriar-se das informações</a:t>
            </a:r>
          </a:p>
          <a:p>
            <a:pPr lvl="0" defTabSz="914400">
              <a:spcBef>
                <a:spcPts val="0"/>
              </a:spcBef>
              <a:buClrTx/>
              <a:buSzTx/>
            </a:pPr>
            <a:endParaRPr lang="pt-BR" sz="1800" b="1" cap="none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defTabSz="914400">
              <a:spcBef>
                <a:spcPts val="0"/>
              </a:spcBef>
              <a:buClrTx/>
              <a:buSzTx/>
            </a:pPr>
            <a:r>
              <a:rPr lang="pt-BR" sz="1800" b="1" cap="none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3</a:t>
            </a:r>
            <a:r>
              <a:rPr lang="pt-BR" sz="1800" b="1" cap="none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pt-BR" sz="1800" b="1" cap="none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Revelar a compreensão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23346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8F24C3-9FA5-47E3-AA83-4AA8BD3EF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148" y="1009020"/>
            <a:ext cx="9965635" cy="704088"/>
          </a:xfrm>
        </p:spPr>
        <p:txBody>
          <a:bodyPr/>
          <a:lstStyle/>
          <a:p>
            <a:r>
              <a:rPr lang="pt-BR" b="1" dirty="0">
                <a:solidFill>
                  <a:srgbClr val="EBEBEB"/>
                </a:solidFill>
                <a:latin typeface="Arial Black" panose="020B0A04020102020204" pitchFamily="34" charset="0"/>
                <a:cs typeface="Arial" pitchFamily="34" charset="0"/>
              </a:rPr>
              <a:t>Quais as estratégias utilizadas para resumir a informação?</a:t>
            </a:r>
            <a:br>
              <a:rPr lang="pt-BR" b="1" dirty="0">
                <a:solidFill>
                  <a:srgbClr val="EBEBEB"/>
                </a:solidFill>
                <a:latin typeface="Arial Black" panose="020B0A04020102020204" pitchFamily="34" charset="0"/>
              </a:rPr>
            </a:br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381647F-F4F5-42DD-AC35-B274A532B1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 defTabSz="914400">
              <a:spcBef>
                <a:spcPts val="0"/>
              </a:spcBef>
              <a:buClrTx/>
              <a:buSzTx/>
            </a:pPr>
            <a:r>
              <a:rPr lang="pt-BR" sz="1800" dirty="0">
                <a:solidFill>
                  <a:prstClr val="black"/>
                </a:solidFill>
                <a:latin typeface="Arial Black" pitchFamily="34" charset="0"/>
              </a:rPr>
              <a:t>1</a:t>
            </a:r>
            <a:r>
              <a:rPr lang="pt-BR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pt-BR" sz="1800" b="1" dirty="0"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SELEÇÃO</a:t>
            </a:r>
            <a:r>
              <a:rPr lang="pt-BR" sz="1800" dirty="0">
                <a:solidFill>
                  <a:prstClr val="black"/>
                </a:solidFill>
                <a:latin typeface="Calibri"/>
              </a:rPr>
              <a:t>: </a:t>
            </a:r>
            <a:r>
              <a:rPr lang="pt-BR" sz="1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manutenção de conteúdos relevantes e consequente eliminação dos irrelevantes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562E7BE-321D-4F89-B673-2A6C5C4D102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lvl="0" indent="0" defTabSz="914400">
              <a:spcBef>
                <a:spcPts val="0"/>
              </a:spcBef>
              <a:buClrTx/>
              <a:buSzTx/>
              <a:buNone/>
            </a:pPr>
            <a:endParaRPr lang="pt-BR" dirty="0">
              <a:solidFill>
                <a:srgbClr val="4F81B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0" lvl="0" indent="0" defTabSz="914400">
              <a:spcBef>
                <a:spcPts val="0"/>
              </a:spcBef>
              <a:buClrTx/>
              <a:buSzTx/>
              <a:buNone/>
            </a:pPr>
            <a:r>
              <a:rPr lang="pt-BR" dirty="0"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OPERAÇÕES</a:t>
            </a:r>
            <a:r>
              <a:rPr lang="pt-BR" dirty="0">
                <a:solidFill>
                  <a:srgbClr val="4F81BD">
                    <a:lumMod val="75000"/>
                  </a:srgbClr>
                </a:solidFill>
                <a:latin typeface="Calibri"/>
                <a:cs typeface="Arial" pitchFamily="34" charset="0"/>
              </a:rPr>
              <a:t> </a:t>
            </a:r>
          </a:p>
          <a:p>
            <a:pPr marL="0" lvl="0" indent="0" defTabSz="914400">
              <a:spcBef>
                <a:spcPts val="0"/>
              </a:spcBef>
              <a:buClrTx/>
              <a:buSzTx/>
              <a:buNone/>
            </a:pPr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cópia</a:t>
            </a:r>
            <a:r>
              <a:rPr lang="pt-BR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 defTabSz="914400">
              <a:spcBef>
                <a:spcPts val="0"/>
              </a:spcBef>
              <a:buClrTx/>
              <a:buSzTx/>
              <a:buNone/>
            </a:pPr>
            <a:r>
              <a:rPr lang="pt-BR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(manutenção de informações primárias)</a:t>
            </a:r>
          </a:p>
          <a:p>
            <a:pPr marL="0" lvl="0" indent="0" defTabSz="914400">
              <a:spcBef>
                <a:spcPts val="0"/>
              </a:spcBef>
              <a:buClrTx/>
              <a:buSzTx/>
              <a:buNone/>
            </a:pPr>
            <a:endParaRPr lang="pt-BR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defTabSz="914400">
              <a:spcBef>
                <a:spcPts val="0"/>
              </a:spcBef>
              <a:buClrTx/>
              <a:buSzTx/>
              <a:buNone/>
            </a:pPr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apagamento</a:t>
            </a:r>
          </a:p>
          <a:p>
            <a:pPr marL="0" lvl="0" indent="0" defTabSz="914400">
              <a:spcBef>
                <a:spcPts val="0"/>
              </a:spcBef>
              <a:buClrTx/>
              <a:buSzTx/>
              <a:buNone/>
            </a:pPr>
            <a:r>
              <a:rPr lang="pt-BR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(eliminação de informações secundárias)</a:t>
            </a:r>
          </a:p>
          <a:p>
            <a:endParaRPr lang="pt-BR" dirty="0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EE97A90-8843-41B4-852C-3EFFE3EB79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08776" y="2367504"/>
            <a:ext cx="4828032" cy="576262"/>
          </a:xfrm>
        </p:spPr>
        <p:txBody>
          <a:bodyPr/>
          <a:lstStyle/>
          <a:p>
            <a:pPr lvl="0" defTabSz="914400">
              <a:spcBef>
                <a:spcPts val="0"/>
              </a:spcBef>
              <a:buClrTx/>
              <a:buSzTx/>
            </a:pPr>
            <a:r>
              <a:rPr lang="pt-BR" sz="1800" dirty="0">
                <a:solidFill>
                  <a:prstClr val="black"/>
                </a:solidFill>
                <a:latin typeface="Arial Black" pitchFamily="34" charset="0"/>
              </a:rPr>
              <a:t>2 </a:t>
            </a:r>
            <a:r>
              <a:rPr lang="pt-BR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pt-BR" sz="1800" b="1" dirty="0">
                <a:solidFill>
                  <a:srgbClr val="4F81B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CONSTRUÇÃO</a:t>
            </a:r>
            <a:r>
              <a:rPr lang="pt-BR" sz="1800" dirty="0">
                <a:solidFill>
                  <a:srgbClr val="4F81BD">
                    <a:lumMod val="75000"/>
                  </a:srgbClr>
                </a:solidFill>
                <a:latin typeface="Calibri"/>
                <a:cs typeface="Arial" pitchFamily="34" charset="0"/>
              </a:rPr>
              <a:t>:</a:t>
            </a:r>
            <a:r>
              <a:rPr lang="pt-BR" sz="1800" dirty="0">
                <a:solidFill>
                  <a:prstClr val="black"/>
                </a:solidFill>
                <a:latin typeface="Calibri"/>
                <a:cs typeface="Arial" pitchFamily="34" charset="0"/>
              </a:rPr>
              <a:t> </a:t>
            </a:r>
            <a:r>
              <a:rPr lang="pt-BR" sz="1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substituição de uma sequência por outra 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7B255F5-16C2-4375-A6FE-3C04FEF0B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08711" y="3134913"/>
            <a:ext cx="4825160" cy="2854311"/>
          </a:xfrm>
        </p:spPr>
        <p:txBody>
          <a:bodyPr/>
          <a:lstStyle/>
          <a:p>
            <a:pPr marL="0" lvl="0" indent="0" defTabSz="914400">
              <a:spcBef>
                <a:spcPts val="0"/>
              </a:spcBef>
              <a:buClrTx/>
              <a:buSzTx/>
              <a:buNone/>
            </a:pPr>
            <a:endParaRPr lang="pt-BR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defTabSz="914400">
              <a:spcBef>
                <a:spcPts val="0"/>
              </a:spcBef>
              <a:buClrTx/>
              <a:buSzTx/>
              <a:buNone/>
            </a:pPr>
            <a:r>
              <a:rPr lang="pt-BR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OPERAÇÕES</a:t>
            </a:r>
          </a:p>
          <a:p>
            <a:pPr marL="0" lvl="0" indent="0" defTabSz="914400">
              <a:spcBef>
                <a:spcPts val="0"/>
              </a:spcBef>
              <a:buClrTx/>
              <a:buSzTx/>
              <a:buNone/>
            </a:pPr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generalização</a:t>
            </a:r>
            <a:r>
              <a:rPr lang="pt-BR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 defTabSz="914400">
              <a:spcBef>
                <a:spcPts val="0"/>
              </a:spcBef>
              <a:buClrTx/>
              <a:buSzTx/>
              <a:buNone/>
            </a:pPr>
            <a:r>
              <a:rPr lang="pt-BR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(substituição de informações particulares por gerais)</a:t>
            </a:r>
          </a:p>
          <a:p>
            <a:pPr marL="0" lvl="0" indent="0" defTabSz="914400">
              <a:spcBef>
                <a:spcPts val="0"/>
              </a:spcBef>
              <a:buClrTx/>
              <a:buSzTx/>
              <a:buNone/>
            </a:pPr>
            <a:endParaRPr lang="pt-BR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defTabSz="914400">
              <a:spcBef>
                <a:spcPts val="0"/>
              </a:spcBef>
              <a:buClrTx/>
              <a:buSzTx/>
              <a:buNone/>
            </a:pPr>
            <a:r>
              <a:rPr lang="pt-B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construção</a:t>
            </a:r>
            <a:r>
              <a:rPr lang="pt-BR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 defTabSz="914400">
              <a:spcBef>
                <a:spcPts val="0"/>
              </a:spcBef>
              <a:buClrTx/>
              <a:buSzTx/>
              <a:buNone/>
            </a:pPr>
            <a:r>
              <a:rPr lang="pt-BR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(reelaboração da informação)</a:t>
            </a:r>
            <a:endParaRPr lang="pt-BR" sz="1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78716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B49489-0CF9-4017-BB97-D18EEC995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rial Black" panose="020B0A04020102020204" pitchFamily="34" charset="0"/>
                <a:cs typeface="Arial" pitchFamily="34" charset="0"/>
              </a:rPr>
              <a:t>Por que as estratégias utilizadas para resumir são recorrentes?</a:t>
            </a:r>
            <a:br>
              <a:rPr lang="pt-BR" dirty="0">
                <a:latin typeface="Arial Black" panose="020B0A04020102020204" pitchFamily="34" charset="0"/>
                <a:cs typeface="Arial" pitchFamily="34" charset="0"/>
              </a:rPr>
            </a:br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61DC72-8DE2-48A8-87C7-DDD3E1FF1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94575" y="2679192"/>
            <a:ext cx="4780589" cy="2286000"/>
          </a:xfrm>
        </p:spPr>
        <p:txBody>
          <a:bodyPr>
            <a:noAutofit/>
          </a:bodyPr>
          <a:lstStyle/>
          <a:p>
            <a:pPr lvl="0" algn="just" defTabSz="914400">
              <a:spcBef>
                <a:spcPts val="0"/>
              </a:spcBef>
              <a:buClrTx/>
              <a:buSzTx/>
            </a:pPr>
            <a:r>
              <a:rPr lang="pt-BR" sz="2400" b="1" cap="none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As estratégias de resumo são recorrentes porque “[...] podem ser aplicadas várias vezes sobre o texto já resumido, a fim de se produzirem novos resultados”. (LEITE, 2006)</a:t>
            </a:r>
            <a:endParaRPr lang="pt-BR" sz="2400" cap="none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63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9D34C8-4E59-4A25-8427-0768DB0EF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rial Black" panose="020B0A04020102020204" pitchFamily="34" charset="0"/>
              </a:rPr>
              <a:t>EXEMPLOS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CFD4120-E81F-4163-AA5E-0A276E40828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lvl="0" indent="0" algn="just" defTabSz="914400">
              <a:spcBef>
                <a:spcPct val="20000"/>
              </a:spcBef>
              <a:buClrTx/>
              <a:buSzTx/>
              <a:buNone/>
            </a:pPr>
            <a:r>
              <a:rPr lang="pt-B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sal (cloreto de sódio ou </a:t>
            </a:r>
            <a:r>
              <a:rPr lang="pt-BR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NaCl</a:t>
            </a:r>
            <a:r>
              <a:rPr lang="pt-B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encontrado em grande quantidade na Natureza, integra a dieta diária de quase toda a população mundial, principalmente por melhorar o sabor dos alimentos. Mas, desde o início do século passado, a quantidade de sal ingerida é vista, pelas autoridades da saúde pública, como um agente nocivo, uma vez que o consumo excessivo de tal produto está relacionado ao desenvolvimento da hipertensão arterial. </a:t>
            </a:r>
          </a:p>
          <a:p>
            <a:endParaRPr lang="pt-BR" dirty="0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51A5C39-ECC3-474F-B3A0-E237986EDFF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lvl="0" indent="0" algn="just" defTabSz="914400">
              <a:spcBef>
                <a:spcPct val="20000"/>
              </a:spcBef>
              <a:buClrTx/>
              <a:buSzTx/>
              <a:buNone/>
            </a:pPr>
            <a:r>
              <a:rPr lang="pt-B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sal </a:t>
            </a:r>
            <a:r>
              <a:rPr lang="pt-B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trike="sngStrike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cloreto de sódio ou </a:t>
            </a:r>
            <a:r>
              <a:rPr lang="pt-BR" strike="sngStrike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NaCl</a:t>
            </a:r>
            <a:r>
              <a:rPr lang="pt-BR" strike="sngStrike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encontrado em grande quantidade na Natureza</a:t>
            </a:r>
            <a:r>
              <a:rPr lang="pt-B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 a dieta diária de quase toda a população mundial</a:t>
            </a:r>
            <a:r>
              <a:rPr lang="pt-B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trike="sngStrike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principalmente por melhorar o sabor dos alimentos</a:t>
            </a:r>
            <a:r>
              <a:rPr lang="pt-B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Mas</a:t>
            </a:r>
            <a:r>
              <a:rPr lang="pt-B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trike="sngStrike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desde o início do século passado</a:t>
            </a:r>
            <a:r>
              <a:rPr lang="pt-B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quantidade de sal ingerida é vista</a:t>
            </a:r>
            <a:r>
              <a:rPr lang="pt-B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trike="sngStrike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pelas autoridades da saúde pública</a:t>
            </a:r>
            <a:r>
              <a:rPr lang="pt-B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 um agente nocivo, </a:t>
            </a:r>
            <a:r>
              <a:rPr lang="pt-BR" strike="sngStrike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 vez que o consumo excessivo de tal produto está relacionado ao desenvolvimento da hipertensão arterial</a:t>
            </a:r>
            <a:r>
              <a:rPr lang="pt-B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49D6FA30-B328-4134-90A9-80A56F98322D}"/>
              </a:ext>
            </a:extLst>
          </p:cNvPr>
          <p:cNvSpPr/>
          <p:nvPr/>
        </p:nvSpPr>
        <p:spPr>
          <a:xfrm>
            <a:off x="2849215" y="575029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defTabSz="914400">
              <a:spcBef>
                <a:spcPct val="20000"/>
              </a:spcBef>
            </a:pPr>
            <a:r>
              <a:rPr lang="pt-BR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Apesar de </a:t>
            </a:r>
            <a:r>
              <a:rPr lang="pt-B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sal </a:t>
            </a:r>
            <a:r>
              <a:rPr lang="pt-BR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integrar</a:t>
            </a:r>
            <a:r>
              <a:rPr lang="pt-B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dieta diária de quase toda a população mundial, o </a:t>
            </a:r>
            <a:r>
              <a:rPr lang="pt-BR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consumo excessivo dessa substância é </a:t>
            </a:r>
            <a:r>
              <a:rPr lang="pt-B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nocivo </a:t>
            </a:r>
            <a:r>
              <a:rPr lang="pt-BR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 saúde</a:t>
            </a:r>
            <a:r>
              <a:rPr lang="pt-B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t-B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86493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9A923384-B3D5-4A00-A49E-EA83CFA7C598}"/>
              </a:ext>
            </a:extLst>
          </p:cNvPr>
          <p:cNvSpPr/>
          <p:nvPr/>
        </p:nvSpPr>
        <p:spPr>
          <a:xfrm>
            <a:off x="967409" y="499903"/>
            <a:ext cx="9356033" cy="2759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Brasil, convivemos</a:t>
            </a:r>
            <a:r>
              <a:rPr lang="pt-B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por um lado, com uma crescente produção de conhecimento, fruto do trabalho de grandes centros universitários nacionais, garantindo, cada vez mais, importante qualidade e lucidez ao debate 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sobre as drogas. Por outro lado, testemunhamos uma crescente onda anacrônica no âmbito do Parlamento. A passos largos, a Casa mostrou quanto o cenário legislativo brasileiro é retrógrado. Enquanto no mundo inteiro países e instituições internacionais discutem a necessidade de uma política não criminal, mais cidadã e mais eficiente para a questão das drogas, a tônica do debate, no Parlamento brasileiro, foi dada pelo desejo de reproduzir o mecanismo da fracassada “guerra às drogas”, com a intensificação das punições, inclusive para usuários.</a:t>
            </a: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CF2A249C-AF74-4DD4-A421-D6D94A43F8C9}"/>
              </a:ext>
            </a:extLst>
          </p:cNvPr>
          <p:cNvSpPr/>
          <p:nvPr/>
        </p:nvSpPr>
        <p:spPr>
          <a:xfrm>
            <a:off x="967408" y="499903"/>
            <a:ext cx="9356033" cy="2759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400">
              <a:lnSpc>
                <a:spcPct val="107000"/>
              </a:lnSpc>
            </a:pP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Brasil, convivemos</a:t>
            </a:r>
            <a:r>
              <a:rPr lang="pt-BR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por um lado, 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 </a:t>
            </a:r>
            <a:r>
              <a:rPr lang="pt-BR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uma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crescente produção de conhecimento</a:t>
            </a:r>
            <a:r>
              <a:rPr lang="pt-BR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fruto do trabalho de grandes centros universitários nacionais, </a:t>
            </a:r>
            <a:r>
              <a:rPr lang="pt-BR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garantindo</a:t>
            </a:r>
            <a:r>
              <a:rPr lang="pt-BR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cada vez mais, importante </a:t>
            </a:r>
            <a:r>
              <a:rPr lang="pt-BR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qualidade e lucidez ao debate 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sobre as drogas. Por outro lado, testemunhamos </a:t>
            </a:r>
            <a:r>
              <a:rPr lang="pt-BR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uma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crescente onda anacrônica no âmbito do Parlamento. </a:t>
            </a:r>
            <a:r>
              <a:rPr lang="pt-BR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passos largos, a Casa mostrou quanto o cenário legislativo brasileiro é retrógrado. Enquanto no mundo inteiro países e instituições internacionais discutem a necessidade de uma política não criminal, mais cidadã e mais eficiente para a questão das drogas, a tônica do debate, no Parlamento brasileiro, foi dada pelo desejo de reproduzir o mecanismo da fracassada “guerra às drogas”, com a intensificação das punições, inclusive para usuários.</a:t>
            </a:r>
            <a:endParaRPr lang="pt-BR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8A41BCAB-AA53-45E9-94BF-1169C92503D1}"/>
              </a:ext>
            </a:extLst>
          </p:cNvPr>
          <p:cNvSpPr/>
          <p:nvPr/>
        </p:nvSpPr>
        <p:spPr>
          <a:xfrm>
            <a:off x="1060174" y="3777014"/>
            <a:ext cx="92632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400"/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Brasil, </a:t>
            </a: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convive-se</a:t>
            </a:r>
            <a:r>
              <a:rPr lang="pt-BR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 crescente produção de conheciment</a:t>
            </a:r>
            <a:r>
              <a:rPr lang="pt-BR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o, garantindo</a:t>
            </a:r>
            <a:r>
              <a:rPr lang="pt-BR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qualidade e lucidez ao debate 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sobre as drogas. Por outro lado, </a:t>
            </a: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testemunha-se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crescente onda anacrônica no Parlamento </a:t>
            </a: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sobre esse tema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pt-BR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B1C3825B-CD00-4096-93EC-5CACF3B2D33D}"/>
              </a:ext>
            </a:extLst>
          </p:cNvPr>
          <p:cNvSpPr/>
          <p:nvPr/>
        </p:nvSpPr>
        <p:spPr>
          <a:xfrm>
            <a:off x="1060174" y="4707500"/>
            <a:ext cx="92632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400"/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debate brasileiro sobre drogas, convive-se</a:t>
            </a:r>
            <a:r>
              <a:rPr lang="pt-BR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 avanço, na esfera dos centros acadêmicos, e atraso, na esfera do Parlamento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AE1C6C3F-6F8A-44DD-A56A-EFACB5ADAC3A}"/>
              </a:ext>
            </a:extLst>
          </p:cNvPr>
          <p:cNvSpPr/>
          <p:nvPr/>
        </p:nvSpPr>
        <p:spPr>
          <a:xfrm>
            <a:off x="1060174" y="5711766"/>
            <a:ext cx="92632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400"/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debate brasileiro sobre drogas, convive-se</a:t>
            </a:r>
            <a:r>
              <a:rPr lang="pt-BR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 avanços e atrasos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1085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B20DE7-3AFE-4343-A8B6-1D984A436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Que outras estratégias são necessárias à produção do resumo?</a:t>
            </a:r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36EEE15-2796-436A-85BA-3B1C9AD1A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4142468" cy="2286000"/>
          </a:xfrm>
        </p:spPr>
        <p:txBody>
          <a:bodyPr>
            <a:noAutofit/>
          </a:bodyPr>
          <a:lstStyle/>
          <a:p>
            <a:pPr lvl="0" defTabSz="914400">
              <a:spcBef>
                <a:spcPct val="20000"/>
              </a:spcBef>
              <a:buClrTx/>
              <a:buSzTx/>
            </a:pPr>
            <a:r>
              <a:rPr lang="pt-BR" sz="2400" b="1" cap="non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sz="2400" cap="none" dirty="0">
                <a:solidFill>
                  <a:prstClr val="black"/>
                </a:solidFill>
                <a:latin typeface="Calibri"/>
              </a:rPr>
              <a:t> </a:t>
            </a:r>
            <a:r>
              <a:rPr lang="pt-BR" sz="2400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Impessoalizar a linguagem</a:t>
            </a:r>
          </a:p>
          <a:p>
            <a:pPr lvl="0" defTabSz="914400">
              <a:spcBef>
                <a:spcPct val="20000"/>
              </a:spcBef>
              <a:buClrTx/>
              <a:buSzTx/>
            </a:pPr>
            <a:endParaRPr lang="pt-BR" sz="2400" cap="non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>
              <a:spcBef>
                <a:spcPct val="20000"/>
              </a:spcBef>
              <a:buClrTx/>
              <a:buSzTx/>
            </a:pPr>
            <a:r>
              <a:rPr lang="pt-BR" sz="2400" b="1" cap="non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sz="2400" cap="none" dirty="0">
                <a:solidFill>
                  <a:prstClr val="black"/>
                </a:solidFill>
                <a:latin typeface="Calibri"/>
              </a:rPr>
              <a:t> </a:t>
            </a:r>
            <a:r>
              <a:rPr lang="pt-BR" sz="2400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Citar o discurso alheio de modo indireto</a:t>
            </a:r>
          </a:p>
          <a:p>
            <a:pPr lvl="0" defTabSz="914400">
              <a:spcBef>
                <a:spcPct val="20000"/>
              </a:spcBef>
              <a:buClrTx/>
              <a:buSzTx/>
            </a:pPr>
            <a:endParaRPr lang="pt-BR" sz="2400" cap="non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defTabSz="914400">
              <a:spcBef>
                <a:spcPct val="20000"/>
              </a:spcBef>
              <a:buClrTx/>
              <a:buSzTx/>
            </a:pPr>
            <a:r>
              <a:rPr lang="pt-BR" sz="2400" b="1" cap="non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pt-BR" sz="2400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Sinalizar o resumo com marcadores da progressão do discurso</a:t>
            </a: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654891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 - Sala da Diretoria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117</TotalTime>
  <Words>1724</Words>
  <Application>Microsoft Office PowerPoint</Application>
  <PresentationFormat>Widescreen</PresentationFormat>
  <Paragraphs>64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9" baseType="lpstr">
      <vt:lpstr>Arial</vt:lpstr>
      <vt:lpstr>Arial Black</vt:lpstr>
      <vt:lpstr>Calibri</vt:lpstr>
      <vt:lpstr>Century Gothic</vt:lpstr>
      <vt:lpstr>Times New Roman</vt:lpstr>
      <vt:lpstr>Wingdings 3</vt:lpstr>
      <vt:lpstr>Íon - Sala da Diretoria</vt:lpstr>
      <vt:lpstr>RESUMO</vt:lpstr>
      <vt:lpstr>O que é resumo? </vt:lpstr>
      <vt:lpstr>Por que, segundo Marli Quadros Leite, nem sempre é fácil desenvolver a habilidade de resumir? </vt:lpstr>
      <vt:lpstr>Quais as finalidades do ato de resumir? </vt:lpstr>
      <vt:lpstr>Quais as estratégias utilizadas para resumir a informação? </vt:lpstr>
      <vt:lpstr>Por que as estratégias utilizadas para resumir são recorrentes? </vt:lpstr>
      <vt:lpstr>EXEMPLOS</vt:lpstr>
      <vt:lpstr>Apresentação do PowerPoint</vt:lpstr>
      <vt:lpstr>Que outras estratégias são necessárias à produção do resumo?</vt:lpstr>
      <vt:lpstr>Apresentação do PowerPoint</vt:lpstr>
      <vt:lpstr>Apresentação do PowerPoint</vt:lpstr>
      <vt:lpstr>REFERÊNCIA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RESUMO</dc:title>
  <dc:creator>Florencio Caldas</dc:creator>
  <cp:lastModifiedBy>Florencio Caldas</cp:lastModifiedBy>
  <cp:revision>13</cp:revision>
  <dcterms:created xsi:type="dcterms:W3CDTF">2018-02-20T18:07:20Z</dcterms:created>
  <dcterms:modified xsi:type="dcterms:W3CDTF">2018-02-20T20:05:03Z</dcterms:modified>
</cp:coreProperties>
</file>