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7" name="Conector re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ço Reservado para Número de Slid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9356ECC-C713-4708-9D4D-3EAE41655DDF}" type="slidenum">
              <a:rPr lang="pt-BR" smtClean="0"/>
              <a:pPr/>
              <a:t>‹nº›</a:t>
            </a:fld>
            <a:endParaRPr lang="pt-BR"/>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9356ECC-C713-4708-9D4D-3EAE41655DDF}"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2"/>
      </p:bgRef>
    </p:bg>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6915912" y="3009901"/>
            <a:ext cx="457200" cy="441325"/>
          </a:xfrm>
        </p:spPr>
        <p:txBody>
          <a:bodyPr/>
          <a:lstStyle/>
          <a:p>
            <a:fld id="{B9356ECC-C713-4708-9D4D-3EAE41655DDF}" type="slidenum">
              <a:rPr lang="pt-BR" smtClean="0"/>
              <a:pPr/>
              <a:t>‹nº›</a:t>
            </a:fld>
            <a:endParaRPr lang="pt-BR"/>
          </a:p>
        </p:txBody>
      </p:sp>
      <p:sp>
        <p:nvSpPr>
          <p:cNvPr id="3" name="Espaço Reservado para Texto Vertical 2"/>
          <p:cNvSpPr>
            <a:spLocks noGrp="1"/>
          </p:cNvSpPr>
          <p:nvPr>
            <p:ph type="body" orient="vert" idx="1"/>
          </p:nvPr>
        </p:nvSpPr>
        <p:spPr>
          <a:xfrm>
            <a:off x="304800" y="304800"/>
            <a:ext cx="6553200" cy="5821366"/>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2" name="Título Vertical 1"/>
          <p:cNvSpPr>
            <a:spLocks noGrp="1"/>
          </p:cNvSpPr>
          <p:nvPr>
            <p:ph type="title" orient="vert"/>
          </p:nvPr>
        </p:nvSpPr>
        <p:spPr>
          <a:xfrm>
            <a:off x="7391400" y="304801"/>
            <a:ext cx="1447800" cy="5851525"/>
          </a:xfrm>
        </p:spPr>
        <p:txBody>
          <a:bodyPr vert="eaVert"/>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a:xfrm>
            <a:off x="4361688" y="1026372"/>
            <a:ext cx="457200" cy="441325"/>
          </a:xfrm>
        </p:spPr>
        <p:txBody>
          <a:bodyPr/>
          <a:lstStyle/>
          <a:p>
            <a:fld id="{B9356ECC-C713-4708-9D4D-3EAE41655DDF}" type="slidenum">
              <a:rPr lang="pt-BR" smtClean="0"/>
              <a:pPr/>
              <a:t>‹nº›</a:t>
            </a:fld>
            <a:endParaRPr lang="pt-BR"/>
          </a:p>
        </p:txBody>
      </p:sp>
      <p:sp>
        <p:nvSpPr>
          <p:cNvPr id="8" name="Espaço Reservado para Conteúdo 7"/>
          <p:cNvSpPr>
            <a:spLocks noGrp="1"/>
          </p:cNvSpPr>
          <p:nvPr>
            <p:ph sz="quarter" idx="1"/>
          </p:nvPr>
        </p:nvSpPr>
        <p:spPr>
          <a:xfrm>
            <a:off x="301752" y="1527048"/>
            <a:ext cx="850392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13" name="Retâ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â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Rodapé 4"/>
          <p:cNvSpPr>
            <a:spLocks noGrp="1"/>
          </p:cNvSpPr>
          <p:nvPr>
            <p:ph type="ftr" sz="quarter" idx="11"/>
          </p:nvPr>
        </p:nvSpPr>
        <p:spPr/>
        <p:txBody>
          <a:bodyPr/>
          <a:lstStyle/>
          <a:p>
            <a:endParaRPr lang="pt-BR"/>
          </a:p>
        </p:txBody>
      </p:sp>
      <p:sp>
        <p:nvSpPr>
          <p:cNvPr id="4" name="Espaço Reservado para Data 3"/>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8" name="Conector re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9356ECC-C713-4708-9D4D-3EAE41655DDF}" type="slidenum">
              <a:rPr lang="pt-BR" smtClean="0"/>
              <a:pPr/>
              <a:t>‹nº›</a:t>
            </a:fld>
            <a:endParaRPr lang="pt-BR"/>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a:xfrm>
            <a:off x="5791200" y="6409944"/>
            <a:ext cx="3044952" cy="365760"/>
          </a:xfrm>
        </p:spPr>
        <p:txBody>
          <a:bodyPr/>
          <a:lstStyle/>
          <a:p>
            <a:fld id="{025FB98E-E4B6-488E-9E49-4B87FE4E2ABF}" type="datetimeFigureOut">
              <a:rPr lang="pt-BR" smtClean="0"/>
              <a:pPr/>
              <a:t>16/07/2015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9356ECC-C713-4708-9D4D-3EAE41655DDF}" type="slidenum">
              <a:rPr lang="pt-BR" smtClean="0"/>
              <a:pPr/>
              <a:t>‹nº›</a:t>
            </a:fld>
            <a:endParaRPr lang="pt-BR"/>
          </a:p>
        </p:txBody>
      </p:sp>
      <p:sp>
        <p:nvSpPr>
          <p:cNvPr id="8" name="Conector re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ço Reservado para Conteúdo 9"/>
          <p:cNvSpPr>
            <a:spLocks noGrp="1"/>
          </p:cNvSpPr>
          <p:nvPr>
            <p:ph sz="half" idx="1"/>
          </p:nvPr>
        </p:nvSpPr>
        <p:spPr>
          <a:xfrm>
            <a:off x="301752"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Conteúdo 11"/>
          <p:cNvSpPr>
            <a:spLocks noGrp="1"/>
          </p:cNvSpPr>
          <p:nvPr>
            <p:ph sz="half" idx="2"/>
          </p:nvPr>
        </p:nvSpPr>
        <p:spPr>
          <a:xfrm>
            <a:off x="4800600"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1">
        <a:schemeClr val="bg2"/>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â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â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â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â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7" name="Espaço Reservado para Data 6"/>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8" name="Espaço Reservado para Rodapé 7"/>
          <p:cNvSpPr>
            <a:spLocks noGrp="1"/>
          </p:cNvSpPr>
          <p:nvPr>
            <p:ph type="ftr" sz="quarter" idx="11"/>
          </p:nvPr>
        </p:nvSpPr>
        <p:spPr>
          <a:xfrm>
            <a:off x="304800" y="6409944"/>
            <a:ext cx="3581400" cy="365760"/>
          </a:xfrm>
        </p:spPr>
        <p:txBody>
          <a:bodyPr/>
          <a:lstStyle/>
          <a:p>
            <a:endParaRPr lang="pt-BR"/>
          </a:p>
        </p:txBody>
      </p:sp>
      <p:sp>
        <p:nvSpPr>
          <p:cNvPr id="15" name="Conector re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ço Reservado para Conteúdo 23"/>
          <p:cNvSpPr>
            <a:spLocks noGrp="1"/>
          </p:cNvSpPr>
          <p:nvPr>
            <p:ph sz="quarter" idx="2"/>
          </p:nvPr>
        </p:nvSpPr>
        <p:spPr>
          <a:xfrm>
            <a:off x="301752" y="2471383"/>
            <a:ext cx="4041648" cy="3818404"/>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Conteúdo 25"/>
          <p:cNvSpPr>
            <a:spLocks noGrp="1"/>
          </p:cNvSpPr>
          <p:nvPr>
            <p:ph sz="quarter" idx="4"/>
          </p:nvPr>
        </p:nvSpPr>
        <p:spPr>
          <a:xfrm>
            <a:off x="4800600" y="2471383"/>
            <a:ext cx="4038600" cy="382219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ço Reservado para Número de Slide 8"/>
          <p:cNvSpPr>
            <a:spLocks noGrp="1"/>
          </p:cNvSpPr>
          <p:nvPr>
            <p:ph type="sldNum" sz="quarter" idx="12"/>
          </p:nvPr>
        </p:nvSpPr>
        <p:spPr>
          <a:xfrm>
            <a:off x="4343400" y="1042416"/>
            <a:ext cx="457200" cy="441325"/>
          </a:xfrm>
        </p:spPr>
        <p:txBody>
          <a:bodyPr/>
          <a:lstStyle>
            <a:lvl1pPr algn="ctr">
              <a:defRPr/>
            </a:lvl1pPr>
          </a:lstStyle>
          <a:p>
            <a:fld id="{B9356ECC-C713-4708-9D4D-3EAE41655DDF}" type="slidenum">
              <a:rPr lang="pt-BR" smtClean="0"/>
              <a:pPr/>
              <a:t>‹nº›</a:t>
            </a:fld>
            <a:endParaRPr lang="pt-BR"/>
          </a:p>
        </p:txBody>
      </p:sp>
      <p:sp>
        <p:nvSpPr>
          <p:cNvPr id="23" name="Título 22"/>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a:xfrm>
            <a:off x="4343400" y="1036020"/>
            <a:ext cx="457200" cy="441325"/>
          </a:xfrm>
        </p:spPr>
        <p:txBody>
          <a:bodyPr/>
          <a:lstStyle/>
          <a:p>
            <a:fld id="{B9356ECC-C713-4708-9D4D-3EAE41655DDF}"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â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â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ço Reservado para Data 1"/>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9356ECC-C713-4708-9D4D-3EAE41655DDF}"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9" name="Retâ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â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8" name="Retâ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ço Reservado para Conteúdo 19"/>
          <p:cNvSpPr>
            <a:spLocks noGrp="1"/>
          </p:cNvSpPr>
          <p:nvPr>
            <p:ph sz="quarter" idx="1"/>
          </p:nvPr>
        </p:nvSpPr>
        <p:spPr>
          <a:xfrm>
            <a:off x="3124200" y="685800"/>
            <a:ext cx="5638800" cy="54102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9356ECC-C713-4708-9D4D-3EAE41655DDF}" type="slidenum">
              <a:rPr lang="pt-BR" smtClean="0"/>
              <a:pPr/>
              <a:t>‹nº›</a:t>
            </a:fld>
            <a:endParaRPr lang="pt-BR"/>
          </a:p>
        </p:txBody>
      </p:sp>
      <p:sp>
        <p:nvSpPr>
          <p:cNvPr id="21" name="Retâ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p:txBody>
          <a:bodyPr/>
          <a:lstStyle/>
          <a:p>
            <a:fld id="{025FB98E-E4B6-488E-9E49-4B87FE4E2ABF}" type="datetimeFigureOut">
              <a:rPr lang="pt-BR" smtClean="0"/>
              <a:pPr/>
              <a:t>16/07/2015</a:t>
            </a:fld>
            <a:endParaRPr lang="pt-BR"/>
          </a:p>
        </p:txBody>
      </p:sp>
      <p:sp>
        <p:nvSpPr>
          <p:cNvPr id="6" name="Espaço Reservado para Rodapé 5"/>
          <p:cNvSpPr>
            <a:spLocks noGrp="1"/>
          </p:cNvSpPr>
          <p:nvPr>
            <p:ph type="ftr" sz="quarter" idx="11"/>
          </p:nvPr>
        </p:nvSpPr>
        <p:spPr>
          <a:xfrm>
            <a:off x="301752" y="6410848"/>
            <a:ext cx="3383280" cy="365760"/>
          </a:xfrm>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1" name="Conector re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â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â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p>
            <a:fld id="{B9356ECC-C713-4708-9D4D-3EAE41655DDF}" type="slidenum">
              <a:rPr lang="pt-BR" smtClean="0"/>
              <a:pPr/>
              <a:t>‹nº›</a:t>
            </a:fld>
            <a:endParaRPr lang="pt-BR"/>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3000375" y="609600"/>
            <a:ext cx="5867400" cy="4267200"/>
          </a:xfrm>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22" name="Retâ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a:xfrm>
            <a:off x="5788152" y="6404984"/>
            <a:ext cx="3044952" cy="365760"/>
          </a:xfrm>
        </p:spPr>
        <p:txBody>
          <a:bodyPr/>
          <a:lstStyle/>
          <a:p>
            <a:fld id="{025FB98E-E4B6-488E-9E49-4B87FE4E2ABF}" type="datetimeFigureOut">
              <a:rPr lang="pt-BR" smtClean="0"/>
              <a:pPr/>
              <a:t>16/07/2015</a:t>
            </a:fld>
            <a:endParaRPr lang="pt-BR"/>
          </a:p>
        </p:txBody>
      </p:sp>
      <p:sp>
        <p:nvSpPr>
          <p:cNvPr id="6" name="Espaço Reservado para Rodapé 5"/>
          <p:cNvSpPr>
            <a:spLocks noGrp="1"/>
          </p:cNvSpPr>
          <p:nvPr>
            <p:ph type="ftr" sz="quarter" idx="11"/>
          </p:nvPr>
        </p:nvSpPr>
        <p:spPr>
          <a:xfrm>
            <a:off x="301752" y="6410848"/>
            <a:ext cx="3584448" cy="365760"/>
          </a:xfrm>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ço Reservado para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25FB98E-E4B6-488E-9E49-4B87FE4E2ABF}" type="datetimeFigureOut">
              <a:rPr lang="pt-BR" smtClean="0"/>
              <a:pPr/>
              <a:t>16/07/2015</a:t>
            </a:fld>
            <a:endParaRPr lang="pt-BR"/>
          </a:p>
        </p:txBody>
      </p:sp>
      <p:sp>
        <p:nvSpPr>
          <p:cNvPr id="3" name="Espaço Reservado para Rodapé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t-BR"/>
          </a:p>
        </p:txBody>
      </p:sp>
      <p:sp>
        <p:nvSpPr>
          <p:cNvPr id="8" name="Retâ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9356ECC-C713-4708-9D4D-3EAE41655DDF}" type="slidenum">
              <a:rPr lang="pt-BR" smtClean="0"/>
              <a:pPr/>
              <a:t>‹nº›</a:t>
            </a:fld>
            <a:endParaRPr lang="pt-BR"/>
          </a:p>
        </p:txBody>
      </p:sp>
      <p:sp>
        <p:nvSpPr>
          <p:cNvPr id="22" name="Espaço Reservado para Título 21"/>
          <p:cNvSpPr>
            <a:spLocks noGrp="1"/>
          </p:cNvSpPr>
          <p:nvPr>
            <p:ph type="title"/>
          </p:nvPr>
        </p:nvSpPr>
        <p:spPr>
          <a:xfrm>
            <a:off x="301752" y="228600"/>
            <a:ext cx="8534400" cy="758952"/>
          </a:xfrm>
          <a:prstGeom prst="rect">
            <a:avLst/>
          </a:prstGeom>
        </p:spPr>
        <p:txBody>
          <a:bodyPr vert="horz" anchor="b">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dirty="0" smtClean="0"/>
              <a:t>Adm3am</a:t>
            </a:r>
          </a:p>
          <a:p>
            <a:r>
              <a:rPr lang="pt-BR" dirty="0" smtClean="0"/>
              <a:t>Prof. Chico arruda</a:t>
            </a:r>
            <a:endParaRPr lang="pt-BR" dirty="0"/>
          </a:p>
        </p:txBody>
      </p:sp>
      <p:sp>
        <p:nvSpPr>
          <p:cNvPr id="2" name="Título 1"/>
          <p:cNvSpPr>
            <a:spLocks noGrp="1"/>
          </p:cNvSpPr>
          <p:nvPr>
            <p:ph type="ctrTitle"/>
          </p:nvPr>
        </p:nvSpPr>
        <p:spPr/>
        <p:txBody>
          <a:bodyPr/>
          <a:lstStyle/>
          <a:p>
            <a:r>
              <a:rPr lang="pt-BR" dirty="0" smtClean="0"/>
              <a:t>Orações Adjetivas e Adverbiais</a:t>
            </a:r>
            <a:endParaRPr lang="pt-B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conformativa</a:t>
            </a:r>
            <a:endParaRPr lang="pt-BR" dirty="0"/>
          </a:p>
        </p:txBody>
      </p:sp>
      <p:sp>
        <p:nvSpPr>
          <p:cNvPr id="3" name="Espaço Reservado para Conteúdo 2"/>
          <p:cNvSpPr>
            <a:spLocks noGrp="1"/>
          </p:cNvSpPr>
          <p:nvPr>
            <p:ph sz="quarter" idx="1"/>
          </p:nvPr>
        </p:nvSpPr>
        <p:spPr/>
        <p:txBody>
          <a:bodyPr/>
          <a:lstStyle/>
          <a:p>
            <a:pPr algn="just"/>
            <a:r>
              <a:rPr lang="pt-BR" dirty="0" smtClean="0"/>
              <a:t>Exprime um fato que está de acordo com o que se declara na oração principal. Pode ser introduzida por </a:t>
            </a:r>
            <a:r>
              <a:rPr lang="pt-BR" dirty="0" smtClean="0">
                <a:solidFill>
                  <a:srgbClr val="FF0000"/>
                </a:solidFill>
              </a:rPr>
              <a:t>conforme</a:t>
            </a:r>
            <a:r>
              <a:rPr lang="pt-BR" dirty="0" smtClean="0"/>
              <a:t>, </a:t>
            </a:r>
            <a:r>
              <a:rPr lang="pt-BR" dirty="0" smtClean="0">
                <a:solidFill>
                  <a:srgbClr val="FF0000"/>
                </a:solidFill>
              </a:rPr>
              <a:t>como</a:t>
            </a:r>
            <a:r>
              <a:rPr lang="pt-BR" dirty="0" smtClean="0"/>
              <a:t>, </a:t>
            </a:r>
            <a:r>
              <a:rPr lang="pt-BR" dirty="0" smtClean="0">
                <a:solidFill>
                  <a:srgbClr val="FF0000"/>
                </a:solidFill>
              </a:rPr>
              <a:t>consoante</a:t>
            </a:r>
            <a:r>
              <a:rPr lang="pt-BR" dirty="0" smtClean="0"/>
              <a:t> ou </a:t>
            </a:r>
            <a:r>
              <a:rPr lang="pt-BR" dirty="0" smtClean="0">
                <a:solidFill>
                  <a:srgbClr val="FF0000"/>
                </a:solidFill>
              </a:rPr>
              <a:t>segundo</a:t>
            </a:r>
            <a:r>
              <a:rPr lang="pt-BR" dirty="0" smtClean="0"/>
              <a:t>.</a:t>
            </a:r>
          </a:p>
          <a:p>
            <a:endParaRPr lang="pt-BR" dirty="0" smtClean="0"/>
          </a:p>
          <a:p>
            <a:r>
              <a:rPr lang="pt-BR" dirty="0" smtClean="0"/>
              <a:t>Conforme é o mestre, age o discípulo.</a:t>
            </a:r>
          </a:p>
          <a:p>
            <a:r>
              <a:rPr lang="pt-BR" dirty="0" smtClean="0"/>
              <a:t>O filho resolve o problema como o pai orienta.</a:t>
            </a:r>
            <a:endParaRPr lang="pt-B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consecutiva</a:t>
            </a:r>
            <a:endParaRPr lang="pt-BR" dirty="0"/>
          </a:p>
        </p:txBody>
      </p:sp>
      <p:sp>
        <p:nvSpPr>
          <p:cNvPr id="3" name="Espaço Reservado para Conteúdo 2"/>
          <p:cNvSpPr>
            <a:spLocks noGrp="1"/>
          </p:cNvSpPr>
          <p:nvPr>
            <p:ph sz="quarter" idx="1"/>
          </p:nvPr>
        </p:nvSpPr>
        <p:spPr/>
        <p:txBody>
          <a:bodyPr/>
          <a:lstStyle/>
          <a:p>
            <a:pPr algn="just"/>
            <a:r>
              <a:rPr lang="pt-BR" dirty="0" smtClean="0"/>
              <a:t>Exprime o fato que é consequência, que é efeito do que se declara na oração principal. Pode ser introduzida por </a:t>
            </a:r>
            <a:r>
              <a:rPr lang="pt-BR" dirty="0" smtClean="0">
                <a:solidFill>
                  <a:srgbClr val="FF0000"/>
                </a:solidFill>
              </a:rPr>
              <a:t>que</a:t>
            </a:r>
            <a:r>
              <a:rPr lang="pt-BR" dirty="0" smtClean="0"/>
              <a:t>, </a:t>
            </a:r>
            <a:r>
              <a:rPr lang="pt-BR" dirty="0" smtClean="0">
                <a:solidFill>
                  <a:srgbClr val="FF0000"/>
                </a:solidFill>
              </a:rPr>
              <a:t>de forma que</a:t>
            </a:r>
            <a:r>
              <a:rPr lang="pt-BR" dirty="0" smtClean="0"/>
              <a:t>, </a:t>
            </a:r>
            <a:r>
              <a:rPr lang="pt-BR" dirty="0" smtClean="0">
                <a:solidFill>
                  <a:srgbClr val="FF0000"/>
                </a:solidFill>
              </a:rPr>
              <a:t>de sorte que</a:t>
            </a:r>
            <a:r>
              <a:rPr lang="pt-BR" dirty="0" smtClean="0"/>
              <a:t>, </a:t>
            </a:r>
            <a:r>
              <a:rPr lang="pt-BR" dirty="0" smtClean="0">
                <a:solidFill>
                  <a:srgbClr val="FF0000"/>
                </a:solidFill>
              </a:rPr>
              <a:t>tanto que</a:t>
            </a:r>
            <a:r>
              <a:rPr lang="pt-BR" dirty="0" smtClean="0"/>
              <a:t> e pelas estruturas </a:t>
            </a:r>
            <a:r>
              <a:rPr lang="pt-BR" dirty="0" smtClean="0">
                <a:solidFill>
                  <a:srgbClr val="FF0000"/>
                </a:solidFill>
              </a:rPr>
              <a:t>tão</a:t>
            </a:r>
            <a:r>
              <a:rPr lang="pt-BR" dirty="0" smtClean="0"/>
              <a:t>... </a:t>
            </a:r>
            <a:r>
              <a:rPr lang="pt-BR" dirty="0" smtClean="0">
                <a:solidFill>
                  <a:srgbClr val="FF0000"/>
                </a:solidFill>
              </a:rPr>
              <a:t>que</a:t>
            </a:r>
            <a:r>
              <a:rPr lang="pt-BR" dirty="0" smtClean="0"/>
              <a:t>, </a:t>
            </a:r>
            <a:r>
              <a:rPr lang="pt-BR" dirty="0" smtClean="0">
                <a:solidFill>
                  <a:srgbClr val="FF0000"/>
                </a:solidFill>
              </a:rPr>
              <a:t>tanto</a:t>
            </a:r>
            <a:r>
              <a:rPr lang="pt-BR" dirty="0" smtClean="0"/>
              <a:t>... </a:t>
            </a:r>
            <a:r>
              <a:rPr lang="pt-BR" dirty="0" smtClean="0">
                <a:solidFill>
                  <a:srgbClr val="FF0000"/>
                </a:solidFill>
              </a:rPr>
              <a:t>que</a:t>
            </a:r>
            <a:r>
              <a:rPr lang="pt-BR" dirty="0" smtClean="0"/>
              <a:t>, </a:t>
            </a:r>
            <a:r>
              <a:rPr lang="pt-BR" dirty="0" smtClean="0">
                <a:solidFill>
                  <a:srgbClr val="FF0000"/>
                </a:solidFill>
              </a:rPr>
              <a:t>tamanho</a:t>
            </a:r>
            <a:r>
              <a:rPr lang="pt-BR" dirty="0" smtClean="0"/>
              <a:t>... </a:t>
            </a:r>
            <a:r>
              <a:rPr lang="pt-BR" dirty="0" smtClean="0">
                <a:solidFill>
                  <a:srgbClr val="FF0000"/>
                </a:solidFill>
              </a:rPr>
              <a:t>que</a:t>
            </a:r>
            <a:r>
              <a:rPr lang="pt-BR" dirty="0" smtClean="0"/>
              <a:t>.</a:t>
            </a:r>
          </a:p>
          <a:p>
            <a:endParaRPr lang="pt-BR" dirty="0" smtClean="0"/>
          </a:p>
          <a:p>
            <a:r>
              <a:rPr lang="pt-BR" dirty="0" smtClean="0"/>
              <a:t>A dor era tamanha que ele gritava.</a:t>
            </a:r>
          </a:p>
          <a:p>
            <a:r>
              <a:rPr lang="pt-BR" dirty="0" smtClean="0"/>
              <a:t>Amava-a que era um desespero.</a:t>
            </a:r>
            <a:endParaRPr lang="pt-B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final</a:t>
            </a:r>
            <a:endParaRPr lang="pt-BR" dirty="0"/>
          </a:p>
        </p:txBody>
      </p:sp>
      <p:sp>
        <p:nvSpPr>
          <p:cNvPr id="3" name="Espaço Reservado para Conteúdo 2"/>
          <p:cNvSpPr>
            <a:spLocks noGrp="1"/>
          </p:cNvSpPr>
          <p:nvPr>
            <p:ph sz="quarter" idx="1"/>
          </p:nvPr>
        </p:nvSpPr>
        <p:spPr/>
        <p:txBody>
          <a:bodyPr/>
          <a:lstStyle/>
          <a:p>
            <a:pPr algn="just"/>
            <a:r>
              <a:rPr lang="pt-BR" dirty="0" smtClean="0"/>
              <a:t>Indica a finalidade da ideia expressa na oração principal. Pode ser introduzida por </a:t>
            </a:r>
            <a:r>
              <a:rPr lang="pt-BR" dirty="0" smtClean="0">
                <a:solidFill>
                  <a:srgbClr val="FF0000"/>
                </a:solidFill>
              </a:rPr>
              <a:t>para que, a fim de que, porque, que.</a:t>
            </a:r>
            <a:endParaRPr lang="pt-BR" dirty="0" smtClean="0"/>
          </a:p>
          <a:p>
            <a:endParaRPr lang="pt-BR" dirty="0" smtClean="0"/>
          </a:p>
          <a:p>
            <a:r>
              <a:rPr lang="pt-BR" dirty="0" smtClean="0"/>
              <a:t>Os alunos vieram aqui a fim de que pudessem estudar.</a:t>
            </a:r>
          </a:p>
          <a:p>
            <a:r>
              <a:rPr lang="pt-BR" dirty="0" smtClean="0"/>
              <a:t>Fez sinal que parasse.</a:t>
            </a:r>
            <a:endParaRPr lang="pt-B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proporcional</a:t>
            </a:r>
            <a:endParaRPr lang="pt-BR" dirty="0"/>
          </a:p>
        </p:txBody>
      </p:sp>
      <p:sp>
        <p:nvSpPr>
          <p:cNvPr id="3" name="Espaço Reservado para Conteúdo 2"/>
          <p:cNvSpPr>
            <a:spLocks noGrp="1"/>
          </p:cNvSpPr>
          <p:nvPr>
            <p:ph sz="quarter" idx="1"/>
          </p:nvPr>
        </p:nvSpPr>
        <p:spPr/>
        <p:txBody>
          <a:bodyPr/>
          <a:lstStyle/>
          <a:p>
            <a:pPr algn="just"/>
            <a:r>
              <a:rPr lang="pt-BR" dirty="0" smtClean="0"/>
              <a:t>Exprime fatos que aumentam ou diminuem em relação ao que se declara na oração principal. Pode ser introduzida pelas locuções </a:t>
            </a:r>
            <a:r>
              <a:rPr lang="pt-BR" dirty="0" smtClean="0">
                <a:solidFill>
                  <a:srgbClr val="FF0000"/>
                </a:solidFill>
              </a:rPr>
              <a:t>à proporção que</a:t>
            </a:r>
            <a:r>
              <a:rPr lang="pt-BR" dirty="0" smtClean="0"/>
              <a:t>, </a:t>
            </a:r>
            <a:r>
              <a:rPr lang="pt-BR" dirty="0" smtClean="0">
                <a:solidFill>
                  <a:srgbClr val="FF0000"/>
                </a:solidFill>
              </a:rPr>
              <a:t>à medida que </a:t>
            </a:r>
            <a:r>
              <a:rPr lang="pt-BR" dirty="0" smtClean="0"/>
              <a:t>ou </a:t>
            </a:r>
            <a:r>
              <a:rPr lang="pt-BR" dirty="0" smtClean="0">
                <a:solidFill>
                  <a:srgbClr val="FF0000"/>
                </a:solidFill>
              </a:rPr>
              <a:t>ao passo que</a:t>
            </a:r>
            <a:r>
              <a:rPr lang="pt-BR" dirty="0" smtClean="0"/>
              <a:t>. Há ainda as estruturas </a:t>
            </a:r>
            <a:r>
              <a:rPr lang="pt-BR" dirty="0" smtClean="0">
                <a:solidFill>
                  <a:srgbClr val="FF0000"/>
                </a:solidFill>
              </a:rPr>
              <a:t>tanto mais</a:t>
            </a:r>
            <a:r>
              <a:rPr lang="pt-BR" dirty="0" smtClean="0"/>
              <a:t>... </a:t>
            </a:r>
            <a:r>
              <a:rPr lang="pt-BR" dirty="0" smtClean="0">
                <a:solidFill>
                  <a:srgbClr val="FF0000"/>
                </a:solidFill>
              </a:rPr>
              <a:t>quanto mais</a:t>
            </a:r>
            <a:r>
              <a:rPr lang="pt-BR" dirty="0" smtClean="0"/>
              <a:t>, </a:t>
            </a:r>
            <a:r>
              <a:rPr lang="pt-BR" dirty="0" smtClean="0">
                <a:solidFill>
                  <a:srgbClr val="FF0000"/>
                </a:solidFill>
              </a:rPr>
              <a:t>tanto menos</a:t>
            </a:r>
            <a:r>
              <a:rPr lang="pt-BR" dirty="0" smtClean="0"/>
              <a:t>... </a:t>
            </a:r>
            <a:r>
              <a:rPr lang="pt-BR" dirty="0" smtClean="0">
                <a:solidFill>
                  <a:srgbClr val="FF0000"/>
                </a:solidFill>
              </a:rPr>
              <a:t>quanto mais</a:t>
            </a:r>
            <a:r>
              <a:rPr lang="pt-BR" dirty="0" smtClean="0"/>
              <a:t>, </a:t>
            </a:r>
            <a:r>
              <a:rPr lang="pt-BR" dirty="0" smtClean="0">
                <a:solidFill>
                  <a:srgbClr val="FF0000"/>
                </a:solidFill>
              </a:rPr>
              <a:t>quanto mais</a:t>
            </a:r>
            <a:r>
              <a:rPr lang="pt-BR" dirty="0" smtClean="0"/>
              <a:t>... </a:t>
            </a:r>
            <a:r>
              <a:rPr lang="pt-BR" dirty="0" smtClean="0">
                <a:solidFill>
                  <a:srgbClr val="FF0000"/>
                </a:solidFill>
              </a:rPr>
              <a:t>mais</a:t>
            </a:r>
            <a:r>
              <a:rPr lang="pt-BR" dirty="0" smtClean="0"/>
              <a:t> etc.</a:t>
            </a:r>
          </a:p>
          <a:p>
            <a:endParaRPr lang="pt-BR" dirty="0" smtClean="0"/>
          </a:p>
          <a:p>
            <a:r>
              <a:rPr lang="pt-BR" dirty="0" smtClean="0"/>
              <a:t>Quanto mais o tempo passa, mais tudo se esclarece.</a:t>
            </a:r>
          </a:p>
          <a:p>
            <a:r>
              <a:rPr lang="pt-BR" dirty="0" smtClean="0"/>
              <a:t>Vejo melhor à proporção que o tempo voa.</a:t>
            </a:r>
            <a:endParaRPr lang="pt-B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temporal</a:t>
            </a:r>
            <a:endParaRPr lang="pt-BR" dirty="0"/>
          </a:p>
        </p:txBody>
      </p:sp>
      <p:sp>
        <p:nvSpPr>
          <p:cNvPr id="3" name="Espaço Reservado para Conteúdo 2"/>
          <p:cNvSpPr>
            <a:spLocks noGrp="1"/>
          </p:cNvSpPr>
          <p:nvPr>
            <p:ph sz="quarter" idx="1"/>
          </p:nvPr>
        </p:nvSpPr>
        <p:spPr/>
        <p:txBody>
          <a:bodyPr/>
          <a:lstStyle/>
          <a:p>
            <a:pPr algn="just"/>
            <a:r>
              <a:rPr lang="pt-BR" dirty="0" smtClean="0"/>
              <a:t>Exprime várias modalidades de tempo em que se pode situar o fato expresso na oração principal: simultaneidade, anterioridade, posterioridade. Pode ser introduzida por </a:t>
            </a:r>
            <a:r>
              <a:rPr lang="pt-BR" dirty="0" smtClean="0">
                <a:solidFill>
                  <a:srgbClr val="FF0000"/>
                </a:solidFill>
              </a:rPr>
              <a:t>quanto</a:t>
            </a:r>
            <a:r>
              <a:rPr lang="pt-BR" dirty="0" smtClean="0"/>
              <a:t>, </a:t>
            </a:r>
            <a:r>
              <a:rPr lang="pt-BR" dirty="0" smtClean="0">
                <a:solidFill>
                  <a:srgbClr val="FF0000"/>
                </a:solidFill>
              </a:rPr>
              <a:t>enquanto</a:t>
            </a:r>
            <a:r>
              <a:rPr lang="pt-BR" dirty="0" smtClean="0"/>
              <a:t>, </a:t>
            </a:r>
            <a:r>
              <a:rPr lang="pt-BR" dirty="0" smtClean="0">
                <a:solidFill>
                  <a:srgbClr val="FF0000"/>
                </a:solidFill>
              </a:rPr>
              <a:t>assim que</a:t>
            </a:r>
            <a:r>
              <a:rPr lang="pt-BR" dirty="0" smtClean="0"/>
              <a:t>, </a:t>
            </a:r>
            <a:r>
              <a:rPr lang="pt-BR" dirty="0" smtClean="0">
                <a:solidFill>
                  <a:srgbClr val="FF0000"/>
                </a:solidFill>
              </a:rPr>
              <a:t>logo que</a:t>
            </a:r>
            <a:r>
              <a:rPr lang="pt-BR" dirty="0" smtClean="0"/>
              <a:t>, </a:t>
            </a:r>
            <a:r>
              <a:rPr lang="pt-BR" dirty="0" smtClean="0">
                <a:solidFill>
                  <a:srgbClr val="FF0000"/>
                </a:solidFill>
              </a:rPr>
              <a:t>antes que</a:t>
            </a:r>
            <a:r>
              <a:rPr lang="pt-BR" dirty="0" smtClean="0"/>
              <a:t>, </a:t>
            </a:r>
            <a:r>
              <a:rPr lang="pt-BR" dirty="0" smtClean="0">
                <a:solidFill>
                  <a:srgbClr val="FF0000"/>
                </a:solidFill>
              </a:rPr>
              <a:t>depois que</a:t>
            </a:r>
            <a:r>
              <a:rPr lang="pt-BR" dirty="0" smtClean="0"/>
              <a:t>, </a:t>
            </a:r>
            <a:r>
              <a:rPr lang="pt-BR" dirty="0" smtClean="0">
                <a:solidFill>
                  <a:srgbClr val="FF0000"/>
                </a:solidFill>
              </a:rPr>
              <a:t>desde que </a:t>
            </a:r>
            <a:r>
              <a:rPr lang="pt-BR" dirty="0" smtClean="0"/>
              <a:t>etc.</a:t>
            </a:r>
          </a:p>
          <a:p>
            <a:endParaRPr lang="pt-BR" dirty="0" smtClean="0"/>
          </a:p>
          <a:p>
            <a:r>
              <a:rPr lang="pt-BR" dirty="0" smtClean="0"/>
              <a:t>Os ventos mudaram quando setembro se iniciou.</a:t>
            </a:r>
          </a:p>
          <a:p>
            <a:r>
              <a:rPr lang="pt-BR" dirty="0" smtClean="0"/>
              <a:t>Assim que cheguei, ouvi barulhos no quintal.</a:t>
            </a:r>
            <a:endParaRPr lang="pt-B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locativa</a:t>
            </a:r>
            <a:endParaRPr lang="pt-BR" dirty="0"/>
          </a:p>
        </p:txBody>
      </p:sp>
      <p:sp>
        <p:nvSpPr>
          <p:cNvPr id="3" name="Espaço Reservado para Conteúdo 2"/>
          <p:cNvSpPr>
            <a:spLocks noGrp="1"/>
          </p:cNvSpPr>
          <p:nvPr>
            <p:ph sz="quarter" idx="1"/>
          </p:nvPr>
        </p:nvSpPr>
        <p:spPr/>
        <p:txBody>
          <a:bodyPr/>
          <a:lstStyle/>
          <a:p>
            <a:pPr algn="just"/>
            <a:r>
              <a:rPr lang="pt-BR" dirty="0" smtClean="0"/>
              <a:t>Embora a NGB não faça alusão à </a:t>
            </a:r>
            <a:r>
              <a:rPr lang="pt-BR" dirty="0" smtClean="0">
                <a:solidFill>
                  <a:srgbClr val="FF0000"/>
                </a:solidFill>
              </a:rPr>
              <a:t>oração subordinada adverbial locativa</a:t>
            </a:r>
            <a:r>
              <a:rPr lang="pt-BR" dirty="0" smtClean="0"/>
              <a:t>,podemos dizer que funciona como adjunto adverbial de lugar.</a:t>
            </a:r>
          </a:p>
          <a:p>
            <a:endParaRPr lang="pt-BR" dirty="0" smtClean="0"/>
          </a:p>
          <a:p>
            <a:r>
              <a:rPr lang="pt-BR" dirty="0" smtClean="0"/>
              <a:t>Moro onde você mora.</a:t>
            </a:r>
          </a:p>
          <a:p>
            <a:r>
              <a:rPr lang="pt-BR" dirty="0" smtClean="0"/>
              <a:t>Irei aonde vocês forem.</a:t>
            </a:r>
            <a:endParaRPr lang="pt-B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Diferença: causal x explicativa</a:t>
            </a:r>
            <a:endParaRPr lang="pt-BR" dirty="0"/>
          </a:p>
        </p:txBody>
      </p:sp>
      <p:sp>
        <p:nvSpPr>
          <p:cNvPr id="3" name="Espaço Reservado para Conteúdo 2"/>
          <p:cNvSpPr>
            <a:spLocks noGrp="1"/>
          </p:cNvSpPr>
          <p:nvPr>
            <p:ph sz="quarter" idx="1"/>
          </p:nvPr>
        </p:nvSpPr>
        <p:spPr/>
        <p:txBody>
          <a:bodyPr/>
          <a:lstStyle/>
          <a:p>
            <a:pPr algn="just"/>
            <a:r>
              <a:rPr lang="pt-BR" dirty="0" smtClean="0"/>
              <a:t>A oração </a:t>
            </a:r>
            <a:r>
              <a:rPr lang="pt-BR" dirty="0" smtClean="0">
                <a:solidFill>
                  <a:srgbClr val="FF0000"/>
                </a:solidFill>
              </a:rPr>
              <a:t>subordinada causal </a:t>
            </a:r>
            <a:r>
              <a:rPr lang="pt-BR" dirty="0" smtClean="0"/>
              <a:t>revela, </a:t>
            </a:r>
            <a:r>
              <a:rPr lang="pt-BR" dirty="0" smtClean="0">
                <a:solidFill>
                  <a:srgbClr val="FF0000"/>
                </a:solidFill>
              </a:rPr>
              <a:t>mostra o motivo</a:t>
            </a:r>
            <a:r>
              <a:rPr lang="pt-BR" dirty="0" smtClean="0"/>
              <a:t>, a razão que gerou  fato da oração principal. A oração </a:t>
            </a:r>
            <a:r>
              <a:rPr lang="pt-BR" dirty="0" smtClean="0">
                <a:solidFill>
                  <a:srgbClr val="FF0000"/>
                </a:solidFill>
              </a:rPr>
              <a:t>coordenada explicativa </a:t>
            </a:r>
            <a:r>
              <a:rPr lang="pt-BR" dirty="0" smtClean="0"/>
              <a:t>revela, </a:t>
            </a:r>
            <a:r>
              <a:rPr lang="pt-BR" dirty="0" smtClean="0">
                <a:solidFill>
                  <a:srgbClr val="FF0000"/>
                </a:solidFill>
              </a:rPr>
              <a:t>mostra o efeito</a:t>
            </a:r>
            <a:r>
              <a:rPr lang="pt-BR" dirty="0" smtClean="0"/>
              <a:t>, o resultado gerado pelo fato da oração principal.</a:t>
            </a:r>
          </a:p>
          <a:p>
            <a:pPr algn="just"/>
            <a:endParaRPr lang="pt-BR" dirty="0" smtClean="0"/>
          </a:p>
          <a:p>
            <a:pPr algn="just"/>
            <a:r>
              <a:rPr lang="pt-BR" dirty="0" smtClean="0"/>
              <a:t>(I) Choveu, porque as ruas estão molhadas.</a:t>
            </a:r>
          </a:p>
          <a:p>
            <a:pPr algn="just"/>
            <a:r>
              <a:rPr lang="pt-BR" dirty="0" smtClean="0"/>
              <a:t>(II) As ruas estão molhadas </a:t>
            </a:r>
            <a:r>
              <a:rPr lang="pt-BR" smtClean="0"/>
              <a:t>porque choveu.</a:t>
            </a:r>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Orações adjetivas</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São orações introduzidas por pronomes relativos, referindo-se a um </a:t>
            </a:r>
            <a:r>
              <a:rPr lang="pt-BR" dirty="0" smtClean="0">
                <a:solidFill>
                  <a:srgbClr val="FF0000"/>
                </a:solidFill>
              </a:rPr>
              <a:t>nome</a:t>
            </a:r>
            <a:r>
              <a:rPr lang="pt-BR" dirty="0" smtClean="0"/>
              <a:t> (termo antecedente) da oração. Morfologicamente, têm valor de </a:t>
            </a:r>
            <a:r>
              <a:rPr lang="pt-BR" dirty="0" smtClean="0">
                <a:solidFill>
                  <a:srgbClr val="FF0000"/>
                </a:solidFill>
              </a:rPr>
              <a:t>adjetivo</a:t>
            </a:r>
            <a:r>
              <a:rPr lang="pt-BR" dirty="0" smtClean="0"/>
              <a:t>, por isso funcionam como </a:t>
            </a:r>
            <a:r>
              <a:rPr lang="pt-BR" dirty="0" smtClean="0">
                <a:solidFill>
                  <a:srgbClr val="FF0000"/>
                </a:solidFill>
              </a:rPr>
              <a:t>adjunto adnominal</a:t>
            </a:r>
            <a:r>
              <a:rPr lang="pt-BR" dirty="0" smtClean="0"/>
              <a:t>.</a:t>
            </a:r>
          </a:p>
          <a:p>
            <a:pPr algn="just"/>
            <a:endParaRPr lang="pt-BR" dirty="0" smtClean="0"/>
          </a:p>
          <a:p>
            <a:pPr algn="just"/>
            <a:r>
              <a:rPr lang="pt-BR" dirty="0" smtClean="0"/>
              <a:t>Procuramos pessoas </a:t>
            </a:r>
            <a:r>
              <a:rPr lang="pt-BR" dirty="0" smtClean="0">
                <a:solidFill>
                  <a:srgbClr val="FF0000"/>
                </a:solidFill>
              </a:rPr>
              <a:t>que sejam esforçadas</a:t>
            </a:r>
            <a:r>
              <a:rPr lang="pt-BR" dirty="0" smtClean="0"/>
              <a:t>.</a:t>
            </a:r>
          </a:p>
          <a:p>
            <a:pPr algn="just"/>
            <a:r>
              <a:rPr lang="pt-BR" dirty="0" smtClean="0"/>
              <a:t>Não encontrei a casa </a:t>
            </a:r>
            <a:r>
              <a:rPr lang="pt-BR" dirty="0" smtClean="0">
                <a:solidFill>
                  <a:srgbClr val="FF0000"/>
                </a:solidFill>
              </a:rPr>
              <a:t>onde moras</a:t>
            </a:r>
            <a:r>
              <a:rPr lang="pt-BR" dirty="0" smtClean="0"/>
              <a:t>.</a:t>
            </a:r>
          </a:p>
          <a:p>
            <a:pPr algn="just"/>
            <a:endParaRPr lang="pt-BR" dirty="0" smtClean="0"/>
          </a:p>
          <a:p>
            <a:pPr algn="just"/>
            <a:r>
              <a:rPr lang="pt-BR" dirty="0" smtClean="0"/>
              <a:t>Pronomes relativos: </a:t>
            </a:r>
            <a:r>
              <a:rPr lang="pt-BR" dirty="0" smtClean="0">
                <a:solidFill>
                  <a:srgbClr val="FF0000"/>
                </a:solidFill>
              </a:rPr>
              <a:t>que, quem, qual,onde</a:t>
            </a:r>
            <a:r>
              <a:rPr lang="pt-BR" smtClean="0">
                <a:solidFill>
                  <a:srgbClr val="FF0000"/>
                </a:solidFill>
              </a:rPr>
              <a:t>, </a:t>
            </a:r>
            <a:r>
              <a:rPr lang="pt-BR" smtClean="0">
                <a:solidFill>
                  <a:srgbClr val="FF0000"/>
                </a:solidFill>
              </a:rPr>
              <a:t>cujo, quanto </a:t>
            </a:r>
            <a:r>
              <a:rPr lang="pt-BR" dirty="0" smtClean="0">
                <a:solidFill>
                  <a:srgbClr val="FF0000"/>
                </a:solidFill>
              </a:rPr>
              <a:t>e quando.</a:t>
            </a:r>
          </a:p>
          <a:p>
            <a:pPr algn="just">
              <a:buNone/>
            </a:pPr>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Classificação </a:t>
            </a:r>
            <a:endParaRPr lang="pt-BR" dirty="0"/>
          </a:p>
        </p:txBody>
      </p:sp>
      <p:sp>
        <p:nvSpPr>
          <p:cNvPr id="3" name="Espaço Reservado para Conteúdo 2"/>
          <p:cNvSpPr>
            <a:spLocks noGrp="1"/>
          </p:cNvSpPr>
          <p:nvPr>
            <p:ph sz="quarter" idx="1"/>
          </p:nvPr>
        </p:nvSpPr>
        <p:spPr/>
        <p:txBody>
          <a:bodyPr/>
          <a:lstStyle/>
          <a:p>
            <a:pPr algn="just"/>
            <a:r>
              <a:rPr lang="pt-BR" dirty="0" smtClean="0"/>
              <a:t>Dependendo do contexto, da pontuação e do tipo de informação que se queira veicular, a oração subordinada adjetiva pode ser:</a:t>
            </a:r>
          </a:p>
          <a:p>
            <a:pPr algn="just"/>
            <a:endParaRPr lang="pt-BR" dirty="0" smtClean="0"/>
          </a:p>
          <a:p>
            <a:pPr algn="just"/>
            <a:r>
              <a:rPr lang="pt-BR" dirty="0" smtClean="0">
                <a:solidFill>
                  <a:srgbClr val="FF0000"/>
                </a:solidFill>
              </a:rPr>
              <a:t>Restritiva: </a:t>
            </a:r>
            <a:r>
              <a:rPr lang="pt-BR" dirty="0" smtClean="0"/>
              <a:t>delimita, especializa, restringe o sentido do antecedente, particularizando-o.</a:t>
            </a:r>
          </a:p>
          <a:p>
            <a:pPr algn="just"/>
            <a:r>
              <a:rPr lang="pt-BR" dirty="0" smtClean="0"/>
              <a:t>As pessoas </a:t>
            </a:r>
            <a:r>
              <a:rPr lang="pt-BR" dirty="0" smtClean="0">
                <a:solidFill>
                  <a:srgbClr val="FF0000"/>
                </a:solidFill>
              </a:rPr>
              <a:t>que amam a si mesmas </a:t>
            </a:r>
            <a:r>
              <a:rPr lang="pt-BR" dirty="0" smtClean="0"/>
              <a:t>entendem melhor as outras.</a:t>
            </a:r>
          </a:p>
          <a:p>
            <a:pPr algn="just"/>
            <a:r>
              <a:rPr lang="pt-BR" dirty="0" smtClean="0"/>
              <a:t>Os países </a:t>
            </a:r>
            <a:r>
              <a:rPr lang="pt-BR" dirty="0" smtClean="0">
                <a:solidFill>
                  <a:srgbClr val="FF0000"/>
                </a:solidFill>
              </a:rPr>
              <a:t>cujas economias atravessam um período ruim</a:t>
            </a:r>
            <a:r>
              <a:rPr lang="pt-BR" dirty="0" smtClean="0"/>
              <a:t> deveriam ajudar-se.</a:t>
            </a:r>
          </a:p>
          <a:p>
            <a:endParaRPr lang="pt-B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Classificação </a:t>
            </a:r>
            <a:endParaRPr lang="pt-BR" dirty="0"/>
          </a:p>
        </p:txBody>
      </p:sp>
      <p:sp>
        <p:nvSpPr>
          <p:cNvPr id="3" name="Espaço Reservado para Conteúdo 2"/>
          <p:cNvSpPr>
            <a:spLocks noGrp="1"/>
          </p:cNvSpPr>
          <p:nvPr>
            <p:ph sz="quarter" idx="1"/>
          </p:nvPr>
        </p:nvSpPr>
        <p:spPr/>
        <p:txBody>
          <a:bodyPr/>
          <a:lstStyle/>
          <a:p>
            <a:pPr algn="just"/>
            <a:r>
              <a:rPr lang="pt-BR" dirty="0" smtClean="0">
                <a:solidFill>
                  <a:srgbClr val="FF0000"/>
                </a:solidFill>
              </a:rPr>
              <a:t>Explicativa: </a:t>
            </a:r>
            <a:r>
              <a:rPr lang="pt-BR" dirty="0" smtClean="0"/>
              <a:t>explica ou realça um detalhe característico ou marcante do termo antecedente, que já se encontra suficientemente definido. Vem isolado por vírgulas.</a:t>
            </a:r>
          </a:p>
          <a:p>
            <a:pPr algn="just"/>
            <a:endParaRPr lang="pt-BR" dirty="0" smtClean="0"/>
          </a:p>
          <a:p>
            <a:pPr algn="just"/>
            <a:r>
              <a:rPr lang="pt-BR" dirty="0" smtClean="0"/>
              <a:t>A </a:t>
            </a:r>
            <a:r>
              <a:rPr lang="pt-BR" dirty="0" smtClean="0"/>
              <a:t>França</a:t>
            </a:r>
            <a:r>
              <a:rPr lang="pt-BR" dirty="0" smtClean="0"/>
              <a:t>, </a:t>
            </a:r>
            <a:r>
              <a:rPr lang="pt-BR" dirty="0" smtClean="0">
                <a:solidFill>
                  <a:srgbClr val="FF0000"/>
                </a:solidFill>
              </a:rPr>
              <a:t>que não respeitou o Brasil</a:t>
            </a:r>
            <a:r>
              <a:rPr lang="pt-BR" dirty="0" smtClean="0"/>
              <a:t>, ganhou o título.</a:t>
            </a:r>
          </a:p>
          <a:p>
            <a:pPr algn="just"/>
            <a:r>
              <a:rPr lang="pt-BR" dirty="0" smtClean="0"/>
              <a:t>A Bíblia, </a:t>
            </a:r>
            <a:r>
              <a:rPr lang="pt-BR" dirty="0" smtClean="0">
                <a:solidFill>
                  <a:srgbClr val="FF0000"/>
                </a:solidFill>
              </a:rPr>
              <a:t>que narra a história do povo de Deus</a:t>
            </a:r>
            <a:r>
              <a:rPr lang="pt-BR" dirty="0" smtClean="0"/>
              <a:t>, é uma excelente fonte de pesquisa.</a:t>
            </a:r>
          </a:p>
          <a:p>
            <a:endParaRPr lang="pt-B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Orações adverbiais</a:t>
            </a:r>
            <a:endParaRPr lang="pt-BR" dirty="0"/>
          </a:p>
        </p:txBody>
      </p:sp>
      <p:sp>
        <p:nvSpPr>
          <p:cNvPr id="3" name="Espaço Reservado para Conteúdo 2"/>
          <p:cNvSpPr>
            <a:spLocks noGrp="1"/>
          </p:cNvSpPr>
          <p:nvPr>
            <p:ph sz="quarter" idx="1"/>
          </p:nvPr>
        </p:nvSpPr>
        <p:spPr/>
        <p:txBody>
          <a:bodyPr/>
          <a:lstStyle/>
          <a:p>
            <a:pPr algn="just"/>
            <a:r>
              <a:rPr lang="pt-BR" dirty="0" smtClean="0"/>
              <a:t>São orações que desempenham a função de adjunto adverbial em relação ao predicado da oração principal, informando uma circunstância. As orações subordinadas adverbiais são classificadas, com base em critérios semânticos, de acordo com as circunstâncias que expressam.</a:t>
            </a:r>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causal</a:t>
            </a:r>
            <a:endParaRPr lang="pt-BR" dirty="0"/>
          </a:p>
        </p:txBody>
      </p:sp>
      <p:sp>
        <p:nvSpPr>
          <p:cNvPr id="3" name="Espaço Reservado para Conteúdo 2"/>
          <p:cNvSpPr>
            <a:spLocks noGrp="1"/>
          </p:cNvSpPr>
          <p:nvPr>
            <p:ph sz="quarter" idx="1"/>
          </p:nvPr>
        </p:nvSpPr>
        <p:spPr/>
        <p:txBody>
          <a:bodyPr/>
          <a:lstStyle/>
          <a:p>
            <a:pPr algn="just"/>
            <a:r>
              <a:rPr lang="pt-BR" dirty="0" smtClean="0"/>
              <a:t>Indica aquele ou aquilo que causa, produz ou gera um acontecimento. A conjunção típica para a expressão dessa circunstância é </a:t>
            </a:r>
            <a:r>
              <a:rPr lang="pt-BR" dirty="0" smtClean="0">
                <a:solidFill>
                  <a:srgbClr val="FF0000"/>
                </a:solidFill>
              </a:rPr>
              <a:t>porque</a:t>
            </a:r>
            <a:r>
              <a:rPr lang="pt-BR" dirty="0" smtClean="0"/>
              <a:t>, mas podem também ser causais como (em orações sempre antepostas à principal), </a:t>
            </a:r>
            <a:r>
              <a:rPr lang="pt-BR" dirty="0" smtClean="0">
                <a:solidFill>
                  <a:srgbClr val="FF0000"/>
                </a:solidFill>
              </a:rPr>
              <a:t>porquanto</a:t>
            </a:r>
            <a:r>
              <a:rPr lang="pt-BR" dirty="0" smtClean="0"/>
              <a:t>, </a:t>
            </a:r>
            <a:r>
              <a:rPr lang="pt-BR" dirty="0" smtClean="0">
                <a:solidFill>
                  <a:srgbClr val="FF0000"/>
                </a:solidFill>
              </a:rPr>
              <a:t>uma vez que</a:t>
            </a:r>
            <a:r>
              <a:rPr lang="pt-BR" dirty="0" smtClean="0"/>
              <a:t>, </a:t>
            </a:r>
            <a:r>
              <a:rPr lang="pt-BR" dirty="0" smtClean="0">
                <a:solidFill>
                  <a:srgbClr val="FF0000"/>
                </a:solidFill>
              </a:rPr>
              <a:t>se</a:t>
            </a:r>
            <a:r>
              <a:rPr lang="pt-BR" dirty="0" smtClean="0"/>
              <a:t>, </a:t>
            </a:r>
            <a:r>
              <a:rPr lang="pt-BR" dirty="0" smtClean="0">
                <a:solidFill>
                  <a:srgbClr val="FF0000"/>
                </a:solidFill>
              </a:rPr>
              <a:t>visto que</a:t>
            </a:r>
            <a:r>
              <a:rPr lang="pt-BR" dirty="0" smtClean="0"/>
              <a:t>, </a:t>
            </a:r>
            <a:r>
              <a:rPr lang="pt-BR" dirty="0" smtClean="0">
                <a:solidFill>
                  <a:srgbClr val="FF0000"/>
                </a:solidFill>
              </a:rPr>
              <a:t>já que</a:t>
            </a:r>
            <a:r>
              <a:rPr lang="pt-BR" dirty="0" smtClean="0"/>
              <a:t>.</a:t>
            </a:r>
          </a:p>
          <a:p>
            <a:endParaRPr lang="pt-BR" dirty="0" smtClean="0"/>
          </a:p>
          <a:p>
            <a:r>
              <a:rPr lang="pt-BR" dirty="0" smtClean="0"/>
              <a:t>Eu te amo porque não amo bastante a mim mesmo.</a:t>
            </a:r>
          </a:p>
          <a:p>
            <a:r>
              <a:rPr lang="pt-BR" dirty="0" smtClean="0"/>
              <a:t>Já que não me pagaram, não fui trabalhar.</a:t>
            </a: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comparativa</a:t>
            </a:r>
            <a:endParaRPr lang="pt-BR" dirty="0"/>
          </a:p>
        </p:txBody>
      </p:sp>
      <p:sp>
        <p:nvSpPr>
          <p:cNvPr id="3" name="Espaço Reservado para Conteúdo 2"/>
          <p:cNvSpPr>
            <a:spLocks noGrp="1"/>
          </p:cNvSpPr>
          <p:nvPr>
            <p:ph sz="quarter" idx="1"/>
          </p:nvPr>
        </p:nvSpPr>
        <p:spPr/>
        <p:txBody>
          <a:bodyPr/>
          <a:lstStyle/>
          <a:p>
            <a:pPr algn="just"/>
            <a:r>
              <a:rPr lang="pt-BR" dirty="0" smtClean="0"/>
              <a:t>Indica o ser ou o fato a que se compara o elemento presente na oração principal. Evidencia,pois, a semelhança ou dessemelhança entre seres e fatos. É introduzida pela conjunção </a:t>
            </a:r>
            <a:r>
              <a:rPr lang="pt-BR" dirty="0" smtClean="0">
                <a:solidFill>
                  <a:srgbClr val="FF0000"/>
                </a:solidFill>
              </a:rPr>
              <a:t>como</a:t>
            </a:r>
            <a:r>
              <a:rPr lang="pt-BR" dirty="0" smtClean="0"/>
              <a:t> ou pelas estruturas que formam o grau comparativo do adjetivo ou do advérbio: </a:t>
            </a:r>
            <a:r>
              <a:rPr lang="pt-BR" dirty="0" smtClean="0">
                <a:solidFill>
                  <a:srgbClr val="FF0000"/>
                </a:solidFill>
              </a:rPr>
              <a:t>tão</a:t>
            </a:r>
            <a:r>
              <a:rPr lang="pt-BR" dirty="0" smtClean="0"/>
              <a:t>...</a:t>
            </a:r>
            <a:r>
              <a:rPr lang="pt-BR" dirty="0" smtClean="0">
                <a:solidFill>
                  <a:srgbClr val="FF0000"/>
                </a:solidFill>
              </a:rPr>
              <a:t>como</a:t>
            </a:r>
            <a:r>
              <a:rPr lang="pt-BR" dirty="0" smtClean="0"/>
              <a:t> ou </a:t>
            </a:r>
            <a:r>
              <a:rPr lang="pt-BR" dirty="0" smtClean="0">
                <a:solidFill>
                  <a:srgbClr val="FF0000"/>
                </a:solidFill>
              </a:rPr>
              <a:t>quanto</a:t>
            </a:r>
            <a:r>
              <a:rPr lang="pt-BR" dirty="0" smtClean="0"/>
              <a:t>, </a:t>
            </a:r>
            <a:r>
              <a:rPr lang="pt-BR" dirty="0" smtClean="0">
                <a:solidFill>
                  <a:srgbClr val="FF0000"/>
                </a:solidFill>
              </a:rPr>
              <a:t>mais (do) que </a:t>
            </a:r>
            <a:r>
              <a:rPr lang="pt-BR" dirty="0" smtClean="0"/>
              <a:t>etc..</a:t>
            </a:r>
          </a:p>
          <a:p>
            <a:endParaRPr lang="pt-BR" dirty="0" smtClean="0"/>
          </a:p>
          <a:p>
            <a:r>
              <a:rPr lang="pt-BR" dirty="0" smtClean="0"/>
              <a:t>Beijou-a como se fosse a última vez.</a:t>
            </a:r>
          </a:p>
          <a:p>
            <a:r>
              <a:rPr lang="pt-BR" dirty="0" smtClean="0"/>
              <a:t>Ele é mais forte do que pode parecer.</a:t>
            </a: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concessiva</a:t>
            </a:r>
            <a:endParaRPr lang="pt-BR" dirty="0"/>
          </a:p>
        </p:txBody>
      </p:sp>
      <p:sp>
        <p:nvSpPr>
          <p:cNvPr id="3" name="Espaço Reservado para Conteúdo 2"/>
          <p:cNvSpPr>
            <a:spLocks noGrp="1"/>
          </p:cNvSpPr>
          <p:nvPr>
            <p:ph sz="quarter" idx="1"/>
          </p:nvPr>
        </p:nvSpPr>
        <p:spPr/>
        <p:txBody>
          <a:bodyPr/>
          <a:lstStyle/>
          <a:p>
            <a:pPr algn="just"/>
            <a:r>
              <a:rPr lang="pt-BR" dirty="0" smtClean="0"/>
              <a:t>Exprime um fato que, podendo interferir na realização daquilo que contém a oração principal, não interfere. A conjunção concessiva típica é </a:t>
            </a:r>
            <a:r>
              <a:rPr lang="pt-BR" dirty="0" smtClean="0">
                <a:solidFill>
                  <a:srgbClr val="FF0000"/>
                </a:solidFill>
              </a:rPr>
              <a:t>embora</a:t>
            </a:r>
            <a:r>
              <a:rPr lang="pt-BR" dirty="0" smtClean="0"/>
              <a:t>. Temos também as locuções </a:t>
            </a:r>
            <a:r>
              <a:rPr lang="pt-BR" dirty="0" smtClean="0">
                <a:solidFill>
                  <a:srgbClr val="FF0000"/>
                </a:solidFill>
              </a:rPr>
              <a:t>ainda que</a:t>
            </a:r>
            <a:r>
              <a:rPr lang="pt-BR" dirty="0" smtClean="0"/>
              <a:t>, </a:t>
            </a:r>
            <a:r>
              <a:rPr lang="pt-BR" dirty="0" smtClean="0">
                <a:solidFill>
                  <a:srgbClr val="FF0000"/>
                </a:solidFill>
              </a:rPr>
              <a:t>ainda quando</a:t>
            </a:r>
            <a:r>
              <a:rPr lang="pt-BR" dirty="0" smtClean="0"/>
              <a:t>, </a:t>
            </a:r>
            <a:r>
              <a:rPr lang="pt-BR" dirty="0" smtClean="0">
                <a:solidFill>
                  <a:srgbClr val="FF0000"/>
                </a:solidFill>
              </a:rPr>
              <a:t>mesmo que</a:t>
            </a:r>
            <a:r>
              <a:rPr lang="pt-BR" dirty="0" smtClean="0"/>
              <a:t>, </a:t>
            </a:r>
            <a:r>
              <a:rPr lang="pt-BR" dirty="0" smtClean="0">
                <a:solidFill>
                  <a:srgbClr val="FF0000"/>
                </a:solidFill>
              </a:rPr>
              <a:t>conquanto</a:t>
            </a:r>
            <a:r>
              <a:rPr lang="pt-BR" dirty="0" smtClean="0"/>
              <a:t>, </a:t>
            </a:r>
            <a:r>
              <a:rPr lang="pt-BR" dirty="0" smtClean="0">
                <a:solidFill>
                  <a:srgbClr val="FF0000"/>
                </a:solidFill>
              </a:rPr>
              <a:t>se bem que</a:t>
            </a:r>
            <a:r>
              <a:rPr lang="pt-BR" dirty="0" smtClean="0"/>
              <a:t>, </a:t>
            </a:r>
            <a:r>
              <a:rPr lang="pt-BR" dirty="0" smtClean="0">
                <a:solidFill>
                  <a:srgbClr val="FF0000"/>
                </a:solidFill>
              </a:rPr>
              <a:t>posto que</a:t>
            </a:r>
            <a:r>
              <a:rPr lang="pt-BR" dirty="0" smtClean="0"/>
              <a:t>, </a:t>
            </a:r>
            <a:r>
              <a:rPr lang="pt-BR" dirty="0" smtClean="0">
                <a:solidFill>
                  <a:srgbClr val="FF0000"/>
                </a:solidFill>
              </a:rPr>
              <a:t>apesar de que</a:t>
            </a:r>
            <a:r>
              <a:rPr lang="pt-BR" dirty="0" smtClean="0"/>
              <a:t>.</a:t>
            </a:r>
          </a:p>
          <a:p>
            <a:endParaRPr lang="pt-BR" dirty="0" smtClean="0"/>
          </a:p>
          <a:p>
            <a:r>
              <a:rPr lang="pt-BR" dirty="0" smtClean="0"/>
              <a:t>Embora não estivesse efetivo,o delegado agiu como interventor.</a:t>
            </a:r>
          </a:p>
          <a:p>
            <a:r>
              <a:rPr lang="pt-BR" dirty="0" smtClean="0"/>
              <a:t>Rico que fosse, não dava uma esmola.</a:t>
            </a:r>
            <a:endParaRPr lang="pt-B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Oração subordinada adverbial condicional</a:t>
            </a:r>
            <a:endParaRPr lang="pt-BR" dirty="0"/>
          </a:p>
        </p:txBody>
      </p:sp>
      <p:sp>
        <p:nvSpPr>
          <p:cNvPr id="3" name="Espaço Reservado para Conteúdo 2"/>
          <p:cNvSpPr>
            <a:spLocks noGrp="1"/>
          </p:cNvSpPr>
          <p:nvPr>
            <p:ph sz="quarter" idx="1"/>
          </p:nvPr>
        </p:nvSpPr>
        <p:spPr/>
        <p:txBody>
          <a:bodyPr/>
          <a:lstStyle/>
          <a:p>
            <a:pPr algn="just"/>
            <a:r>
              <a:rPr lang="pt-BR" dirty="0" smtClean="0"/>
              <a:t>Exprime condição necessária à realização de um fato contido na oração principal. Esse fato pode ser real ou hipotético. A conjunção típica na expressão de condição é </a:t>
            </a:r>
            <a:r>
              <a:rPr lang="pt-BR" dirty="0" smtClean="0">
                <a:solidFill>
                  <a:srgbClr val="FF0000"/>
                </a:solidFill>
              </a:rPr>
              <a:t>se</a:t>
            </a:r>
            <a:r>
              <a:rPr lang="pt-BR" dirty="0" smtClean="0"/>
              <a:t>. Temos também, </a:t>
            </a:r>
            <a:r>
              <a:rPr lang="pt-BR" dirty="0" smtClean="0">
                <a:solidFill>
                  <a:srgbClr val="FF0000"/>
                </a:solidFill>
              </a:rPr>
              <a:t>caso</a:t>
            </a:r>
            <a:r>
              <a:rPr lang="pt-BR" dirty="0" smtClean="0"/>
              <a:t>, </a:t>
            </a:r>
            <a:r>
              <a:rPr lang="pt-BR" dirty="0" smtClean="0">
                <a:solidFill>
                  <a:srgbClr val="FF0000"/>
                </a:solidFill>
              </a:rPr>
              <a:t>contanto que</a:t>
            </a:r>
            <a:r>
              <a:rPr lang="pt-BR" dirty="0" smtClean="0"/>
              <a:t>, </a:t>
            </a:r>
            <a:r>
              <a:rPr lang="pt-BR" dirty="0" smtClean="0">
                <a:solidFill>
                  <a:srgbClr val="FF0000"/>
                </a:solidFill>
              </a:rPr>
              <a:t>desde que</a:t>
            </a:r>
            <a:r>
              <a:rPr lang="pt-BR" dirty="0" smtClean="0"/>
              <a:t>, </a:t>
            </a:r>
            <a:r>
              <a:rPr lang="pt-BR" dirty="0" smtClean="0">
                <a:solidFill>
                  <a:srgbClr val="FF0000"/>
                </a:solidFill>
              </a:rPr>
              <a:t>salvo se</a:t>
            </a:r>
            <a:r>
              <a:rPr lang="pt-BR" dirty="0" smtClean="0"/>
              <a:t>, </a:t>
            </a:r>
            <a:r>
              <a:rPr lang="pt-BR" dirty="0" smtClean="0">
                <a:solidFill>
                  <a:srgbClr val="FF0000"/>
                </a:solidFill>
              </a:rPr>
              <a:t>exceto</a:t>
            </a:r>
            <a:r>
              <a:rPr lang="pt-BR" dirty="0" smtClean="0"/>
              <a:t>, </a:t>
            </a:r>
            <a:r>
              <a:rPr lang="pt-BR" dirty="0" smtClean="0">
                <a:solidFill>
                  <a:srgbClr val="FF0000"/>
                </a:solidFill>
              </a:rPr>
              <a:t>a não ser que</a:t>
            </a:r>
            <a:r>
              <a:rPr lang="pt-BR" dirty="0" smtClean="0"/>
              <a:t>, </a:t>
            </a:r>
            <a:r>
              <a:rPr lang="pt-BR" dirty="0" smtClean="0">
                <a:solidFill>
                  <a:srgbClr val="FF0000"/>
                </a:solidFill>
              </a:rPr>
              <a:t>a menos que</a:t>
            </a:r>
            <a:r>
              <a:rPr lang="pt-BR" dirty="0" smtClean="0"/>
              <a:t> etc.</a:t>
            </a:r>
          </a:p>
          <a:p>
            <a:endParaRPr lang="pt-BR" dirty="0" smtClean="0"/>
          </a:p>
          <a:p>
            <a:r>
              <a:rPr lang="pt-BR" dirty="0" smtClean="0"/>
              <a:t>Tudo vale a pena se a alma  não é pequena.</a:t>
            </a:r>
          </a:p>
          <a:p>
            <a:r>
              <a:rPr lang="pt-BR" dirty="0" smtClean="0"/>
              <a:t>Irás comigo, contanto que apresentes vontade.</a:t>
            </a:r>
            <a:endParaRPr lang="pt-B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ívic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ívic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ívic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103</TotalTime>
  <Words>956</Words>
  <Application>Microsoft Office PowerPoint</Application>
  <PresentationFormat>Apresentação na tela (4:3)</PresentationFormat>
  <Paragraphs>78</Paragraphs>
  <Slides>16</Slides>
  <Notes>0</Notes>
  <HiddenSlides>0</HiddenSlides>
  <MMClips>0</MMClips>
  <ScaleCrop>false</ScaleCrop>
  <HeadingPairs>
    <vt:vector size="4" baseType="variant">
      <vt:variant>
        <vt:lpstr>Tema</vt:lpstr>
      </vt:variant>
      <vt:variant>
        <vt:i4>1</vt:i4>
      </vt:variant>
      <vt:variant>
        <vt:lpstr>Títulos de slides</vt:lpstr>
      </vt:variant>
      <vt:variant>
        <vt:i4>16</vt:i4>
      </vt:variant>
    </vt:vector>
  </HeadingPairs>
  <TitlesOfParts>
    <vt:vector size="17" baseType="lpstr">
      <vt:lpstr>Cívico</vt:lpstr>
      <vt:lpstr>Orações Adjetivas e Adverbiais</vt:lpstr>
      <vt:lpstr>Orações adjetivas</vt:lpstr>
      <vt:lpstr>Classificação </vt:lpstr>
      <vt:lpstr>Classificação </vt:lpstr>
      <vt:lpstr>Orações adverbiais</vt:lpstr>
      <vt:lpstr>Oração subordinada adverbial causal</vt:lpstr>
      <vt:lpstr>Oração subordinada adverbial comparativa</vt:lpstr>
      <vt:lpstr>Oração subordinada adverbial concessiva</vt:lpstr>
      <vt:lpstr>Oração subordinada adverbial condicional</vt:lpstr>
      <vt:lpstr>Oração subordinada adverbial conformativa</vt:lpstr>
      <vt:lpstr>Oração subordinada adverbial consecutiva</vt:lpstr>
      <vt:lpstr>Oração subordinada adverbial final</vt:lpstr>
      <vt:lpstr>Oração subordinada adverbial proporcional</vt:lpstr>
      <vt:lpstr>Oração subordinada adverbial temporal</vt:lpstr>
      <vt:lpstr>Oração subordinada adverbial locativa</vt:lpstr>
      <vt:lpstr>Diferença: causal x explicativa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Orações Adjetivas e Adverbiais</dc:title>
  <dc:creator>Francisco Humberlan Arruda de Oliveira</dc:creator>
  <cp:lastModifiedBy>Francisco Humberlan Arruda de Oliveira</cp:lastModifiedBy>
  <cp:revision>40</cp:revision>
  <dcterms:created xsi:type="dcterms:W3CDTF">2015-07-13T11:27:10Z</dcterms:created>
  <dcterms:modified xsi:type="dcterms:W3CDTF">2015-07-16T11:50:42Z</dcterms:modified>
</cp:coreProperties>
</file>