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57" r:id="rId6"/>
    <p:sldId id="261" r:id="rId7"/>
    <p:sldId id="262" r:id="rId8"/>
    <p:sldId id="263" r:id="rId9"/>
    <p:sldId id="264" r:id="rId10"/>
    <p:sldId id="265" r:id="rId11"/>
    <p:sldId id="266" r:id="rId12"/>
    <p:sldId id="267" r:id="rId13"/>
    <p:sldId id="274" r:id="rId14"/>
    <p:sldId id="275" r:id="rId15"/>
    <p:sldId id="276" r:id="rId16"/>
    <p:sldId id="270" r:id="rId17"/>
    <p:sldId id="272" r:id="rId18"/>
    <p:sldId id="271" r:id="rId19"/>
    <p:sldId id="269" r:id="rId20"/>
    <p:sldId id="277" r:id="rId21"/>
    <p:sldId id="278" r:id="rId22"/>
    <p:sldId id="279" r:id="rId23"/>
    <p:sldId id="273" r:id="rId24"/>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AF58FB48-CA25-47F4-80E8-6F07C287DA2D}" type="datetimeFigureOut">
              <a:rPr lang="pt-BR" smtClean="0"/>
              <a:pPr/>
              <a:t>13/08/2015</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BEEAE64B-E416-408F-85D8-BB69903AB337}"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BEEAE64B-E416-408F-85D8-BB69903AB337}"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BEEAE64B-E416-408F-85D8-BB69903AB337}"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BEEAE64B-E416-408F-85D8-BB69903AB337}" type="slidenum">
              <a:rPr lang="pt-BR" smtClean="0"/>
              <a:pPr/>
              <a:t>‹nº›</a:t>
            </a:fld>
            <a:endParaRPr lang="pt-BR"/>
          </a:p>
        </p:txBody>
      </p:sp>
      <p:sp>
        <p:nvSpPr>
          <p:cNvPr id="7" name="Título 6"/>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BEEAE64B-E416-408F-85D8-BB69903AB337}" type="slidenum">
              <a:rPr lang="pt-BR" smtClean="0"/>
              <a:pPr/>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BEEAE64B-E416-408F-85D8-BB69903AB337}" type="slidenum">
              <a:rPr lang="pt-BR" smtClean="0"/>
              <a:pPr/>
              <a:t>‹nº›</a:t>
            </a:fld>
            <a:endParaRPr lang="pt-BR"/>
          </a:p>
        </p:txBody>
      </p:sp>
      <p:sp>
        <p:nvSpPr>
          <p:cNvPr id="8" name="Título 7"/>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BEEAE64B-E416-408F-85D8-BB69903AB337}"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BEEAE64B-E416-408F-85D8-BB69903AB337}" type="slidenum">
              <a:rPr lang="pt-BR" smtClean="0"/>
              <a:pPr/>
              <a:t>‹nº›</a:t>
            </a:fld>
            <a:endParaRPr lang="pt-BR"/>
          </a:p>
        </p:txBody>
      </p:sp>
      <p:sp>
        <p:nvSpPr>
          <p:cNvPr id="6" name="Título 5"/>
          <p:cNvSpPr>
            <a:spLocks noGrp="1"/>
          </p:cNvSpPr>
          <p:nvPr>
            <p:ph type="title"/>
          </p:nvPr>
        </p:nvSpPr>
        <p:spPr/>
        <p:txBody>
          <a:bodyPr rtlCol="0"/>
          <a:lstStyle>
            <a:extLst/>
          </a:lstStyle>
          <a:p>
            <a:r>
              <a:rPr kumimoji="0" lang="pt-BR" smtClean="0"/>
              <a:t>Clique para editar o estilo do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AF58FB48-CA25-47F4-80E8-6F07C287DA2D}" type="datetimeFigureOut">
              <a:rPr lang="pt-BR" smtClean="0"/>
              <a:pPr/>
              <a:t>13/08/2015</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BEEAE64B-E416-408F-85D8-BB69903AB337}"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fld id="{AF58FB48-CA25-47F4-80E8-6F07C287DA2D}" type="datetimeFigureOut">
              <a:rPr lang="pt-BR" smtClean="0"/>
              <a:pPr/>
              <a:t>13/08/2015</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BEEAE64B-E416-408F-85D8-BB69903AB337}"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AF58FB48-CA25-47F4-80E8-6F07C287DA2D}" type="datetimeFigureOut">
              <a:rPr lang="pt-BR" smtClean="0"/>
              <a:pPr/>
              <a:t>13/08/2015</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BEEAE64B-E416-408F-85D8-BB69903AB337}" type="slidenum">
              <a:rPr lang="pt-BR" smtClean="0"/>
              <a:pPr/>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estilo do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F58FB48-CA25-47F4-80E8-6F07C287DA2D}" type="datetimeFigureOut">
              <a:rPr lang="pt-BR" smtClean="0"/>
              <a:pPr/>
              <a:t>13/08/2015</a:t>
            </a:fld>
            <a:endParaRPr lang="pt-BR"/>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EEAE64B-E416-408F-85D8-BB69903AB337}"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media" Target="file:///C:\Users\Elano%20Arruda\Desktop\Chico\Col&#233;gios\Col&#233;gio%20Bereiano\3&#186;%20ano\Augusto%20dos%20Anjos%20%20%20%20Eu,%20Estranho%20Personagem%20(Parte%2012).wmv" TargetMode="External"/><Relationship Id="rId2" Type="http://schemas.openxmlformats.org/officeDocument/2006/relationships/slideLayout" Target="../slideLayouts/slideLayout2.xml"/><Relationship Id="rId1" Type="http://schemas.openxmlformats.org/officeDocument/2006/relationships/video" Target="file:///C:\Users\Elano%20Arruda\Desktop\Chico\Col&#233;gios\Col&#233;gio%20Bereiano\3&#186;%20ano\Augusto%20dos%20Anjos%20%20%20%20Eu,%20Estranho%20Personagem%20(Parte%2012).wmv"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t>Pré-Modernismo</a:t>
            </a:r>
            <a:endParaRPr lang="pt-BR" dirty="0"/>
          </a:p>
        </p:txBody>
      </p:sp>
      <p:sp>
        <p:nvSpPr>
          <p:cNvPr id="3" name="Subtítulo 2"/>
          <p:cNvSpPr>
            <a:spLocks noGrp="1"/>
          </p:cNvSpPr>
          <p:nvPr>
            <p:ph type="subTitle" idx="1"/>
          </p:nvPr>
        </p:nvSpPr>
        <p:spPr/>
        <p:txBody>
          <a:bodyPr/>
          <a:lstStyle/>
          <a:p>
            <a:r>
              <a:rPr lang="pt-BR" dirty="0" smtClean="0"/>
              <a:t>Prof. </a:t>
            </a:r>
            <a:r>
              <a:rPr lang="pt-BR" dirty="0" err="1" smtClean="0"/>
              <a:t>Ms</a:t>
            </a:r>
            <a:r>
              <a:rPr lang="pt-BR" dirty="0" smtClean="0"/>
              <a:t>. Chico Arruda</a:t>
            </a:r>
            <a:endParaRPr lang="pt-B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endParaRPr lang="pt-BR" u="sng" dirty="0" smtClean="0"/>
          </a:p>
          <a:p>
            <a:pPr algn="just"/>
            <a:endParaRPr lang="pt-BR" u="sng" dirty="0" smtClean="0"/>
          </a:p>
          <a:p>
            <a:pPr algn="just"/>
            <a:r>
              <a:rPr lang="pt-BR" u="sng" dirty="0" smtClean="0"/>
              <a:t>O homem:</a:t>
            </a:r>
            <a:r>
              <a:rPr lang="pt-BR" dirty="0" smtClean="0"/>
              <a:t> além de traçar um perfil curiosamente contrastante do homem sertanejo, nesse segmento do livro, o autor focaliza na biografia de Antônio Conselheiro, considerando a passagem de sua vida pessoal a líder messiânico.</a:t>
            </a:r>
            <a:endParaRPr lang="pt-BR" u="sng" dirty="0"/>
          </a:p>
        </p:txBody>
      </p:sp>
      <p:sp>
        <p:nvSpPr>
          <p:cNvPr id="3" name="Título 2"/>
          <p:cNvSpPr>
            <a:spLocks noGrp="1"/>
          </p:cNvSpPr>
          <p:nvPr>
            <p:ph type="title"/>
          </p:nvPr>
        </p:nvSpPr>
        <p:spPr/>
        <p:txBody>
          <a:bodyPr/>
          <a:lstStyle/>
          <a:p>
            <a:pPr algn="ctr"/>
            <a:r>
              <a:rPr lang="pt-BR" dirty="0" smtClean="0"/>
              <a:t>2ª parte</a:t>
            </a:r>
            <a:endParaRPr lang="pt-B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endParaRPr lang="pt-BR" u="sng" dirty="0" smtClean="0"/>
          </a:p>
          <a:p>
            <a:pPr algn="just"/>
            <a:endParaRPr lang="pt-BR" u="sng" dirty="0" smtClean="0"/>
          </a:p>
          <a:p>
            <a:pPr algn="just"/>
            <a:endParaRPr lang="pt-BR" u="sng" dirty="0" smtClean="0"/>
          </a:p>
          <a:p>
            <a:pPr algn="just"/>
            <a:r>
              <a:rPr lang="pt-BR" u="sng" dirty="0" smtClean="0"/>
              <a:t>A luta:</a:t>
            </a:r>
            <a:r>
              <a:rPr lang="pt-BR" dirty="0" smtClean="0"/>
              <a:t> registro da tentativa de invasão de Canudos pelo Exército, das sangrentas batalhas e da resistência da comunidade.</a:t>
            </a:r>
            <a:endParaRPr lang="pt-BR" u="sng" dirty="0"/>
          </a:p>
        </p:txBody>
      </p:sp>
      <p:sp>
        <p:nvSpPr>
          <p:cNvPr id="3" name="Título 2"/>
          <p:cNvSpPr>
            <a:spLocks noGrp="1"/>
          </p:cNvSpPr>
          <p:nvPr>
            <p:ph type="title"/>
          </p:nvPr>
        </p:nvSpPr>
        <p:spPr/>
        <p:txBody>
          <a:bodyPr/>
          <a:lstStyle/>
          <a:p>
            <a:pPr algn="ctr"/>
            <a:r>
              <a:rPr lang="pt-BR" dirty="0" smtClean="0"/>
              <a:t>3ª parte</a:t>
            </a:r>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lima_barreto_02.jpg"/>
          <p:cNvPicPr>
            <a:picLocks noGrp="1" noChangeAspect="1"/>
          </p:cNvPicPr>
          <p:nvPr>
            <p:ph idx="1"/>
          </p:nvPr>
        </p:nvPicPr>
        <p:blipFill>
          <a:blip r:embed="rId2" cstate="print"/>
          <a:stretch>
            <a:fillRect/>
          </a:stretch>
        </p:blipFill>
        <p:spPr>
          <a:xfrm>
            <a:off x="2771800" y="1038676"/>
            <a:ext cx="3528392" cy="5302669"/>
          </a:xfrm>
        </p:spPr>
      </p:pic>
      <p:sp>
        <p:nvSpPr>
          <p:cNvPr id="3" name="Título 2"/>
          <p:cNvSpPr>
            <a:spLocks noGrp="1"/>
          </p:cNvSpPr>
          <p:nvPr>
            <p:ph type="title"/>
          </p:nvPr>
        </p:nvSpPr>
        <p:spPr/>
        <p:txBody>
          <a:bodyPr/>
          <a:lstStyle/>
          <a:p>
            <a:pPr algn="ctr"/>
            <a:r>
              <a:rPr lang="pt-BR" dirty="0" smtClean="0"/>
              <a:t>Lima Barreto</a:t>
            </a:r>
            <a:endParaRPr lang="pt-B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smtClean="0"/>
              <a:t>Lima Barreto coloca em cena nos seus romances a parte ignorada pela elite cultura: os subúrbios cariocas.</a:t>
            </a:r>
          </a:p>
          <a:p>
            <a:pPr algn="just"/>
            <a:r>
              <a:rPr lang="pt-BR" dirty="0" smtClean="0"/>
              <a:t>A pequena classe média composta de funcionários públicos, professores, moças à espera de casamento, etc.</a:t>
            </a:r>
          </a:p>
          <a:p>
            <a:pPr algn="just"/>
            <a:r>
              <a:rPr lang="pt-BR" dirty="0" smtClean="0"/>
              <a:t>Seus romances, contos e crônicas compõem um painel em que fica evidente os mecanismos de relacionamento social típicos do Brasil no início do século XX.</a:t>
            </a:r>
            <a:endParaRPr lang="pt-BR" dirty="0"/>
          </a:p>
        </p:txBody>
      </p:sp>
      <p:sp>
        <p:nvSpPr>
          <p:cNvPr id="3" name="Título 2"/>
          <p:cNvSpPr>
            <a:spLocks noGrp="1"/>
          </p:cNvSpPr>
          <p:nvPr>
            <p:ph type="title"/>
          </p:nvPr>
        </p:nvSpPr>
        <p:spPr/>
        <p:txBody>
          <a:bodyPr/>
          <a:lstStyle/>
          <a:p>
            <a:r>
              <a:rPr lang="pt-BR" dirty="0" smtClean="0"/>
              <a:t>Romances, contos e crônicas</a:t>
            </a:r>
            <a:endParaRPr lang="pt-B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marL="82550" indent="0" algn="just">
              <a:buNone/>
            </a:pPr>
            <a:r>
              <a:rPr lang="pt-BR" dirty="0" smtClean="0"/>
              <a:t>Na rua, Clara pensou em tudo aquilo, naquela dolorosa cena que tinha presenciado e no vexame que sofrera. Agora é que tinha a noção exata da sua situação na sociedade. Fora preciso ser ofendida irremediavelmente nos seus melindres de solteira, ouvir os desaforos da mãe do seu algoz, para se convencer de que ela não era uma moça como as outras; era muito menos no conceito de todos.</a:t>
            </a:r>
            <a:endParaRPr lang="pt-BR" dirty="0"/>
          </a:p>
        </p:txBody>
      </p:sp>
      <p:sp>
        <p:nvSpPr>
          <p:cNvPr id="3" name="Título 2"/>
          <p:cNvSpPr>
            <a:spLocks noGrp="1"/>
          </p:cNvSpPr>
          <p:nvPr>
            <p:ph type="title"/>
          </p:nvPr>
        </p:nvSpPr>
        <p:spPr/>
        <p:txBody>
          <a:bodyPr/>
          <a:lstStyle/>
          <a:p>
            <a:r>
              <a:rPr lang="pt-BR" dirty="0" smtClean="0"/>
              <a:t>Clara dos Anjos</a:t>
            </a:r>
            <a:endParaRPr lang="pt-B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28596" y="928670"/>
            <a:ext cx="8229600" cy="4525963"/>
          </a:xfrm>
        </p:spPr>
        <p:txBody>
          <a:bodyPr/>
          <a:lstStyle/>
          <a:p>
            <a:pPr marL="82550" indent="0" algn="just">
              <a:buNone/>
            </a:pPr>
            <a:r>
              <a:rPr lang="pt-BR" dirty="0" smtClean="0"/>
              <a:t>Ora, uma mulatinha, filha de um carteiro! O que era preciso, tanto a ela como às suas iguais, era educar o caráter, revestir-se de vontade [...] para se defender de </a:t>
            </a:r>
            <a:r>
              <a:rPr lang="pt-BR" dirty="0" err="1" smtClean="0"/>
              <a:t>Cassis</a:t>
            </a:r>
            <a:r>
              <a:rPr lang="pt-BR" dirty="0" smtClean="0"/>
              <a:t> e semelhantes, e bater-se contra todos os que se opusessem, por este ou aquele 85 modo, contra a elevação dela, social e moralmente. Nada a fazia inferior às outras, senão o conceito geral e a covardia com que elas o admitiam... </a:t>
            </a:r>
            <a:endParaRPr lang="pt-B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smtClean="0"/>
              <a:t>Lima Barreto faz uma literatura militante pelo seu ideal de arte;</a:t>
            </a:r>
          </a:p>
          <a:p>
            <a:pPr algn="just"/>
            <a:r>
              <a:rPr lang="pt-BR" dirty="0" smtClean="0"/>
              <a:t>A arte, literatura, teria o papel de realizar o sentimento de solidariedade entre os homens;</a:t>
            </a:r>
          </a:p>
          <a:p>
            <a:pPr algn="just"/>
            <a:r>
              <a:rPr lang="pt-BR" dirty="0" smtClean="0"/>
              <a:t>Para Lima Barreto o escritor precisa desempenhar uma função social por meio de sua escrita;</a:t>
            </a:r>
          </a:p>
          <a:p>
            <a:pPr algn="just"/>
            <a:r>
              <a:rPr lang="pt-BR" dirty="0" smtClean="0"/>
              <a:t>Por meio da arte o homem entende a si mesmo, o mundo e o outro.</a:t>
            </a:r>
            <a:endParaRPr lang="pt-BR" dirty="0"/>
          </a:p>
        </p:txBody>
      </p:sp>
      <p:sp>
        <p:nvSpPr>
          <p:cNvPr id="3" name="Título 2"/>
          <p:cNvSpPr>
            <a:spLocks noGrp="1"/>
          </p:cNvSpPr>
          <p:nvPr>
            <p:ph type="title"/>
          </p:nvPr>
        </p:nvSpPr>
        <p:spPr/>
        <p:txBody>
          <a:bodyPr/>
          <a:lstStyle/>
          <a:p>
            <a:r>
              <a:rPr lang="pt-BR" dirty="0" smtClean="0"/>
              <a:t>A literatura militante </a:t>
            </a:r>
            <a:endParaRPr lang="pt-B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88640"/>
            <a:ext cx="8229600" cy="5818651"/>
          </a:xfrm>
        </p:spPr>
        <p:txBody>
          <a:bodyPr>
            <a:normAutofit lnSpcReduction="10000"/>
          </a:bodyPr>
          <a:lstStyle/>
          <a:p>
            <a:pPr marL="82550" indent="26988" algn="just">
              <a:buNone/>
            </a:pPr>
            <a:r>
              <a:rPr lang="pt-BR" dirty="0" smtClean="0"/>
              <a:t>“O que me admira, é que os impostos, de cujo produto se tiram as gordas subvenções com que são aquinhoadas as sociedades </a:t>
            </a:r>
            <a:r>
              <a:rPr lang="pt-BR" dirty="0" err="1" smtClean="0"/>
              <a:t>futebolescas</a:t>
            </a:r>
            <a:r>
              <a:rPr lang="pt-BR" dirty="0" smtClean="0"/>
              <a:t> e seus tesoureiros infiéis, não tragam também a tisna, os estigma de origem, pois uma grande parte deles é paga pela gente de cor. Os </a:t>
            </a:r>
            <a:r>
              <a:rPr lang="pt-BR" dirty="0" err="1" smtClean="0"/>
              <a:t>futeboleiros</a:t>
            </a:r>
            <a:r>
              <a:rPr lang="pt-BR" dirty="0" smtClean="0"/>
              <a:t> não deviam aceitar dinheiro que tivesse tão malsinada origem. Aceitam-no, entretanto, cheios de satisfação. Não foi à toa que </a:t>
            </a:r>
            <a:r>
              <a:rPr lang="pt-BR" dirty="0" err="1" smtClean="0"/>
              <a:t>Vespasiano</a:t>
            </a:r>
            <a:r>
              <a:rPr lang="pt-BR" dirty="0" smtClean="0"/>
              <a:t> disse a seu filho Tito que o dinheiro não tem cheiro.”</a:t>
            </a:r>
          </a:p>
          <a:p>
            <a:pPr marL="82550" indent="26988" algn="r">
              <a:buNone/>
            </a:pPr>
            <a:endParaRPr lang="pt-BR" dirty="0" smtClean="0"/>
          </a:p>
          <a:p>
            <a:pPr marL="82550" indent="26988" algn="r">
              <a:buNone/>
            </a:pPr>
            <a:endParaRPr lang="pt-BR" dirty="0" smtClean="0"/>
          </a:p>
          <a:p>
            <a:pPr marL="82550" indent="26988" algn="r">
              <a:buNone/>
            </a:pPr>
            <a:r>
              <a:rPr lang="pt-BR" dirty="0" smtClean="0"/>
              <a:t>(LIMA BARRETO, </a:t>
            </a:r>
            <a:r>
              <a:rPr lang="pt-BR" i="1" dirty="0" smtClean="0"/>
              <a:t>Bendito </a:t>
            </a:r>
            <a:r>
              <a:rPr lang="pt-BR" i="1" dirty="0" err="1" smtClean="0"/>
              <a:t>football</a:t>
            </a:r>
            <a:r>
              <a:rPr lang="pt-BR" dirty="0" smtClean="0"/>
              <a:t>,2004, vol.II, p.434).</a:t>
            </a:r>
          </a:p>
          <a:p>
            <a:pPr marL="82550" indent="26988">
              <a:buNone/>
            </a:pPr>
            <a:endParaRPr lang="pt-B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95536" y="260648"/>
            <a:ext cx="8229600" cy="5688632"/>
          </a:xfrm>
        </p:spPr>
        <p:txBody>
          <a:bodyPr>
            <a:noAutofit/>
          </a:bodyPr>
          <a:lstStyle/>
          <a:p>
            <a:pPr marL="82550" indent="0" algn="just">
              <a:buNone/>
            </a:pPr>
            <a:r>
              <a:rPr lang="pt-BR" sz="3600" dirty="0" smtClean="0"/>
              <a:t>“O homem, por intermédio da Arte, não fica adstrito aos preceitos e preconceitos de seu tempo, de seu nascimento, de sua pátria, de sua raça; ele vai além disso, mais longe que pode, para alcançar a vida total do Universo e incorporar a sua vida na do Mundo.” </a:t>
            </a:r>
          </a:p>
          <a:p>
            <a:pPr marL="82550" indent="0" algn="r">
              <a:buNone/>
            </a:pPr>
            <a:endParaRPr lang="pt-BR" sz="3200" dirty="0" smtClean="0"/>
          </a:p>
          <a:p>
            <a:pPr marL="82550" indent="0" algn="r">
              <a:buNone/>
            </a:pPr>
            <a:r>
              <a:rPr lang="pt-BR" sz="3200" dirty="0" smtClean="0"/>
              <a:t>Lima Barreto, </a:t>
            </a:r>
            <a:r>
              <a:rPr lang="pt-BR" sz="3200" i="1" dirty="0" smtClean="0"/>
              <a:t>O destino da literatura.</a:t>
            </a:r>
            <a:endParaRPr lang="pt-BR"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augustodosanjos.jpg"/>
          <p:cNvPicPr>
            <a:picLocks noGrp="1" noChangeAspect="1"/>
          </p:cNvPicPr>
          <p:nvPr>
            <p:ph idx="1"/>
          </p:nvPr>
        </p:nvPicPr>
        <p:blipFill>
          <a:blip r:embed="rId2" cstate="print"/>
          <a:stretch>
            <a:fillRect/>
          </a:stretch>
        </p:blipFill>
        <p:spPr>
          <a:xfrm>
            <a:off x="2483768" y="1111582"/>
            <a:ext cx="4104456" cy="5359093"/>
          </a:xfrm>
        </p:spPr>
      </p:pic>
      <p:sp>
        <p:nvSpPr>
          <p:cNvPr id="3" name="Título 2"/>
          <p:cNvSpPr>
            <a:spLocks noGrp="1"/>
          </p:cNvSpPr>
          <p:nvPr>
            <p:ph type="title"/>
          </p:nvPr>
        </p:nvSpPr>
        <p:spPr/>
        <p:txBody>
          <a:bodyPr/>
          <a:lstStyle/>
          <a:p>
            <a:r>
              <a:rPr lang="pt-BR" dirty="0" smtClean="0"/>
              <a:t>Augusto dos Anjos</a:t>
            </a: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Rio 1907.jpg"/>
          <p:cNvPicPr>
            <a:picLocks noGrp="1" noChangeAspect="1"/>
          </p:cNvPicPr>
          <p:nvPr>
            <p:ph idx="1"/>
          </p:nvPr>
        </p:nvPicPr>
        <p:blipFill>
          <a:blip r:embed="rId2" cstate="print"/>
          <a:stretch>
            <a:fillRect/>
          </a:stretch>
        </p:blipFill>
        <p:spPr>
          <a:xfrm>
            <a:off x="274871" y="332656"/>
            <a:ext cx="8617609" cy="5362210"/>
          </a:xfrm>
        </p:spPr>
      </p:pic>
      <p:sp>
        <p:nvSpPr>
          <p:cNvPr id="5" name="CaixaDeTexto 4"/>
          <p:cNvSpPr txBox="1"/>
          <p:nvPr/>
        </p:nvSpPr>
        <p:spPr>
          <a:xfrm>
            <a:off x="3491880" y="6093296"/>
            <a:ext cx="5184576" cy="646331"/>
          </a:xfrm>
          <a:prstGeom prst="rect">
            <a:avLst/>
          </a:prstGeom>
          <a:noFill/>
        </p:spPr>
        <p:txBody>
          <a:bodyPr wrap="square" rtlCol="0">
            <a:spAutoFit/>
          </a:bodyPr>
          <a:lstStyle/>
          <a:p>
            <a:pPr algn="just"/>
            <a:r>
              <a:rPr lang="pt-BR" dirty="0" smtClean="0"/>
              <a:t>Carnaval na Avenida Central, atual Av. Rio Branco, Rio de Janeiro, 1907</a:t>
            </a:r>
            <a:endParaRPr lang="pt-B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876630"/>
          </a:xfrm>
        </p:spPr>
        <p:txBody>
          <a:bodyPr>
            <a:normAutofit fontScale="92500"/>
          </a:bodyPr>
          <a:lstStyle/>
          <a:p>
            <a:r>
              <a:rPr lang="pt-BR" dirty="0" smtClean="0"/>
              <a:t>Divagações metafísicas</a:t>
            </a:r>
          </a:p>
          <a:p>
            <a:r>
              <a:rPr lang="pt-BR" dirty="0" smtClean="0"/>
              <a:t>Expressão de angústia existencial;</a:t>
            </a:r>
          </a:p>
          <a:p>
            <a:r>
              <a:rPr lang="pt-BR" dirty="0" smtClean="0"/>
              <a:t>Descrença no amor;</a:t>
            </a:r>
          </a:p>
          <a:p>
            <a:r>
              <a:rPr lang="pt-BR" dirty="0" smtClean="0"/>
              <a:t>Uso de termos da medicina;</a:t>
            </a:r>
          </a:p>
          <a:p>
            <a:r>
              <a:rPr lang="pt-BR" dirty="0" smtClean="0"/>
              <a:t>Uso de termos fortes e chocantes associados às funções corporais;</a:t>
            </a:r>
          </a:p>
          <a:p>
            <a:r>
              <a:rPr lang="pt-BR" dirty="0" smtClean="0"/>
              <a:t>Influxos do Simbolismo  - gosto pelas imagens;</a:t>
            </a:r>
          </a:p>
          <a:p>
            <a:r>
              <a:rPr lang="pt-BR" dirty="0" smtClean="0"/>
              <a:t>Influxos do Naturalismo – uso de termos científicos;</a:t>
            </a:r>
          </a:p>
          <a:p>
            <a:r>
              <a:rPr lang="pt-BR" dirty="0" smtClean="0"/>
              <a:t>Influxos do Parnasianismo – preferência pelo soneto, forma clássica.</a:t>
            </a:r>
            <a:endParaRPr lang="pt-BR" dirty="0"/>
          </a:p>
        </p:txBody>
      </p:sp>
      <p:sp>
        <p:nvSpPr>
          <p:cNvPr id="3" name="Título 2"/>
          <p:cNvSpPr>
            <a:spLocks noGrp="1"/>
          </p:cNvSpPr>
          <p:nvPr>
            <p:ph type="title"/>
          </p:nvPr>
        </p:nvSpPr>
        <p:spPr/>
        <p:txBody>
          <a:bodyPr>
            <a:normAutofit fontScale="90000"/>
          </a:bodyPr>
          <a:lstStyle/>
          <a:p>
            <a:r>
              <a:rPr lang="pt-BR" dirty="0" smtClean="0"/>
              <a:t>Linguagem da poética de Augusto dos Anjos</a:t>
            </a:r>
            <a:endParaRPr lang="pt-B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57158" y="214290"/>
            <a:ext cx="8329642" cy="6007291"/>
          </a:xfrm>
        </p:spPr>
        <p:txBody>
          <a:bodyPr>
            <a:normAutofit fontScale="85000" lnSpcReduction="20000"/>
          </a:bodyPr>
          <a:lstStyle/>
          <a:p>
            <a:pPr marL="82550" indent="0">
              <a:buNone/>
            </a:pPr>
            <a:r>
              <a:rPr lang="pt-BR" dirty="0" smtClean="0"/>
              <a:t>VERSOS </a:t>
            </a:r>
            <a:r>
              <a:rPr lang="pt-BR" dirty="0" smtClean="0"/>
              <a:t>ÍNTIMOS</a:t>
            </a:r>
          </a:p>
          <a:p>
            <a:pPr marL="82550" indent="0">
              <a:buNone/>
            </a:pPr>
            <a:endParaRPr lang="pt-BR" dirty="0" smtClean="0"/>
          </a:p>
          <a:p>
            <a:pPr marL="82550" indent="0">
              <a:buNone/>
            </a:pPr>
            <a:r>
              <a:rPr lang="pt-BR" dirty="0" smtClean="0"/>
              <a:t>Vês?!  Ninguém assistiu ao formidável  </a:t>
            </a:r>
            <a:br>
              <a:rPr lang="pt-BR" dirty="0" smtClean="0"/>
            </a:br>
            <a:r>
              <a:rPr lang="pt-BR" dirty="0" smtClean="0"/>
              <a:t>Enterro de tua última quimera.  </a:t>
            </a:r>
            <a:br>
              <a:rPr lang="pt-BR" dirty="0" smtClean="0"/>
            </a:br>
            <a:r>
              <a:rPr lang="pt-BR" dirty="0" smtClean="0"/>
              <a:t>Somente a Ingratidão — esta pantera —  </a:t>
            </a:r>
            <a:br>
              <a:rPr lang="pt-BR" dirty="0" smtClean="0"/>
            </a:br>
            <a:r>
              <a:rPr lang="pt-BR" dirty="0" smtClean="0"/>
              <a:t>Foi tua companheira inseparável! </a:t>
            </a:r>
            <a:endParaRPr lang="pt-BR" dirty="0" smtClean="0"/>
          </a:p>
          <a:p>
            <a:pPr marL="82550" indent="0">
              <a:buNone/>
            </a:pPr>
            <a:endParaRPr lang="pt-BR" dirty="0" smtClean="0"/>
          </a:p>
          <a:p>
            <a:pPr marL="82550" indent="0">
              <a:buNone/>
            </a:pPr>
            <a:r>
              <a:rPr lang="pt-BR" dirty="0" smtClean="0"/>
              <a:t>Acostuma-te à lama que te espera!  </a:t>
            </a:r>
            <a:br>
              <a:rPr lang="pt-BR" dirty="0" smtClean="0"/>
            </a:br>
            <a:r>
              <a:rPr lang="pt-BR" dirty="0" smtClean="0"/>
              <a:t>O Homem, que, nesta terra miserável,  </a:t>
            </a:r>
            <a:br>
              <a:rPr lang="pt-BR" dirty="0" smtClean="0"/>
            </a:br>
            <a:r>
              <a:rPr lang="pt-BR" dirty="0" smtClean="0"/>
              <a:t>Mora, entre feras, sente inevitável  </a:t>
            </a:r>
            <a:br>
              <a:rPr lang="pt-BR" dirty="0" smtClean="0"/>
            </a:br>
            <a:r>
              <a:rPr lang="pt-BR" dirty="0" smtClean="0"/>
              <a:t>Necessidade de também ser fera. </a:t>
            </a:r>
            <a:endParaRPr lang="pt-BR" dirty="0" smtClean="0"/>
          </a:p>
          <a:p>
            <a:pPr marL="82550" indent="0">
              <a:buNone/>
            </a:pPr>
            <a:endParaRPr lang="pt-BR" dirty="0" smtClean="0"/>
          </a:p>
          <a:p>
            <a:pPr marL="82550" indent="0">
              <a:buNone/>
            </a:pPr>
            <a:r>
              <a:rPr lang="pt-BR" dirty="0" smtClean="0"/>
              <a:t>Toma um fósforo.  Acende teu cigarro!  </a:t>
            </a:r>
            <a:br>
              <a:rPr lang="pt-BR" dirty="0" smtClean="0"/>
            </a:br>
            <a:r>
              <a:rPr lang="pt-BR" dirty="0" smtClean="0"/>
              <a:t>O beijo, amigo, é a véspera do escarro,  </a:t>
            </a:r>
            <a:br>
              <a:rPr lang="pt-BR" dirty="0" smtClean="0"/>
            </a:br>
            <a:r>
              <a:rPr lang="pt-BR" dirty="0" smtClean="0"/>
              <a:t>A mão que afaga é a mesma que apedreja. </a:t>
            </a:r>
            <a:endParaRPr lang="pt-BR" dirty="0" smtClean="0"/>
          </a:p>
          <a:p>
            <a:pPr marL="82550" indent="0">
              <a:buNone/>
            </a:pPr>
            <a:endParaRPr lang="pt-BR" dirty="0" smtClean="0"/>
          </a:p>
          <a:p>
            <a:pPr marL="82550" indent="0">
              <a:buNone/>
            </a:pPr>
            <a:r>
              <a:rPr lang="pt-BR" dirty="0" smtClean="0"/>
              <a:t>Se a alguém causa inda pena a tua chaga,  </a:t>
            </a:r>
            <a:br>
              <a:rPr lang="pt-BR" dirty="0" smtClean="0"/>
            </a:br>
            <a:r>
              <a:rPr lang="pt-BR" dirty="0" smtClean="0"/>
              <a:t>Apedreja essa mão vil que te afaga,  </a:t>
            </a:r>
            <a:br>
              <a:rPr lang="pt-BR" dirty="0" smtClean="0"/>
            </a:br>
            <a:r>
              <a:rPr lang="pt-BR" dirty="0" smtClean="0"/>
              <a:t>Escarra nessa boca que te beija!</a:t>
            </a:r>
          </a:p>
          <a:p>
            <a:endParaRPr lang="pt-B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00034" y="285728"/>
            <a:ext cx="7786742" cy="5643602"/>
          </a:xfrm>
        </p:spPr>
        <p:txBody>
          <a:bodyPr>
            <a:normAutofit fontScale="85000" lnSpcReduction="20000"/>
          </a:bodyPr>
          <a:lstStyle/>
          <a:p>
            <a:pPr marL="82550" indent="0">
              <a:buNone/>
            </a:pPr>
            <a:r>
              <a:rPr lang="pt-BR" b="1" dirty="0" smtClean="0"/>
              <a:t>Psicologia de um vencido</a:t>
            </a:r>
            <a:br>
              <a:rPr lang="pt-BR" b="1" dirty="0" smtClean="0"/>
            </a:br>
            <a:r>
              <a:rPr lang="pt-BR" dirty="0" smtClean="0"/>
              <a:t/>
            </a:r>
            <a:br>
              <a:rPr lang="pt-BR" dirty="0" smtClean="0"/>
            </a:br>
            <a:r>
              <a:rPr lang="pt-BR" dirty="0" smtClean="0"/>
              <a:t>Eu, filho do carbono e do amoníaco,</a:t>
            </a:r>
            <a:br>
              <a:rPr lang="pt-BR" dirty="0" smtClean="0"/>
            </a:br>
            <a:r>
              <a:rPr lang="pt-BR" dirty="0" smtClean="0"/>
              <a:t>Monstro de escuridão e </a:t>
            </a:r>
            <a:r>
              <a:rPr lang="pt-BR" dirty="0" err="1" smtClean="0"/>
              <a:t>rutilância</a:t>
            </a:r>
            <a:r>
              <a:rPr lang="pt-BR" dirty="0" smtClean="0"/>
              <a:t>,</a:t>
            </a:r>
            <a:br>
              <a:rPr lang="pt-BR" dirty="0" smtClean="0"/>
            </a:br>
            <a:r>
              <a:rPr lang="pt-BR" dirty="0" smtClean="0"/>
              <a:t>Sofro, desde a </a:t>
            </a:r>
            <a:r>
              <a:rPr lang="pt-BR" dirty="0" err="1" smtClean="0"/>
              <a:t>epigênesis</a:t>
            </a:r>
            <a:r>
              <a:rPr lang="pt-BR" dirty="0" smtClean="0"/>
              <a:t> da infância,</a:t>
            </a:r>
            <a:br>
              <a:rPr lang="pt-BR" dirty="0" smtClean="0"/>
            </a:br>
            <a:r>
              <a:rPr lang="pt-BR" dirty="0" smtClean="0"/>
              <a:t>A influência má dos signos do zodíaco.</a:t>
            </a:r>
            <a:br>
              <a:rPr lang="pt-BR" dirty="0" smtClean="0"/>
            </a:br>
            <a:r>
              <a:rPr lang="pt-BR" dirty="0" smtClean="0"/>
              <a:t/>
            </a:r>
            <a:br>
              <a:rPr lang="pt-BR" dirty="0" smtClean="0"/>
            </a:br>
            <a:r>
              <a:rPr lang="pt-BR" dirty="0" err="1" smtClean="0"/>
              <a:t>Profundíssimamente</a:t>
            </a:r>
            <a:r>
              <a:rPr lang="pt-BR" dirty="0" smtClean="0"/>
              <a:t> </a:t>
            </a:r>
            <a:r>
              <a:rPr lang="pt-BR" dirty="0" smtClean="0"/>
              <a:t>hipocondríaco, </a:t>
            </a:r>
            <a:br>
              <a:rPr lang="pt-BR" dirty="0" smtClean="0"/>
            </a:br>
            <a:r>
              <a:rPr lang="pt-BR" dirty="0" smtClean="0"/>
              <a:t>Este ambiente me causa repugnância... </a:t>
            </a:r>
            <a:br>
              <a:rPr lang="pt-BR" dirty="0" smtClean="0"/>
            </a:br>
            <a:r>
              <a:rPr lang="pt-BR" dirty="0" smtClean="0"/>
              <a:t>Sobe-me à boca uma ânsia análoga à ânsia </a:t>
            </a:r>
            <a:br>
              <a:rPr lang="pt-BR" dirty="0" smtClean="0"/>
            </a:br>
            <a:r>
              <a:rPr lang="pt-BR" dirty="0" smtClean="0"/>
              <a:t>Que se escapa da boca de um cardíaco.</a:t>
            </a:r>
            <a:br>
              <a:rPr lang="pt-BR" dirty="0" smtClean="0"/>
            </a:br>
            <a:r>
              <a:rPr lang="pt-BR" dirty="0" smtClean="0"/>
              <a:t/>
            </a:r>
            <a:br>
              <a:rPr lang="pt-BR" dirty="0" smtClean="0"/>
            </a:br>
            <a:r>
              <a:rPr lang="pt-BR" dirty="0" smtClean="0"/>
              <a:t>Já o verme — este operário das ruínas —</a:t>
            </a:r>
            <a:br>
              <a:rPr lang="pt-BR" dirty="0" smtClean="0"/>
            </a:br>
            <a:r>
              <a:rPr lang="pt-BR" dirty="0" smtClean="0"/>
              <a:t>Que o sangue podre das carnificinas </a:t>
            </a:r>
            <a:br>
              <a:rPr lang="pt-BR" dirty="0" smtClean="0"/>
            </a:br>
            <a:r>
              <a:rPr lang="pt-BR" dirty="0" smtClean="0"/>
              <a:t>Come, e à vida em geral declara guerra,</a:t>
            </a:r>
            <a:br>
              <a:rPr lang="pt-BR" dirty="0" smtClean="0"/>
            </a:br>
            <a:r>
              <a:rPr lang="pt-BR" dirty="0" smtClean="0"/>
              <a:t/>
            </a:r>
            <a:br>
              <a:rPr lang="pt-BR" dirty="0" smtClean="0"/>
            </a:br>
            <a:r>
              <a:rPr lang="pt-BR" dirty="0" smtClean="0"/>
              <a:t>Anda a espreitar meus olhos para roê-los, </a:t>
            </a:r>
            <a:br>
              <a:rPr lang="pt-BR" dirty="0" smtClean="0"/>
            </a:br>
            <a:r>
              <a:rPr lang="pt-BR" dirty="0" smtClean="0"/>
              <a:t>E </a:t>
            </a:r>
            <a:r>
              <a:rPr lang="pt-BR" dirty="0" err="1" smtClean="0"/>
              <a:t>há-de</a:t>
            </a:r>
            <a:r>
              <a:rPr lang="pt-BR" dirty="0" smtClean="0"/>
              <a:t> deixar-me apenas os cabelos, </a:t>
            </a:r>
            <a:br>
              <a:rPr lang="pt-BR" dirty="0" smtClean="0"/>
            </a:br>
            <a:r>
              <a:rPr lang="pt-BR" dirty="0" smtClean="0"/>
              <a:t>Na frialdade inorgânica da terra!</a:t>
            </a:r>
            <a:endParaRPr lang="pt-B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ugusto dos Anjos    Eu, Estranho Personagem (Parte 12).wmv">
            <a:hlinkClick r:id="" action="ppaction://media"/>
          </p:cNvPr>
          <p:cNvPicPr>
            <a:picLocks noGrp="1" noChangeAspect="1"/>
          </p:cNvPicPr>
          <p:nvPr>
            <p:ph idx="1"/>
            <a:videoFile r:link="rId1"/>
            <p:extLst>
              <p:ext uri="{DAA4B4D4-6D71-4841-9C94-3DE7FCFB9230}">
                <p14:media xmlns:p14="http://schemas.microsoft.com/office/powerpoint/2010/main" xmlns="" r:link="rId3"/>
              </p:ext>
            </p:extLst>
          </p:nvPr>
        </p:nvPicPr>
        <p:blipFill>
          <a:blip r:embed="rId4" cstate="print"/>
          <a:stretch>
            <a:fillRect/>
          </a:stretch>
        </p:blipFill>
        <p:spPr>
          <a:xfrm>
            <a:off x="1" y="0"/>
            <a:ext cx="9144000" cy="687583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329296"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332656"/>
            <a:ext cx="8229600" cy="6048672"/>
          </a:xfrm>
        </p:spPr>
        <p:txBody>
          <a:bodyPr>
            <a:normAutofit lnSpcReduction="10000"/>
          </a:bodyPr>
          <a:lstStyle/>
          <a:p>
            <a:pPr algn="just"/>
            <a:r>
              <a:rPr lang="pt-BR" dirty="0" smtClean="0"/>
              <a:t>A República representava a modernidade no país. Com isto novos símbolos, prédios, fachadas, praças, parques, foram construídos espelhados nos modelos europeus.</a:t>
            </a:r>
          </a:p>
          <a:p>
            <a:pPr algn="just"/>
            <a:r>
              <a:rPr lang="pt-BR" dirty="0" smtClean="0"/>
              <a:t>O Rio de Janeiro é a capital política e cultural desta transformação do espaço urbano; é a modernidade que chega com o trem elétrico, bondinho.</a:t>
            </a:r>
          </a:p>
          <a:p>
            <a:pPr algn="just"/>
            <a:r>
              <a:rPr lang="pt-BR" dirty="0" smtClean="0"/>
              <a:t>Os prédios construídos em </a:t>
            </a:r>
            <a:r>
              <a:rPr lang="pt-BR" i="1" dirty="0" err="1" smtClean="0"/>
              <a:t>art</a:t>
            </a:r>
            <a:r>
              <a:rPr lang="pt-BR" i="1" dirty="0" smtClean="0"/>
              <a:t> </a:t>
            </a:r>
            <a:r>
              <a:rPr lang="pt-BR" i="1" dirty="0" err="1" smtClean="0"/>
              <a:t>nouveau</a:t>
            </a:r>
            <a:r>
              <a:rPr lang="pt-BR" dirty="0" smtClean="0"/>
              <a:t>, feitos de mármore e cristal com lampiões elétricos oriundos da França. É a </a:t>
            </a:r>
            <a:r>
              <a:rPr lang="pt-BR" i="1" dirty="0" err="1" smtClean="0"/>
              <a:t>Belle</a:t>
            </a:r>
            <a:r>
              <a:rPr lang="pt-BR" i="1" dirty="0" smtClean="0"/>
              <a:t> </a:t>
            </a:r>
            <a:r>
              <a:rPr lang="pt-BR" i="1" dirty="0" err="1" smtClean="0"/>
              <a:t>Époque</a:t>
            </a:r>
            <a:r>
              <a:rPr lang="pt-BR" dirty="0" smtClean="0"/>
              <a:t> europeizando o centro do Rio de Janeiro.</a:t>
            </a:r>
          </a:p>
          <a:p>
            <a:pPr algn="just"/>
            <a:r>
              <a:rPr lang="pt-BR" dirty="0" smtClean="0"/>
              <a:t>Enquanto isso a população, a grande massa, era expulsa do centro e se amontoando aos redores da cidade.</a:t>
            </a:r>
            <a:endParaRPr lang="pt-B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penha.jpg"/>
          <p:cNvPicPr>
            <a:picLocks noGrp="1" noChangeAspect="1"/>
          </p:cNvPicPr>
          <p:nvPr>
            <p:ph idx="1"/>
          </p:nvPr>
        </p:nvPicPr>
        <p:blipFill>
          <a:blip r:embed="rId2" cstate="print"/>
          <a:stretch>
            <a:fillRect/>
          </a:stretch>
        </p:blipFill>
        <p:spPr>
          <a:xfrm>
            <a:off x="251520" y="260648"/>
            <a:ext cx="8564235" cy="5602437"/>
          </a:xfrm>
        </p:spPr>
      </p:pic>
      <p:sp>
        <p:nvSpPr>
          <p:cNvPr id="5" name="CaixaDeTexto 4"/>
          <p:cNvSpPr txBox="1"/>
          <p:nvPr/>
        </p:nvSpPr>
        <p:spPr>
          <a:xfrm>
            <a:off x="3131840" y="5934670"/>
            <a:ext cx="5832648" cy="584775"/>
          </a:xfrm>
          <a:prstGeom prst="rect">
            <a:avLst/>
          </a:prstGeom>
          <a:noFill/>
        </p:spPr>
        <p:txBody>
          <a:bodyPr wrap="square" rtlCol="0">
            <a:spAutoFit/>
          </a:bodyPr>
          <a:lstStyle/>
          <a:p>
            <a:pPr algn="just"/>
            <a:r>
              <a:rPr lang="pt-BR" sz="1600" dirty="0"/>
              <a:t>O caminho para a Igreja da Penha em 1909. Atualmente, avenida Braz de Pina, no Largo da Penha.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lnSpcReduction="10000"/>
          </a:bodyPr>
          <a:lstStyle/>
          <a:p>
            <a:pPr algn="just"/>
            <a:r>
              <a:rPr lang="pt-BR" dirty="0" smtClean="0"/>
              <a:t>Pré-Modernismo é o período de transição das tendências artísticas do início do século XX até o Modernismo.</a:t>
            </a:r>
          </a:p>
          <a:p>
            <a:pPr algn="just"/>
            <a:endParaRPr lang="pt-BR" dirty="0" smtClean="0"/>
          </a:p>
          <a:p>
            <a:pPr algn="just"/>
            <a:r>
              <a:rPr lang="pt-BR" dirty="0" smtClean="0"/>
              <a:t>Este termo é cunhado pelo imortal Alceu Amoroso Lima, conhecido pelo pseudônimo Tristão de Athayde.</a:t>
            </a:r>
          </a:p>
          <a:p>
            <a:pPr algn="just"/>
            <a:endParaRPr lang="pt-BR" dirty="0" smtClean="0"/>
          </a:p>
          <a:p>
            <a:pPr algn="just"/>
            <a:r>
              <a:rPr lang="pt-BR" dirty="0" smtClean="0"/>
              <a:t>Será que este termo faz jus à escrita de literários como Euclides da Cunha, Lima Barreto e Augusto dos Anjos?</a:t>
            </a:r>
            <a:endParaRPr lang="pt-BR" dirty="0"/>
          </a:p>
        </p:txBody>
      </p:sp>
      <p:sp>
        <p:nvSpPr>
          <p:cNvPr id="3" name="Título 2"/>
          <p:cNvSpPr>
            <a:spLocks noGrp="1"/>
          </p:cNvSpPr>
          <p:nvPr>
            <p:ph type="title"/>
          </p:nvPr>
        </p:nvSpPr>
        <p:spPr/>
        <p:txBody>
          <a:bodyPr/>
          <a:lstStyle/>
          <a:p>
            <a:pPr algn="ctr"/>
            <a:r>
              <a:rPr lang="pt-BR" dirty="0" smtClean="0"/>
              <a:t>Conceituação</a:t>
            </a:r>
            <a:endParaRPr lang="pt-B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927373"/>
            <a:ext cx="8229600" cy="4525963"/>
          </a:xfrm>
        </p:spPr>
        <p:txBody>
          <a:bodyPr/>
          <a:lstStyle/>
          <a:p>
            <a:pPr algn="just"/>
            <a:r>
              <a:rPr lang="pt-BR" dirty="0" smtClean="0"/>
              <a:t>Estes escritores apresentam algum traço, característica do estilo modernista?</a:t>
            </a:r>
          </a:p>
          <a:p>
            <a:pPr algn="just"/>
            <a:r>
              <a:rPr lang="pt-BR" dirty="0" smtClean="0"/>
              <a:t>O que há de comum na escrita de Lima Barreto e Euclides da Cunha?</a:t>
            </a:r>
          </a:p>
          <a:p>
            <a:pPr algn="just"/>
            <a:r>
              <a:rPr lang="pt-BR" dirty="0" smtClean="0"/>
              <a:t>Qual a importância da poesia de Augusto dos Anjos se compararmo-la aos poetas parnasianos como Olavo Bilac e Raimundo Correia?</a:t>
            </a:r>
            <a:endParaRPr lang="pt-BR" dirty="0"/>
          </a:p>
        </p:txBody>
      </p:sp>
      <p:sp>
        <p:nvSpPr>
          <p:cNvPr id="3" name="Título 2"/>
          <p:cNvSpPr>
            <a:spLocks noGrp="1"/>
          </p:cNvSpPr>
          <p:nvPr>
            <p:ph type="title"/>
          </p:nvPr>
        </p:nvSpPr>
        <p:spPr/>
        <p:txBody>
          <a:bodyPr/>
          <a:lstStyle/>
          <a:p>
            <a:pPr algn="ctr"/>
            <a:r>
              <a:rPr lang="pt-BR" dirty="0" smtClean="0"/>
              <a:t>Questionamentos </a:t>
            </a:r>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ço Reservado para Conteúdo 3" descr="Euclides_da_Cunha.jpg"/>
          <p:cNvPicPr>
            <a:picLocks noGrp="1" noChangeAspect="1"/>
          </p:cNvPicPr>
          <p:nvPr>
            <p:ph idx="1"/>
          </p:nvPr>
        </p:nvPicPr>
        <p:blipFill>
          <a:blip r:embed="rId2" cstate="print"/>
          <a:stretch>
            <a:fillRect/>
          </a:stretch>
        </p:blipFill>
        <p:spPr>
          <a:xfrm>
            <a:off x="2483768" y="1280004"/>
            <a:ext cx="4032448" cy="4758289"/>
          </a:xfrm>
        </p:spPr>
      </p:pic>
      <p:sp>
        <p:nvSpPr>
          <p:cNvPr id="3" name="Título 2"/>
          <p:cNvSpPr>
            <a:spLocks noGrp="1"/>
          </p:cNvSpPr>
          <p:nvPr>
            <p:ph type="title"/>
          </p:nvPr>
        </p:nvSpPr>
        <p:spPr/>
        <p:txBody>
          <a:bodyPr/>
          <a:lstStyle/>
          <a:p>
            <a:pPr algn="ctr"/>
            <a:r>
              <a:rPr lang="pt-BR" dirty="0" smtClean="0"/>
              <a:t>Euclides da Cunha</a:t>
            </a:r>
            <a:endParaRPr lang="pt-BR" dirty="0"/>
          </a:p>
        </p:txBody>
      </p:sp>
      <p:sp>
        <p:nvSpPr>
          <p:cNvPr id="5" name="CaixaDeTexto 4"/>
          <p:cNvSpPr txBox="1"/>
          <p:nvPr/>
        </p:nvSpPr>
        <p:spPr>
          <a:xfrm>
            <a:off x="3491880" y="6165304"/>
            <a:ext cx="2376264" cy="369332"/>
          </a:xfrm>
          <a:prstGeom prst="rect">
            <a:avLst/>
          </a:prstGeom>
          <a:noFill/>
        </p:spPr>
        <p:txBody>
          <a:bodyPr wrap="square" rtlCol="0">
            <a:spAutoFit/>
          </a:bodyPr>
          <a:lstStyle/>
          <a:p>
            <a:pPr algn="ctr"/>
            <a:r>
              <a:rPr lang="pt-BR" dirty="0" smtClean="0"/>
              <a:t>1866 - 1909</a:t>
            </a:r>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711349"/>
            <a:ext cx="8229600" cy="4525963"/>
          </a:xfrm>
        </p:spPr>
        <p:txBody>
          <a:bodyPr/>
          <a:lstStyle/>
          <a:p>
            <a:pPr algn="just"/>
            <a:r>
              <a:rPr lang="pt-BR" dirty="0" smtClean="0"/>
              <a:t>Romance de 1902 que surge a partir de uma reportagem encomendada pelo o jornal </a:t>
            </a:r>
            <a:r>
              <a:rPr lang="pt-BR" i="1" dirty="0" smtClean="0"/>
              <a:t>O Estado de S. Paulo</a:t>
            </a:r>
            <a:r>
              <a:rPr lang="pt-BR" dirty="0" smtClean="0"/>
              <a:t> sobre a guerra de Canudos (1896-1897).</a:t>
            </a:r>
          </a:p>
          <a:p>
            <a:pPr algn="just">
              <a:buNone/>
            </a:pPr>
            <a:endParaRPr lang="pt-BR" dirty="0" smtClean="0"/>
          </a:p>
          <a:p>
            <a:pPr algn="just"/>
            <a:r>
              <a:rPr lang="pt-BR" dirty="0" smtClean="0"/>
              <a:t>Num esforço para sistematizar a vida sertaneja e compreender o destino da região, leva Euclides a dividir o relato em três partes. São elas: A terra; O homem; A luta.</a:t>
            </a:r>
          </a:p>
          <a:p>
            <a:pPr algn="just">
              <a:buNone/>
            </a:pPr>
            <a:endParaRPr lang="pt-BR" dirty="0"/>
          </a:p>
        </p:txBody>
      </p:sp>
      <p:sp>
        <p:nvSpPr>
          <p:cNvPr id="3" name="Título 2"/>
          <p:cNvSpPr>
            <a:spLocks noGrp="1"/>
          </p:cNvSpPr>
          <p:nvPr>
            <p:ph type="title"/>
          </p:nvPr>
        </p:nvSpPr>
        <p:spPr/>
        <p:txBody>
          <a:bodyPr/>
          <a:lstStyle/>
          <a:p>
            <a:pPr algn="ctr"/>
            <a:r>
              <a:rPr lang="pt-BR" dirty="0" smtClean="0"/>
              <a:t>Os Sertões </a:t>
            </a:r>
            <a:endParaRPr lang="pt-B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endParaRPr lang="pt-BR" u="sng" dirty="0" smtClean="0"/>
          </a:p>
          <a:p>
            <a:pPr algn="just"/>
            <a:endParaRPr lang="pt-BR" u="sng" dirty="0" smtClean="0"/>
          </a:p>
          <a:p>
            <a:pPr algn="just"/>
            <a:r>
              <a:rPr lang="pt-BR" u="sng" dirty="0" smtClean="0"/>
              <a:t>A terra:</a:t>
            </a:r>
            <a:r>
              <a:rPr lang="pt-BR" dirty="0" smtClean="0"/>
              <a:t> trata-se da apresentação minuciosa do cenário do conflito. A geografia e a geologia ganham destaque, dando corpo a uma catalogação, sobretudo, da vegetação. O resultado aproxima-se de uma poética científica.</a:t>
            </a:r>
          </a:p>
          <a:p>
            <a:pPr algn="just">
              <a:buNone/>
            </a:pPr>
            <a:endParaRPr lang="pt-BR" u="sng" dirty="0"/>
          </a:p>
        </p:txBody>
      </p:sp>
      <p:sp>
        <p:nvSpPr>
          <p:cNvPr id="3" name="Título 2"/>
          <p:cNvSpPr>
            <a:spLocks noGrp="1"/>
          </p:cNvSpPr>
          <p:nvPr>
            <p:ph type="title"/>
          </p:nvPr>
        </p:nvSpPr>
        <p:spPr/>
        <p:txBody>
          <a:bodyPr/>
          <a:lstStyle/>
          <a:p>
            <a:pPr algn="ctr"/>
            <a:r>
              <a:rPr lang="pt-BR" dirty="0" smtClean="0"/>
              <a:t>1ª parte</a:t>
            </a:r>
            <a:endParaRPr lang="pt-B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516</TotalTime>
  <Words>982</Words>
  <Application>Microsoft Office PowerPoint</Application>
  <PresentationFormat>Apresentação na tela (4:3)</PresentationFormat>
  <Paragraphs>77</Paragraphs>
  <Slides>23</Slides>
  <Notes>0</Notes>
  <HiddenSlides>0</HiddenSlides>
  <MMClips>1</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Concurso</vt:lpstr>
      <vt:lpstr>Pré-Modernismo</vt:lpstr>
      <vt:lpstr>Slide 2</vt:lpstr>
      <vt:lpstr>Slide 3</vt:lpstr>
      <vt:lpstr>Slide 4</vt:lpstr>
      <vt:lpstr>Conceituação</vt:lpstr>
      <vt:lpstr>Questionamentos </vt:lpstr>
      <vt:lpstr>Euclides da Cunha</vt:lpstr>
      <vt:lpstr>Os Sertões </vt:lpstr>
      <vt:lpstr>1ª parte</vt:lpstr>
      <vt:lpstr>2ª parte</vt:lpstr>
      <vt:lpstr>3ª parte</vt:lpstr>
      <vt:lpstr>Lima Barreto</vt:lpstr>
      <vt:lpstr>Romances, contos e crônicas</vt:lpstr>
      <vt:lpstr>Clara dos Anjos</vt:lpstr>
      <vt:lpstr>Slide 15</vt:lpstr>
      <vt:lpstr>A literatura militante </vt:lpstr>
      <vt:lpstr>Slide 17</vt:lpstr>
      <vt:lpstr>Slide 18</vt:lpstr>
      <vt:lpstr>Augusto dos Anjos</vt:lpstr>
      <vt:lpstr>Linguagem da poética de Augusto dos Anjos</vt:lpstr>
      <vt:lpstr>Slide 21</vt:lpstr>
      <vt:lpstr>Slide 22</vt:lpstr>
      <vt:lpstr>Slide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Pré-Modernismo</dc:title>
  <dc:creator>Liliane</dc:creator>
  <cp:lastModifiedBy>Francisco Humberlan Arruda de Oliveira</cp:lastModifiedBy>
  <cp:revision>34</cp:revision>
  <dcterms:created xsi:type="dcterms:W3CDTF">2013-08-07T22:10:16Z</dcterms:created>
  <dcterms:modified xsi:type="dcterms:W3CDTF">2015-08-13T11:46:18Z</dcterms:modified>
</cp:coreProperties>
</file>