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C0CA13-EE30-45F2-8F32-EB6ABE1DF661}" type="datetimeFigureOut">
              <a:rPr lang="pt-BR" smtClean="0"/>
              <a:t>31/05/2015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Orações subordinadas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Turma: ADM3AM                    </a:t>
            </a:r>
            <a:r>
              <a:rPr lang="pt-BR" dirty="0" err="1" smtClean="0"/>
              <a:t>Prof</a:t>
            </a:r>
            <a:r>
              <a:rPr lang="pt-BR" dirty="0" smtClean="0"/>
              <a:t>: Chico Arruda 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16883" cy="156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Oração subordinada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substantiva objetiva indireta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Exerce a função sintática de </a:t>
            </a:r>
            <a:r>
              <a:rPr lang="pt-BR" b="1" dirty="0" smtClean="0"/>
              <a:t>objeto indireto </a:t>
            </a:r>
            <a:r>
              <a:rPr lang="pt-BR" dirty="0" smtClean="0"/>
              <a:t>do verbo (transitivo direto ou transitivo direto e indireto) da oração principal.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Lembre-se de que ninguém é dono da verdade. (lembre-se </a:t>
            </a:r>
            <a:r>
              <a:rPr lang="pt-BR" b="1" dirty="0" smtClean="0"/>
              <a:t>de quê?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Creio em quem lhe contou. (Creio </a:t>
            </a:r>
            <a:r>
              <a:rPr lang="pt-BR" b="1" dirty="0" smtClean="0"/>
              <a:t>em </a:t>
            </a:r>
            <a:r>
              <a:rPr lang="pt-BR" b="1" dirty="0" smtClean="0"/>
              <a:t>quê?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João contou a história a quem estava lá. (Contou </a:t>
            </a:r>
            <a:r>
              <a:rPr lang="pt-BR" b="1" dirty="0" smtClean="0"/>
              <a:t>a quem?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Oração subordinada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substantiva completiva nominal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Funciona como </a:t>
            </a:r>
            <a:r>
              <a:rPr lang="pt-BR" b="1" dirty="0" smtClean="0"/>
              <a:t>complemento nominal </a:t>
            </a:r>
            <a:r>
              <a:rPr lang="pt-BR" dirty="0" smtClean="0"/>
              <a:t>de um substantivo, adjetivo ou advérbio da oração principal.</a:t>
            </a:r>
          </a:p>
          <a:p>
            <a:endParaRPr lang="pt-BR" dirty="0" smtClean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Tenho a sensação de que estamos sendo observados.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Trabalhou consciente de que cumpriria a sua missão.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Decidirá contrariamente ao que esperam de ti?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Oração subordinada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substantiva apositiva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Funciona como </a:t>
            </a:r>
            <a:r>
              <a:rPr lang="pt-BR" b="1" dirty="0" smtClean="0"/>
              <a:t>aposto</a:t>
            </a:r>
            <a:r>
              <a:rPr lang="pt-BR" dirty="0" smtClean="0"/>
              <a:t>, esclarecendo um termo pertencente à oração principal. Geralmente esse tipo de oração é isolado por vírgula ou dois-pontos.</a:t>
            </a:r>
          </a:p>
          <a:p>
            <a:pPr algn="just"/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Só desejo uma coisa: que você seja feliz.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Uma </a:t>
            </a:r>
            <a:r>
              <a:rPr lang="pt-BR" dirty="0" err="1" smtClean="0">
                <a:solidFill>
                  <a:srgbClr val="FF0000"/>
                </a:solidFill>
              </a:rPr>
              <a:t>ideia</a:t>
            </a:r>
            <a:r>
              <a:rPr lang="pt-BR" dirty="0" smtClean="0">
                <a:solidFill>
                  <a:srgbClr val="FF0000"/>
                </a:solidFill>
              </a:rPr>
              <a:t> teima em sua cabeça: que todos eram suspeitos.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Disse tudo, ou seja, quem é o culpado.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Indique a função sintática exercida pela oração destacada abaixo: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“Esta obra foi produzida </a:t>
            </a:r>
            <a:r>
              <a:rPr lang="pt-BR" b="1" dirty="0" smtClean="0"/>
              <a:t>por quem entende do riscado</a:t>
            </a:r>
            <a:r>
              <a:rPr lang="pt-BR" dirty="0" smtClean="0"/>
              <a:t>.”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Orações subordinadas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Podem ser consideradas orações subordinadas aquelas que exercem função sintática em relação a um ou mais termos situados em outra oração, denominada oração </a:t>
            </a:r>
            <a:r>
              <a:rPr lang="pt-BR" b="1" dirty="0" smtClean="0"/>
              <a:t>principal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 acordo com a função exercida em relação à oração principal, a oração subordinada pode ser </a:t>
            </a:r>
            <a:r>
              <a:rPr lang="pt-BR" b="1" dirty="0" smtClean="0"/>
              <a:t>substantiva, adjetiva</a:t>
            </a:r>
            <a:r>
              <a:rPr lang="pt-BR" dirty="0" smtClean="0"/>
              <a:t> ou </a:t>
            </a:r>
            <a:r>
              <a:rPr lang="pt-BR" b="1" dirty="0" smtClean="0"/>
              <a:t>adverbial.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Orações subordinadas </a:t>
            </a:r>
            <a:br>
              <a:rPr lang="pt-BR" dirty="0" smtClean="0"/>
            </a:br>
            <a:r>
              <a:rPr lang="pt-BR" dirty="0" smtClean="0"/>
              <a:t>substantivas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71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 smtClean="0"/>
              <a:t>São aquelas que têm valor de substantivo. Sua classificação depende da </a:t>
            </a:r>
            <a:r>
              <a:rPr lang="pt-BR" sz="2400" b="1" dirty="0" smtClean="0"/>
              <a:t>função sintática</a:t>
            </a:r>
            <a:r>
              <a:rPr lang="pt-BR" sz="2400" dirty="0" smtClean="0"/>
              <a:t> que exercem em relação à oração principal.</a:t>
            </a:r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2500306"/>
          <a:ext cx="8501122" cy="418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59548">
                <a:tc>
                  <a:txBody>
                    <a:bodyPr/>
                    <a:lstStyle/>
                    <a:p>
                      <a:r>
                        <a:rPr lang="pt-BR" dirty="0" smtClean="0"/>
                        <a:t>Função sintática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Classificação da oração</a:t>
                      </a:r>
                      <a:endParaRPr lang="pt-BR" dirty="0"/>
                    </a:p>
                  </a:txBody>
                  <a:tcPr/>
                </a:tc>
              </a:tr>
              <a:tr h="629209">
                <a:tc>
                  <a:txBody>
                    <a:bodyPr/>
                    <a:lstStyle/>
                    <a:p>
                      <a:r>
                        <a:rPr lang="pt-BR" dirty="0" smtClean="0"/>
                        <a:t>Sujeito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Oração subordinada substantiva subjetiva</a:t>
                      </a:r>
                      <a:endParaRPr lang="pt-BR" dirty="0"/>
                    </a:p>
                  </a:txBody>
                  <a:tcPr/>
                </a:tc>
              </a:tr>
              <a:tr h="629209">
                <a:tc>
                  <a:txBody>
                    <a:bodyPr/>
                    <a:lstStyle/>
                    <a:p>
                      <a:r>
                        <a:rPr lang="pt-BR" dirty="0" smtClean="0"/>
                        <a:t>Predicativo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Oração subordinada substantiva predicativa</a:t>
                      </a:r>
                      <a:endParaRPr lang="pt-BR" dirty="0"/>
                    </a:p>
                  </a:txBody>
                  <a:tcPr/>
                </a:tc>
              </a:tr>
              <a:tr h="629209">
                <a:tc>
                  <a:txBody>
                    <a:bodyPr/>
                    <a:lstStyle/>
                    <a:p>
                      <a:r>
                        <a:rPr lang="pt-BR" dirty="0" smtClean="0"/>
                        <a:t>Objeto direto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Oração subordinada substantiva objetiva direta</a:t>
                      </a:r>
                      <a:endParaRPr lang="pt-BR" dirty="0"/>
                    </a:p>
                  </a:txBody>
                  <a:tcPr/>
                </a:tc>
              </a:tr>
              <a:tr h="629209">
                <a:tc>
                  <a:txBody>
                    <a:bodyPr/>
                    <a:lstStyle/>
                    <a:p>
                      <a:r>
                        <a:rPr lang="pt-BR" dirty="0" smtClean="0"/>
                        <a:t>Objeto indireto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Oração subordinada substantiva objetiva indireta</a:t>
                      </a:r>
                      <a:endParaRPr lang="pt-BR" dirty="0"/>
                    </a:p>
                  </a:txBody>
                  <a:tcPr/>
                </a:tc>
              </a:tr>
              <a:tr h="629209">
                <a:tc>
                  <a:txBody>
                    <a:bodyPr/>
                    <a:lstStyle/>
                    <a:p>
                      <a:r>
                        <a:rPr lang="pt-BR" dirty="0" smtClean="0"/>
                        <a:t>Complemento</a:t>
                      </a:r>
                      <a:r>
                        <a:rPr lang="pt-BR" baseline="0" dirty="0" smtClean="0"/>
                        <a:t> nominal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Oração subordinada substantiva completiva</a:t>
                      </a:r>
                      <a:r>
                        <a:rPr lang="pt-BR" baseline="0" dirty="0" smtClean="0"/>
                        <a:t> nominal</a:t>
                      </a:r>
                      <a:endParaRPr lang="pt-BR" dirty="0"/>
                    </a:p>
                  </a:txBody>
                  <a:tcPr/>
                </a:tc>
              </a:tr>
              <a:tr h="629209">
                <a:tc>
                  <a:txBody>
                    <a:bodyPr/>
                    <a:lstStyle/>
                    <a:p>
                      <a:r>
                        <a:rPr lang="pt-BR" dirty="0" smtClean="0"/>
                        <a:t>Aposto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Oração subordinada substantiva apositiva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Orações subordinadas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substantivas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orações subordinadas substantivas podem ser:</a:t>
            </a:r>
          </a:p>
          <a:p>
            <a:pPr algn="just"/>
            <a:r>
              <a:rPr lang="pt-BR" b="1" dirty="0" smtClean="0"/>
              <a:t>Conectivas </a:t>
            </a:r>
            <a:r>
              <a:rPr lang="pt-BR" dirty="0" smtClean="0"/>
              <a:t>– São introduzidas pelas conjunções subordinativas integrantes </a:t>
            </a:r>
            <a:r>
              <a:rPr lang="pt-BR" b="1" dirty="0" smtClean="0"/>
              <a:t>que</a:t>
            </a:r>
            <a:r>
              <a:rPr lang="pt-BR" dirty="0" smtClean="0"/>
              <a:t> ou </a:t>
            </a:r>
            <a:r>
              <a:rPr lang="pt-BR" b="1" dirty="0" smtClean="0"/>
              <a:t>se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Não sei se ele virá amanhã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Chave esquerda 3"/>
          <p:cNvSpPr/>
          <p:nvPr/>
        </p:nvSpPr>
        <p:spPr>
          <a:xfrm rot="16200000">
            <a:off x="892943" y="3250405"/>
            <a:ext cx="785818" cy="11430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esquerda 4"/>
          <p:cNvSpPr/>
          <p:nvPr/>
        </p:nvSpPr>
        <p:spPr>
          <a:xfrm rot="16200000">
            <a:off x="3143240" y="2571744"/>
            <a:ext cx="785818" cy="2500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5400000">
            <a:off x="1429522" y="4286256"/>
            <a:ext cx="12850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5786" y="4286256"/>
            <a:ext cx="9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Oração </a:t>
            </a:r>
          </a:p>
          <a:p>
            <a:r>
              <a:rPr lang="pt-BR" dirty="0" smtClean="0"/>
              <a:t>principal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071802" y="4286256"/>
            <a:ext cx="214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Oração subordinada</a:t>
            </a:r>
          </a:p>
          <a:p>
            <a:r>
              <a:rPr lang="pt-BR" dirty="0" smtClean="0"/>
              <a:t>Substantiva conectiva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643042" y="5000636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Conjunção</a:t>
            </a:r>
          </a:p>
          <a:p>
            <a:r>
              <a:rPr lang="pt-BR" dirty="0" smtClean="0"/>
              <a:t>integrante</a:t>
            </a:r>
            <a:endParaRPr lang="pt-BR" dirty="0"/>
          </a:p>
        </p:txBody>
      </p:sp>
      <p:pic>
        <p:nvPicPr>
          <p:cNvPr id="13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Orações subordinadas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substantivas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Justapostas </a:t>
            </a:r>
            <a:r>
              <a:rPr lang="pt-BR" dirty="0" smtClean="0"/>
              <a:t>– São introduzidas por advérbios ou pronomes interrogativos </a:t>
            </a:r>
            <a:r>
              <a:rPr lang="pt-BR" b="1" dirty="0" smtClean="0"/>
              <a:t>(como, quando, quem, quanto, onde</a:t>
            </a:r>
            <a:r>
              <a:rPr lang="pt-BR" dirty="0" smtClean="0"/>
              <a:t> etc.).</a:t>
            </a:r>
            <a:endParaRPr lang="pt-BR" b="1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Não sabemos quem disso isso.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Chave esquerda 3"/>
          <p:cNvSpPr/>
          <p:nvPr/>
        </p:nvSpPr>
        <p:spPr>
          <a:xfrm rot="16200000">
            <a:off x="1357290" y="2786058"/>
            <a:ext cx="785818" cy="20717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esquerda 4"/>
          <p:cNvSpPr/>
          <p:nvPr/>
        </p:nvSpPr>
        <p:spPr>
          <a:xfrm rot="16200000">
            <a:off x="4000496" y="3143248"/>
            <a:ext cx="785818" cy="15001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5400000">
            <a:off x="2501092" y="4142586"/>
            <a:ext cx="12850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1285852" y="4286256"/>
            <a:ext cx="9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Oração </a:t>
            </a:r>
          </a:p>
          <a:p>
            <a:r>
              <a:rPr lang="pt-BR" dirty="0" smtClean="0"/>
              <a:t>principal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00430" y="4286256"/>
            <a:ext cx="2222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Oração subordinada</a:t>
            </a:r>
          </a:p>
          <a:p>
            <a:r>
              <a:rPr lang="pt-BR" dirty="0" smtClean="0"/>
              <a:t>Substantiva justaposta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00298" y="4857760"/>
            <a:ext cx="1353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Pronome</a:t>
            </a:r>
          </a:p>
          <a:p>
            <a:r>
              <a:rPr lang="pt-BR" dirty="0" smtClean="0"/>
              <a:t>interrogativo</a:t>
            </a:r>
            <a:endParaRPr lang="pt-BR" dirty="0"/>
          </a:p>
        </p:txBody>
      </p:sp>
      <p:pic>
        <p:nvPicPr>
          <p:cNvPr id="11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Orações subordinadas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substantivas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Reduzidas </a:t>
            </a:r>
            <a:r>
              <a:rPr lang="pt-BR" dirty="0" smtClean="0"/>
              <a:t>– Não são introduzidas por conectivos, e o verbo fica no infinitivo.</a:t>
            </a:r>
            <a:endParaRPr lang="pt-BR" b="1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Eles afirmaram desconhecer estas normas.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Chave esquerda 3"/>
          <p:cNvSpPr/>
          <p:nvPr/>
        </p:nvSpPr>
        <p:spPr>
          <a:xfrm rot="16200000">
            <a:off x="1393009" y="2250273"/>
            <a:ext cx="785818" cy="22860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esquerda 4"/>
          <p:cNvSpPr/>
          <p:nvPr/>
        </p:nvSpPr>
        <p:spPr>
          <a:xfrm rot="16200000">
            <a:off x="4536281" y="1464455"/>
            <a:ext cx="785818" cy="38576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357290" y="3786190"/>
            <a:ext cx="9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Oração </a:t>
            </a:r>
          </a:p>
          <a:p>
            <a:r>
              <a:rPr lang="pt-BR" dirty="0" smtClean="0"/>
              <a:t>principal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7620" y="3786190"/>
            <a:ext cx="2114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Oração subordinada</a:t>
            </a:r>
          </a:p>
          <a:p>
            <a:r>
              <a:rPr lang="pt-BR" dirty="0" smtClean="0"/>
              <a:t>Substantiva reduzida</a:t>
            </a:r>
            <a:endParaRPr lang="pt-BR" dirty="0"/>
          </a:p>
        </p:txBody>
      </p:sp>
      <p:pic>
        <p:nvPicPr>
          <p:cNvPr id="11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Oração subordinada </a:t>
            </a:r>
            <a:br>
              <a:rPr lang="pt-BR" dirty="0" smtClean="0"/>
            </a:br>
            <a:r>
              <a:rPr lang="pt-BR" dirty="0" smtClean="0"/>
              <a:t>substantiva subjetiva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Exerce a função sintática de </a:t>
            </a:r>
            <a:r>
              <a:rPr lang="pt-BR" b="1" dirty="0" smtClean="0"/>
              <a:t>sujeito</a:t>
            </a:r>
            <a:r>
              <a:rPr lang="pt-BR" dirty="0" smtClean="0"/>
              <a:t> da oração principal, cujo verbo se apresenta na terceira pessoa do singular, sem se referir a algum termo da oração em que se encontra.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É necessário que venhas hoje.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Convém que estudemos mais.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Sabe-se que o vestibular é importante.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Oração subordinada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substantiva predicativa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Exerce a função sintática de </a:t>
            </a:r>
            <a:r>
              <a:rPr lang="pt-BR" b="1" dirty="0" smtClean="0"/>
              <a:t>predicativo do sujeito</a:t>
            </a:r>
            <a:r>
              <a:rPr lang="pt-BR" dirty="0" smtClean="0"/>
              <a:t> da oração principal, cujo verbo será sempre de ligação.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O importante é que ninguém desista do projeto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O combinado era que todos esperassem na varanda.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O certo seria se ele viesse logo.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Oração subordinada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substantiva objetiva direta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Exerce a função sintática de </a:t>
            </a:r>
            <a:r>
              <a:rPr lang="pt-BR" b="1" dirty="0" smtClean="0"/>
              <a:t>objeto direto </a:t>
            </a:r>
            <a:r>
              <a:rPr lang="pt-BR" dirty="0" smtClean="0"/>
              <a:t>do verbo (transitivo direto ou transitivo direto e indireto) da oração principal.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Juro que falei a verdade. (Juro </a:t>
            </a:r>
            <a:r>
              <a:rPr lang="pt-BR" b="1" dirty="0" smtClean="0"/>
              <a:t>o </a:t>
            </a:r>
            <a:r>
              <a:rPr lang="pt-BR" b="1" dirty="0" smtClean="0"/>
              <a:t>quê?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Disse que nada faria. (Disse </a:t>
            </a:r>
            <a:r>
              <a:rPr lang="pt-BR" b="1" dirty="0" smtClean="0"/>
              <a:t>o </a:t>
            </a:r>
            <a:r>
              <a:rPr lang="pt-BR" b="1" dirty="0" smtClean="0"/>
              <a:t>quê</a:t>
            </a:r>
            <a:r>
              <a:rPr lang="pt-BR" b="1" dirty="0" smtClean="0"/>
              <a:t>?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Contaram aonde iriam? (Contaram </a:t>
            </a:r>
            <a:r>
              <a:rPr lang="pt-BR" b="1" dirty="0" smtClean="0"/>
              <a:t>o quê</a:t>
            </a:r>
            <a:r>
              <a:rPr lang="pt-BR" b="1" dirty="0" smtClean="0"/>
              <a:t>?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566</Words>
  <Application>Microsoft Office PowerPoint</Application>
  <PresentationFormat>Apresentação na tela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Mediano</vt:lpstr>
      <vt:lpstr>Orações subordinadas</vt:lpstr>
      <vt:lpstr>Orações subordinadas</vt:lpstr>
      <vt:lpstr>Orações subordinadas  substantivas</vt:lpstr>
      <vt:lpstr>Orações subordinadas  substantivas</vt:lpstr>
      <vt:lpstr>Orações subordinadas  substantivas</vt:lpstr>
      <vt:lpstr>Orações subordinadas  substantivas</vt:lpstr>
      <vt:lpstr>Oração subordinada  substantiva subjetiva</vt:lpstr>
      <vt:lpstr>Oração subordinada  substantiva predicativa</vt:lpstr>
      <vt:lpstr>Oração subordinada  substantiva objetiva direta</vt:lpstr>
      <vt:lpstr>Oração subordinada  substantiva objetiva indireta</vt:lpstr>
      <vt:lpstr>Oração subordinada  substantiva completiva nominal</vt:lpstr>
      <vt:lpstr>Oração subordinada  substantiva apositiva</vt:lpstr>
      <vt:lpstr>Desafio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Orações subordinadas</dc:title>
  <dc:creator>Francisco Humberlan Arruda de Oliveira</dc:creator>
  <cp:lastModifiedBy>Francisco Humberlan Arruda de Oliveira</cp:lastModifiedBy>
  <cp:revision>17</cp:revision>
  <dcterms:created xsi:type="dcterms:W3CDTF">2015-05-31T18:25:27Z</dcterms:created>
  <dcterms:modified xsi:type="dcterms:W3CDTF">2015-05-31T19:18:57Z</dcterms:modified>
</cp:coreProperties>
</file>