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FC0CA13-EE30-45F2-8F32-EB6ABE1DF661}" type="datetimeFigureOut">
              <a:rPr lang="pt-BR" smtClean="0"/>
              <a:t>31/05/2015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F5EFE56-886C-46DA-B30F-A5205C8450C0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0CA13-EE30-45F2-8F32-EB6ABE1DF661}" type="datetimeFigureOut">
              <a:rPr lang="pt-BR" smtClean="0"/>
              <a:t>31/05/2015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EFE56-886C-46DA-B30F-A5205C8450C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FC0CA13-EE30-45F2-8F32-EB6ABE1DF661}" type="datetimeFigureOut">
              <a:rPr lang="pt-BR" smtClean="0"/>
              <a:t>31/05/2015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F5EFE56-886C-46DA-B30F-A5205C8450C0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0CA13-EE30-45F2-8F32-EB6ABE1DF661}" type="datetimeFigureOut">
              <a:rPr lang="pt-BR" smtClean="0"/>
              <a:t>31/05/2015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5EFE56-886C-46DA-B30F-A5205C8450C0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0CA13-EE30-45F2-8F32-EB6ABE1DF661}" type="datetimeFigureOut">
              <a:rPr lang="pt-BR" smtClean="0"/>
              <a:t>31/05/2015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F5EFE56-886C-46DA-B30F-A5205C8450C0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FC0CA13-EE30-45F2-8F32-EB6ABE1DF661}" type="datetimeFigureOut">
              <a:rPr lang="pt-BR" smtClean="0"/>
              <a:t>31/05/2015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F5EFE56-886C-46DA-B30F-A5205C8450C0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FC0CA13-EE30-45F2-8F32-EB6ABE1DF661}" type="datetimeFigureOut">
              <a:rPr lang="pt-BR" smtClean="0"/>
              <a:t>31/05/2015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F5EFE56-886C-46DA-B30F-A5205C8450C0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0CA13-EE30-45F2-8F32-EB6ABE1DF661}" type="datetimeFigureOut">
              <a:rPr lang="pt-BR" smtClean="0"/>
              <a:t>31/05/2015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5EFE56-886C-46DA-B30F-A5205C8450C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0CA13-EE30-45F2-8F32-EB6ABE1DF661}" type="datetimeFigureOut">
              <a:rPr lang="pt-BR" smtClean="0"/>
              <a:t>31/05/2015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F5EFE56-886C-46DA-B30F-A5205C8450C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0CA13-EE30-45F2-8F32-EB6ABE1DF661}" type="datetimeFigureOut">
              <a:rPr lang="pt-BR" smtClean="0"/>
              <a:t>31/05/2015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5EFE56-886C-46DA-B30F-A5205C8450C0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FC0CA13-EE30-45F2-8F32-EB6ABE1DF661}" type="datetimeFigureOut">
              <a:rPr lang="pt-BR" smtClean="0"/>
              <a:t>31/05/2015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F5EFE56-886C-46DA-B30F-A5205C8450C0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FC0CA13-EE30-45F2-8F32-EB6ABE1DF661}" type="datetimeFigureOut">
              <a:rPr lang="pt-BR" smtClean="0"/>
              <a:t>31/05/2015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F5EFE56-886C-46DA-B30F-A5205C8450C0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Orações subordinadas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Turma: ADM3AM                    </a:t>
            </a:r>
            <a:r>
              <a:rPr lang="pt-BR" dirty="0" err="1" smtClean="0"/>
              <a:t>Prof</a:t>
            </a:r>
            <a:r>
              <a:rPr lang="pt-BR" dirty="0" smtClean="0"/>
              <a:t>: Chico Arruda </a:t>
            </a:r>
            <a:endParaRPr lang="pt-BR" dirty="0"/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616883" cy="1561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600" dirty="0" smtClean="0"/>
              <a:t>Oração subordinada </a:t>
            </a: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/>
              <a:t>substantiva objetiva indireta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Exerce a função sintática de </a:t>
            </a:r>
            <a:r>
              <a:rPr lang="pt-BR" b="1" dirty="0" smtClean="0"/>
              <a:t>objeto indireto </a:t>
            </a:r>
            <a:r>
              <a:rPr lang="pt-BR" dirty="0" smtClean="0"/>
              <a:t>do verbo (transitivo direto ou transitivo direto e indireto) da oração principal.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>
                <a:solidFill>
                  <a:srgbClr val="FF0000"/>
                </a:solidFill>
              </a:rPr>
              <a:t>Lembre-se de que ninguém é dono da verdade. (lembre-se </a:t>
            </a:r>
            <a:r>
              <a:rPr lang="pt-BR" b="1" dirty="0" smtClean="0"/>
              <a:t>de quê?</a:t>
            </a:r>
            <a:r>
              <a:rPr lang="pt-BR" b="1" dirty="0" smtClean="0">
                <a:solidFill>
                  <a:srgbClr val="FF0000"/>
                </a:solidFill>
              </a:rPr>
              <a:t>)</a:t>
            </a:r>
          </a:p>
          <a:p>
            <a:pPr algn="just"/>
            <a:r>
              <a:rPr lang="pt-BR" dirty="0" smtClean="0">
                <a:solidFill>
                  <a:srgbClr val="FF0000"/>
                </a:solidFill>
              </a:rPr>
              <a:t>Creio em quem lhe contou. (Creio </a:t>
            </a:r>
            <a:r>
              <a:rPr lang="pt-BR" b="1" dirty="0" smtClean="0"/>
              <a:t>em </a:t>
            </a:r>
            <a:r>
              <a:rPr lang="pt-BR" b="1" dirty="0" smtClean="0"/>
              <a:t>quê?</a:t>
            </a:r>
            <a:r>
              <a:rPr lang="pt-BR" b="1" dirty="0" smtClean="0">
                <a:solidFill>
                  <a:srgbClr val="FF0000"/>
                </a:solidFill>
              </a:rPr>
              <a:t>)</a:t>
            </a:r>
            <a:endParaRPr lang="pt-BR" b="1" dirty="0" smtClean="0">
              <a:solidFill>
                <a:srgbClr val="FF0000"/>
              </a:solidFill>
            </a:endParaRPr>
          </a:p>
          <a:p>
            <a:pPr algn="just"/>
            <a:r>
              <a:rPr lang="pt-BR" dirty="0" smtClean="0">
                <a:solidFill>
                  <a:srgbClr val="FF0000"/>
                </a:solidFill>
              </a:rPr>
              <a:t>João contou a história a quem estava lá. (Contou </a:t>
            </a:r>
            <a:r>
              <a:rPr lang="pt-BR" b="1" dirty="0" smtClean="0"/>
              <a:t>a quem?</a:t>
            </a:r>
            <a:r>
              <a:rPr lang="pt-BR" b="1" dirty="0" smtClean="0">
                <a:solidFill>
                  <a:srgbClr val="FF0000"/>
                </a:solidFill>
              </a:rPr>
              <a:t>)</a:t>
            </a:r>
          </a:p>
          <a:p>
            <a:endParaRPr lang="pt-BR" dirty="0" smtClean="0">
              <a:solidFill>
                <a:srgbClr val="FF0000"/>
              </a:solidFill>
            </a:endParaRPr>
          </a:p>
          <a:p>
            <a:endParaRPr lang="pt-BR" dirty="0">
              <a:solidFill>
                <a:srgbClr val="FF0000"/>
              </a:solidFill>
            </a:endParaRPr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600" dirty="0" smtClean="0"/>
              <a:t>Oração subordinada </a:t>
            </a: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/>
              <a:t>substantiva completiva nominal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Funciona como </a:t>
            </a:r>
            <a:r>
              <a:rPr lang="pt-BR" b="1" dirty="0" smtClean="0"/>
              <a:t>complemento nominal </a:t>
            </a:r>
            <a:r>
              <a:rPr lang="pt-BR" dirty="0" smtClean="0"/>
              <a:t>de um substantivo, adjetivo ou advérbio da oração principal.</a:t>
            </a:r>
          </a:p>
          <a:p>
            <a:endParaRPr lang="pt-BR" dirty="0" smtClean="0"/>
          </a:p>
          <a:p>
            <a:pPr algn="just"/>
            <a:r>
              <a:rPr lang="pt-BR" dirty="0" smtClean="0">
                <a:solidFill>
                  <a:srgbClr val="FF0000"/>
                </a:solidFill>
              </a:rPr>
              <a:t>Tenho a sensação de que estamos sendo observados.</a:t>
            </a:r>
          </a:p>
          <a:p>
            <a:pPr algn="just"/>
            <a:r>
              <a:rPr lang="pt-BR" dirty="0" smtClean="0">
                <a:solidFill>
                  <a:srgbClr val="FF0000"/>
                </a:solidFill>
              </a:rPr>
              <a:t>Trabalhou consciente de que cumpriria a sua missão.</a:t>
            </a:r>
          </a:p>
          <a:p>
            <a:pPr algn="just"/>
            <a:r>
              <a:rPr lang="pt-BR" dirty="0" smtClean="0">
                <a:solidFill>
                  <a:srgbClr val="FF0000"/>
                </a:solidFill>
              </a:rPr>
              <a:t>Decidirá contrariamente ao que esperam de ti?</a:t>
            </a:r>
          </a:p>
          <a:p>
            <a:endParaRPr lang="pt-BR" dirty="0" smtClean="0">
              <a:solidFill>
                <a:srgbClr val="FF0000"/>
              </a:solidFill>
            </a:endParaRPr>
          </a:p>
          <a:p>
            <a:endParaRPr lang="pt-BR" dirty="0">
              <a:solidFill>
                <a:srgbClr val="FF0000"/>
              </a:solidFill>
            </a:endParaRPr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Oração subordinada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substantiva apositiva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Funciona como </a:t>
            </a:r>
            <a:r>
              <a:rPr lang="pt-BR" b="1" dirty="0" smtClean="0"/>
              <a:t>aposto</a:t>
            </a:r>
            <a:r>
              <a:rPr lang="pt-BR" dirty="0" smtClean="0"/>
              <a:t>, esclarecendo um termo pertencente à oração principal. Geralmente esse tipo de oração é isolado por vírgula ou dois-pontos.</a:t>
            </a:r>
          </a:p>
          <a:p>
            <a:pPr algn="just"/>
            <a:endParaRPr lang="pt-BR" dirty="0" smtClean="0"/>
          </a:p>
          <a:p>
            <a:r>
              <a:rPr lang="pt-BR" dirty="0" smtClean="0">
                <a:solidFill>
                  <a:srgbClr val="FF0000"/>
                </a:solidFill>
              </a:rPr>
              <a:t>Só desejo uma coisa: que você seja feliz.</a:t>
            </a:r>
          </a:p>
          <a:p>
            <a:r>
              <a:rPr lang="pt-BR" dirty="0" smtClean="0">
                <a:solidFill>
                  <a:srgbClr val="FF0000"/>
                </a:solidFill>
              </a:rPr>
              <a:t>Uma </a:t>
            </a:r>
            <a:r>
              <a:rPr lang="pt-BR" dirty="0" err="1" smtClean="0">
                <a:solidFill>
                  <a:srgbClr val="FF0000"/>
                </a:solidFill>
              </a:rPr>
              <a:t>ideia</a:t>
            </a:r>
            <a:r>
              <a:rPr lang="pt-BR" dirty="0" smtClean="0">
                <a:solidFill>
                  <a:srgbClr val="FF0000"/>
                </a:solidFill>
              </a:rPr>
              <a:t> teima em sua cabeça: que todos eram suspeitos.</a:t>
            </a:r>
          </a:p>
          <a:p>
            <a:r>
              <a:rPr lang="pt-BR" dirty="0" smtClean="0">
                <a:solidFill>
                  <a:srgbClr val="FF0000"/>
                </a:solidFill>
              </a:rPr>
              <a:t>Disse tudo, ou seja, quem é o culpado.</a:t>
            </a:r>
          </a:p>
          <a:p>
            <a:endParaRPr lang="pt-BR" dirty="0">
              <a:solidFill>
                <a:srgbClr val="FF0000"/>
              </a:solidFill>
            </a:endParaRPr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Desafio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Indique a função sintática exercida pela oração destacada abaixo:</a:t>
            </a:r>
          </a:p>
          <a:p>
            <a:pPr algn="just"/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“Esta obra foi produzida </a:t>
            </a:r>
            <a:r>
              <a:rPr lang="pt-BR" b="1" dirty="0" smtClean="0"/>
              <a:t>por quem entende do riscado</a:t>
            </a:r>
            <a:r>
              <a:rPr lang="pt-BR" dirty="0" smtClean="0"/>
              <a:t>.”</a:t>
            </a:r>
            <a:endParaRPr lang="pt-BR" dirty="0"/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Orações subordinadas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Podem ser consideradas orações subordinadas aquelas que exercem função sintática em relação a um ou mais termos situados em outra oração, denominada oração </a:t>
            </a:r>
            <a:r>
              <a:rPr lang="pt-BR" b="1" dirty="0" smtClean="0"/>
              <a:t>principal</a:t>
            </a:r>
            <a:r>
              <a:rPr lang="pt-BR" dirty="0" smtClean="0"/>
              <a:t>. 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De acordo com a função exercida em relação à oração principal, a oração subordinada pode ser </a:t>
            </a:r>
            <a:r>
              <a:rPr lang="pt-BR" b="1" dirty="0" smtClean="0"/>
              <a:t>substantiva, adjetiva</a:t>
            </a:r>
            <a:r>
              <a:rPr lang="pt-BR" dirty="0" smtClean="0"/>
              <a:t> ou </a:t>
            </a:r>
            <a:r>
              <a:rPr lang="pt-BR" b="1" dirty="0" smtClean="0"/>
              <a:t>adverbial.</a:t>
            </a:r>
            <a:endParaRPr lang="pt-BR" dirty="0"/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Orações subordinadas </a:t>
            </a:r>
            <a:br>
              <a:rPr lang="pt-BR" dirty="0" smtClean="0"/>
            </a:br>
            <a:r>
              <a:rPr lang="pt-BR" dirty="0" smtClean="0"/>
              <a:t>substantivas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97154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sz="2400" dirty="0" smtClean="0"/>
              <a:t>São aquelas que têm valor de substantivo. Sua classificação depende da </a:t>
            </a:r>
            <a:r>
              <a:rPr lang="pt-BR" sz="2400" b="1" dirty="0" smtClean="0"/>
              <a:t>função sintática</a:t>
            </a:r>
            <a:r>
              <a:rPr lang="pt-BR" sz="2400" dirty="0" smtClean="0"/>
              <a:t> que exercem em relação à oração principal.</a:t>
            </a:r>
          </a:p>
          <a:p>
            <a:pPr algn="just"/>
            <a:endParaRPr lang="pt-BR" b="1" dirty="0" smtClean="0"/>
          </a:p>
          <a:p>
            <a:pPr algn="just"/>
            <a:endParaRPr lang="pt-BR" b="1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285720" y="2500306"/>
          <a:ext cx="8501122" cy="4184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0561"/>
                <a:gridCol w="4250561"/>
              </a:tblGrid>
              <a:tr h="359548">
                <a:tc>
                  <a:txBody>
                    <a:bodyPr/>
                    <a:lstStyle/>
                    <a:p>
                      <a:r>
                        <a:rPr lang="pt-BR" dirty="0" smtClean="0"/>
                        <a:t>Função sintática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Classificação da oração</a:t>
                      </a:r>
                      <a:endParaRPr lang="pt-BR" dirty="0"/>
                    </a:p>
                  </a:txBody>
                  <a:tcPr/>
                </a:tc>
              </a:tr>
              <a:tr h="629209">
                <a:tc>
                  <a:txBody>
                    <a:bodyPr/>
                    <a:lstStyle/>
                    <a:p>
                      <a:r>
                        <a:rPr lang="pt-BR" dirty="0" smtClean="0"/>
                        <a:t>Sujeito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Oração subordinada substantiva subjetiva</a:t>
                      </a:r>
                      <a:endParaRPr lang="pt-BR" dirty="0"/>
                    </a:p>
                  </a:txBody>
                  <a:tcPr/>
                </a:tc>
              </a:tr>
              <a:tr h="629209">
                <a:tc>
                  <a:txBody>
                    <a:bodyPr/>
                    <a:lstStyle/>
                    <a:p>
                      <a:r>
                        <a:rPr lang="pt-BR" dirty="0" smtClean="0"/>
                        <a:t>Predicativo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Oração subordinada substantiva predicativa</a:t>
                      </a:r>
                      <a:endParaRPr lang="pt-BR" dirty="0"/>
                    </a:p>
                  </a:txBody>
                  <a:tcPr/>
                </a:tc>
              </a:tr>
              <a:tr h="629209">
                <a:tc>
                  <a:txBody>
                    <a:bodyPr/>
                    <a:lstStyle/>
                    <a:p>
                      <a:r>
                        <a:rPr lang="pt-BR" dirty="0" smtClean="0"/>
                        <a:t>Objeto direto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Oração subordinada substantiva objetiva direta</a:t>
                      </a:r>
                      <a:endParaRPr lang="pt-BR" dirty="0"/>
                    </a:p>
                  </a:txBody>
                  <a:tcPr/>
                </a:tc>
              </a:tr>
              <a:tr h="629209">
                <a:tc>
                  <a:txBody>
                    <a:bodyPr/>
                    <a:lstStyle/>
                    <a:p>
                      <a:r>
                        <a:rPr lang="pt-BR" dirty="0" smtClean="0"/>
                        <a:t>Objeto indireto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Oração subordinada substantiva objetiva indireta</a:t>
                      </a:r>
                      <a:endParaRPr lang="pt-BR" dirty="0"/>
                    </a:p>
                  </a:txBody>
                  <a:tcPr/>
                </a:tc>
              </a:tr>
              <a:tr h="629209">
                <a:tc>
                  <a:txBody>
                    <a:bodyPr/>
                    <a:lstStyle/>
                    <a:p>
                      <a:r>
                        <a:rPr lang="pt-BR" dirty="0" smtClean="0"/>
                        <a:t>Complemento</a:t>
                      </a:r>
                      <a:r>
                        <a:rPr lang="pt-BR" baseline="0" dirty="0" smtClean="0"/>
                        <a:t> nominal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Oração subordinada substantiva completiva</a:t>
                      </a:r>
                      <a:r>
                        <a:rPr lang="pt-BR" baseline="0" dirty="0" smtClean="0"/>
                        <a:t> nominal</a:t>
                      </a:r>
                      <a:endParaRPr lang="pt-BR" dirty="0"/>
                    </a:p>
                  </a:txBody>
                  <a:tcPr/>
                </a:tc>
              </a:tr>
              <a:tr h="629209">
                <a:tc>
                  <a:txBody>
                    <a:bodyPr/>
                    <a:lstStyle/>
                    <a:p>
                      <a:r>
                        <a:rPr lang="pt-BR" dirty="0" smtClean="0"/>
                        <a:t>Aposto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Oração subordinada substantiva apositiva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Orações subordinadas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substantivas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As orações subordinadas substantivas podem ser:</a:t>
            </a:r>
          </a:p>
          <a:p>
            <a:pPr algn="just"/>
            <a:r>
              <a:rPr lang="pt-BR" b="1" dirty="0" smtClean="0"/>
              <a:t>Conectivas </a:t>
            </a:r>
            <a:r>
              <a:rPr lang="pt-BR" dirty="0" smtClean="0"/>
              <a:t>– São introduzidas pelas conjunções subordinativas integrantes </a:t>
            </a:r>
            <a:r>
              <a:rPr lang="pt-BR" b="1" dirty="0" smtClean="0"/>
              <a:t>que</a:t>
            </a:r>
            <a:r>
              <a:rPr lang="pt-BR" dirty="0" smtClean="0"/>
              <a:t> ou </a:t>
            </a:r>
            <a:r>
              <a:rPr lang="pt-BR" b="1" dirty="0" smtClean="0"/>
              <a:t>se</a:t>
            </a:r>
            <a:r>
              <a:rPr lang="pt-BR" dirty="0" smtClean="0"/>
              <a:t>.</a:t>
            </a:r>
          </a:p>
          <a:p>
            <a:pPr algn="just">
              <a:buNone/>
            </a:pPr>
            <a:r>
              <a:rPr lang="pt-BR" dirty="0" smtClean="0">
                <a:solidFill>
                  <a:srgbClr val="FF0000"/>
                </a:solidFill>
              </a:rPr>
              <a:t>Não sei se ele virá amanhã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4" name="Chave esquerda 3"/>
          <p:cNvSpPr/>
          <p:nvPr/>
        </p:nvSpPr>
        <p:spPr>
          <a:xfrm rot="16200000">
            <a:off x="892943" y="3250405"/>
            <a:ext cx="785818" cy="114300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have esquerda 4"/>
          <p:cNvSpPr/>
          <p:nvPr/>
        </p:nvSpPr>
        <p:spPr>
          <a:xfrm rot="16200000">
            <a:off x="3143240" y="2571744"/>
            <a:ext cx="785818" cy="250033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7" name="Conector de seta reta 6"/>
          <p:cNvCxnSpPr/>
          <p:nvPr/>
        </p:nvCxnSpPr>
        <p:spPr>
          <a:xfrm rot="5400000">
            <a:off x="1429522" y="4286256"/>
            <a:ext cx="1285090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/>
          <p:cNvSpPr txBox="1"/>
          <p:nvPr/>
        </p:nvSpPr>
        <p:spPr>
          <a:xfrm>
            <a:off x="785786" y="4286256"/>
            <a:ext cx="9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Oração </a:t>
            </a:r>
          </a:p>
          <a:p>
            <a:r>
              <a:rPr lang="pt-BR" dirty="0" smtClean="0"/>
              <a:t>principal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3071802" y="4286256"/>
            <a:ext cx="21407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Oração subordinada</a:t>
            </a:r>
          </a:p>
          <a:p>
            <a:r>
              <a:rPr lang="pt-BR" dirty="0" smtClean="0"/>
              <a:t>Substantiva conectiva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1643042" y="5000636"/>
            <a:ext cx="11240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Conjunção</a:t>
            </a:r>
          </a:p>
          <a:p>
            <a:r>
              <a:rPr lang="pt-BR" dirty="0" smtClean="0"/>
              <a:t>integrante</a:t>
            </a:r>
            <a:endParaRPr lang="pt-BR" dirty="0"/>
          </a:p>
        </p:txBody>
      </p:sp>
      <p:pic>
        <p:nvPicPr>
          <p:cNvPr id="13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Orações subordinadas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substantivas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b="1" dirty="0" smtClean="0"/>
              <a:t>Justapostas </a:t>
            </a:r>
            <a:r>
              <a:rPr lang="pt-BR" dirty="0" smtClean="0"/>
              <a:t>– São introduzidas por advérbios ou pronomes interrogativos </a:t>
            </a:r>
            <a:r>
              <a:rPr lang="pt-BR" b="1" dirty="0" smtClean="0"/>
              <a:t>(como, quando, quem, quanto, onde</a:t>
            </a:r>
            <a:r>
              <a:rPr lang="pt-BR" dirty="0" smtClean="0"/>
              <a:t> etc.).</a:t>
            </a:r>
            <a:endParaRPr lang="pt-BR" b="1" dirty="0" smtClean="0"/>
          </a:p>
          <a:p>
            <a:pPr algn="just">
              <a:buNone/>
            </a:pPr>
            <a:r>
              <a:rPr lang="pt-BR" dirty="0" smtClean="0">
                <a:solidFill>
                  <a:srgbClr val="FF0000"/>
                </a:solidFill>
              </a:rPr>
              <a:t>Não sabemos quem disso isso.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4" name="Chave esquerda 3"/>
          <p:cNvSpPr/>
          <p:nvPr/>
        </p:nvSpPr>
        <p:spPr>
          <a:xfrm rot="16200000">
            <a:off x="1357290" y="2786058"/>
            <a:ext cx="785818" cy="207170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have esquerda 4"/>
          <p:cNvSpPr/>
          <p:nvPr/>
        </p:nvSpPr>
        <p:spPr>
          <a:xfrm rot="16200000">
            <a:off x="4000496" y="3143248"/>
            <a:ext cx="785818" cy="150019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7" name="Conector de seta reta 6"/>
          <p:cNvCxnSpPr/>
          <p:nvPr/>
        </p:nvCxnSpPr>
        <p:spPr>
          <a:xfrm rot="5400000">
            <a:off x="2501092" y="4142586"/>
            <a:ext cx="1285090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/>
          <p:cNvSpPr txBox="1"/>
          <p:nvPr/>
        </p:nvSpPr>
        <p:spPr>
          <a:xfrm>
            <a:off x="1285852" y="4286256"/>
            <a:ext cx="9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Oração </a:t>
            </a:r>
          </a:p>
          <a:p>
            <a:r>
              <a:rPr lang="pt-BR" dirty="0" smtClean="0"/>
              <a:t>principal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3500430" y="4286256"/>
            <a:ext cx="22222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Oração subordinada</a:t>
            </a:r>
          </a:p>
          <a:p>
            <a:r>
              <a:rPr lang="pt-BR" dirty="0" smtClean="0"/>
              <a:t>Substantiva justaposta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2500298" y="4857760"/>
            <a:ext cx="13538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Pronome</a:t>
            </a:r>
          </a:p>
          <a:p>
            <a:r>
              <a:rPr lang="pt-BR" dirty="0" smtClean="0"/>
              <a:t>interrogativo</a:t>
            </a:r>
            <a:endParaRPr lang="pt-BR" dirty="0"/>
          </a:p>
        </p:txBody>
      </p:sp>
      <p:pic>
        <p:nvPicPr>
          <p:cNvPr id="11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Orações subordinadas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substantivas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b="1" dirty="0" smtClean="0"/>
              <a:t>Reduzidas </a:t>
            </a:r>
            <a:r>
              <a:rPr lang="pt-BR" dirty="0" smtClean="0"/>
              <a:t>– Não são introduzidas por conectivos, e o verbo fica no infinitivo.</a:t>
            </a:r>
            <a:endParaRPr lang="pt-BR" b="1" dirty="0" smtClean="0"/>
          </a:p>
          <a:p>
            <a:pPr algn="just">
              <a:buNone/>
            </a:pPr>
            <a:r>
              <a:rPr lang="pt-BR" dirty="0" smtClean="0">
                <a:solidFill>
                  <a:srgbClr val="FF0000"/>
                </a:solidFill>
              </a:rPr>
              <a:t>Eles afirmaram desconhecer estas normas.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4" name="Chave esquerda 3"/>
          <p:cNvSpPr/>
          <p:nvPr/>
        </p:nvSpPr>
        <p:spPr>
          <a:xfrm rot="16200000">
            <a:off x="1393009" y="2250273"/>
            <a:ext cx="785818" cy="228601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have esquerda 4"/>
          <p:cNvSpPr/>
          <p:nvPr/>
        </p:nvSpPr>
        <p:spPr>
          <a:xfrm rot="16200000">
            <a:off x="4536281" y="1464455"/>
            <a:ext cx="785818" cy="385765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1357290" y="3786190"/>
            <a:ext cx="984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Oração </a:t>
            </a:r>
          </a:p>
          <a:p>
            <a:r>
              <a:rPr lang="pt-BR" dirty="0" smtClean="0"/>
              <a:t>principal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3857620" y="3786190"/>
            <a:ext cx="21140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Oração subordinada</a:t>
            </a:r>
          </a:p>
          <a:p>
            <a:r>
              <a:rPr lang="pt-BR" dirty="0" smtClean="0"/>
              <a:t>Substantiva reduzida</a:t>
            </a:r>
            <a:endParaRPr lang="pt-BR" dirty="0"/>
          </a:p>
        </p:txBody>
      </p:sp>
      <p:pic>
        <p:nvPicPr>
          <p:cNvPr id="11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Oração subordinada </a:t>
            </a:r>
            <a:br>
              <a:rPr lang="pt-BR" dirty="0" smtClean="0"/>
            </a:br>
            <a:r>
              <a:rPr lang="pt-BR" dirty="0" smtClean="0"/>
              <a:t>substantiva subjetiva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Exerce a função sintática de </a:t>
            </a:r>
            <a:r>
              <a:rPr lang="pt-BR" b="1" dirty="0" smtClean="0"/>
              <a:t>sujeito</a:t>
            </a:r>
            <a:r>
              <a:rPr lang="pt-BR" dirty="0" smtClean="0"/>
              <a:t> da oração principal, cujo verbo se apresenta na terceira pessoa do singular, sem se referir a algum termo da oração em que se encontra.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>
                <a:solidFill>
                  <a:srgbClr val="FF0000"/>
                </a:solidFill>
              </a:rPr>
              <a:t>É necessário que venhas hoje.</a:t>
            </a:r>
          </a:p>
          <a:p>
            <a:pPr algn="just"/>
            <a:r>
              <a:rPr lang="pt-BR" dirty="0" smtClean="0">
                <a:solidFill>
                  <a:srgbClr val="FF0000"/>
                </a:solidFill>
              </a:rPr>
              <a:t>Convém que estudemos mais.</a:t>
            </a:r>
          </a:p>
          <a:p>
            <a:pPr algn="just"/>
            <a:r>
              <a:rPr lang="pt-BR" dirty="0" smtClean="0">
                <a:solidFill>
                  <a:srgbClr val="FF0000"/>
                </a:solidFill>
              </a:rPr>
              <a:t>Sabe-se que o vestibular é importante.</a:t>
            </a:r>
            <a:endParaRPr lang="pt-BR" dirty="0">
              <a:solidFill>
                <a:srgbClr val="FF0000"/>
              </a:solidFill>
            </a:endParaRPr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Oração subordinada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substantiva predicativa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Exerce a função sintática de </a:t>
            </a:r>
            <a:r>
              <a:rPr lang="pt-BR" b="1" dirty="0" smtClean="0"/>
              <a:t>predicativo do sujeito</a:t>
            </a:r>
            <a:r>
              <a:rPr lang="pt-BR" dirty="0" smtClean="0"/>
              <a:t> da oração principal, cujo verbo será sempre de ligação.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>
                <a:solidFill>
                  <a:srgbClr val="FF0000"/>
                </a:solidFill>
              </a:rPr>
              <a:t>O importante é que ninguém desista do projeto</a:t>
            </a:r>
          </a:p>
          <a:p>
            <a:pPr algn="just"/>
            <a:r>
              <a:rPr lang="pt-BR" dirty="0" smtClean="0">
                <a:solidFill>
                  <a:srgbClr val="FF0000"/>
                </a:solidFill>
              </a:rPr>
              <a:t>O combinado era que todos esperassem na varanda.</a:t>
            </a:r>
          </a:p>
          <a:p>
            <a:pPr algn="just"/>
            <a:r>
              <a:rPr lang="pt-BR" dirty="0" smtClean="0">
                <a:solidFill>
                  <a:srgbClr val="FF0000"/>
                </a:solidFill>
              </a:rPr>
              <a:t>O certo seria se ele viesse logo.</a:t>
            </a:r>
            <a:endParaRPr lang="pt-BR" dirty="0">
              <a:solidFill>
                <a:srgbClr val="FF0000"/>
              </a:solidFill>
            </a:endParaRPr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Oração subordinada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substantiva objetiva direta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Exerce a função sintática de </a:t>
            </a:r>
            <a:r>
              <a:rPr lang="pt-BR" b="1" dirty="0" smtClean="0"/>
              <a:t>objeto direto </a:t>
            </a:r>
            <a:r>
              <a:rPr lang="pt-BR" dirty="0" smtClean="0"/>
              <a:t>do verbo (transitivo direto ou transitivo direto e indireto) da oração principal.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>
                <a:solidFill>
                  <a:srgbClr val="FF0000"/>
                </a:solidFill>
              </a:rPr>
              <a:t>Juro que falei a verdade. (Juro </a:t>
            </a:r>
            <a:r>
              <a:rPr lang="pt-BR" b="1" dirty="0" smtClean="0"/>
              <a:t>o </a:t>
            </a:r>
            <a:r>
              <a:rPr lang="pt-BR" b="1" dirty="0" smtClean="0"/>
              <a:t>quê?</a:t>
            </a:r>
            <a:r>
              <a:rPr lang="pt-BR" b="1" dirty="0" smtClean="0">
                <a:solidFill>
                  <a:srgbClr val="FF0000"/>
                </a:solidFill>
              </a:rPr>
              <a:t>)</a:t>
            </a:r>
          </a:p>
          <a:p>
            <a:pPr algn="just"/>
            <a:r>
              <a:rPr lang="pt-BR" dirty="0" smtClean="0">
                <a:solidFill>
                  <a:srgbClr val="FF0000"/>
                </a:solidFill>
              </a:rPr>
              <a:t>Disse que nada faria. (Disse </a:t>
            </a:r>
            <a:r>
              <a:rPr lang="pt-BR" b="1" dirty="0" smtClean="0"/>
              <a:t>o </a:t>
            </a:r>
            <a:r>
              <a:rPr lang="pt-BR" b="1" dirty="0" smtClean="0"/>
              <a:t>quê</a:t>
            </a:r>
            <a:r>
              <a:rPr lang="pt-BR" b="1" dirty="0" smtClean="0"/>
              <a:t>?</a:t>
            </a:r>
            <a:r>
              <a:rPr lang="pt-BR" b="1" dirty="0" smtClean="0">
                <a:solidFill>
                  <a:srgbClr val="FF0000"/>
                </a:solidFill>
              </a:rPr>
              <a:t>)</a:t>
            </a:r>
          </a:p>
          <a:p>
            <a:pPr algn="just"/>
            <a:r>
              <a:rPr lang="pt-BR" dirty="0" smtClean="0">
                <a:solidFill>
                  <a:srgbClr val="FF0000"/>
                </a:solidFill>
              </a:rPr>
              <a:t>Contaram aonde iriam? (Contaram </a:t>
            </a:r>
            <a:r>
              <a:rPr lang="pt-BR" b="1" dirty="0" smtClean="0"/>
              <a:t>o quê</a:t>
            </a:r>
            <a:r>
              <a:rPr lang="pt-BR" b="1" dirty="0" smtClean="0"/>
              <a:t>?</a:t>
            </a:r>
            <a:r>
              <a:rPr lang="pt-BR" b="1" dirty="0" smtClean="0">
                <a:solidFill>
                  <a:srgbClr val="FF0000"/>
                </a:solidFill>
              </a:rPr>
              <a:t>)</a:t>
            </a:r>
          </a:p>
          <a:p>
            <a:endParaRPr lang="pt-BR" dirty="0" smtClean="0">
              <a:solidFill>
                <a:srgbClr val="FF0000"/>
              </a:solidFill>
            </a:endParaRPr>
          </a:p>
          <a:p>
            <a:endParaRPr lang="pt-BR" dirty="0">
              <a:solidFill>
                <a:srgbClr val="FF0000"/>
              </a:solidFill>
            </a:endParaRPr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53</TotalTime>
  <Words>566</Words>
  <Application>Microsoft Office PowerPoint</Application>
  <PresentationFormat>Apresentação na tela (4:3)</PresentationFormat>
  <Paragraphs>89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Mediano</vt:lpstr>
      <vt:lpstr>Orações subordinadas</vt:lpstr>
      <vt:lpstr>Orações subordinadas</vt:lpstr>
      <vt:lpstr>Orações subordinadas  substantivas</vt:lpstr>
      <vt:lpstr>Orações subordinadas  substantivas</vt:lpstr>
      <vt:lpstr>Orações subordinadas  substantivas</vt:lpstr>
      <vt:lpstr>Orações subordinadas  substantivas</vt:lpstr>
      <vt:lpstr>Oração subordinada  substantiva subjetiva</vt:lpstr>
      <vt:lpstr>Oração subordinada  substantiva predicativa</vt:lpstr>
      <vt:lpstr>Oração subordinada  substantiva objetiva direta</vt:lpstr>
      <vt:lpstr>Oração subordinada  substantiva objetiva indireta</vt:lpstr>
      <vt:lpstr>Oração subordinada  substantiva completiva nominal</vt:lpstr>
      <vt:lpstr>Oração subordinada  substantiva apositiva</vt:lpstr>
      <vt:lpstr>Desafio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Orações subordinadas</dc:title>
  <dc:creator>Francisco Humberlan Arruda de Oliveira</dc:creator>
  <cp:lastModifiedBy>Francisco Humberlan Arruda de Oliveira</cp:lastModifiedBy>
  <cp:revision>17</cp:revision>
  <dcterms:created xsi:type="dcterms:W3CDTF">2015-05-31T18:25:27Z</dcterms:created>
  <dcterms:modified xsi:type="dcterms:W3CDTF">2015-05-31T19:18:57Z</dcterms:modified>
</cp:coreProperties>
</file>