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FC0CA13-EE30-45F2-8F32-EB6ABE1DF661}" type="datetimeFigureOut">
              <a:rPr lang="pt-BR" smtClean="0"/>
              <a:pPr/>
              <a:t>01/06/2015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5EFE56-886C-46DA-B30F-A5205C845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Simbolismo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Turma: ADM3AM                    </a:t>
            </a:r>
            <a:r>
              <a:rPr lang="pt-BR" dirty="0" err="1" smtClean="0"/>
              <a:t>Prof</a:t>
            </a:r>
            <a:r>
              <a:rPr lang="pt-BR" dirty="0" smtClean="0"/>
              <a:t>: Chico Arruda 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616883" cy="156143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0" name="Picture 4" descr="http://upload.wikimedia.org/wikipedia/commons/7/76/Alphonsus_de_Guimaraens_(facing_left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795249"/>
            <a:ext cx="1500198" cy="2062751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Simbolismo 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714348" y="1571612"/>
            <a:ext cx="8153400" cy="4495800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O simbolismo iniciou-se em 1893 com a publicação de </a:t>
            </a:r>
            <a:r>
              <a:rPr lang="pt-BR" i="1" dirty="0" smtClean="0"/>
              <a:t>Missal</a:t>
            </a:r>
            <a:r>
              <a:rPr lang="pt-BR" dirty="0" smtClean="0"/>
              <a:t> e </a:t>
            </a:r>
            <a:r>
              <a:rPr lang="pt-BR" i="1" dirty="0" err="1" smtClean="0"/>
              <a:t>Broquéis</a:t>
            </a:r>
            <a:r>
              <a:rPr lang="pt-BR" i="1" dirty="0" smtClean="0"/>
              <a:t>, </a:t>
            </a:r>
            <a:r>
              <a:rPr lang="pt-BR" dirty="0" smtClean="0"/>
              <a:t>de Cruz e Sousa. </a:t>
            </a:r>
            <a:r>
              <a:rPr lang="pt-BR" dirty="0" smtClean="0"/>
              <a:t>Destaca-se </a:t>
            </a:r>
            <a:r>
              <a:rPr lang="pt-BR" dirty="0" smtClean="0"/>
              <a:t>alem de Cruz e Sousa o poeta mineiro Alphonsus Guimaraens. </a:t>
            </a:r>
            <a:endParaRPr lang="pt-BR" i="1" dirty="0" smtClean="0"/>
          </a:p>
          <a:p>
            <a:pPr algn="just"/>
            <a:r>
              <a:rPr lang="pt-BR" dirty="0" smtClean="0"/>
              <a:t>Tem como características buscar a essência do homem, faz uso de sinestesias, dicotomia corpo  e alma, aliterações e musicalidade.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78" name="Picture 2" descr="http://www.algumapoesia.com.br/poesia3/cruz-e-souz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768" y="4788613"/>
            <a:ext cx="1643074" cy="20693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Cruz e Sousa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Estrutura formal (uso de sonetos, rimas ricas);</a:t>
            </a:r>
          </a:p>
          <a:p>
            <a:pPr algn="just"/>
            <a:r>
              <a:rPr lang="pt-BR" dirty="0" smtClean="0"/>
              <a:t>Uso de tom mais musical;</a:t>
            </a:r>
          </a:p>
          <a:p>
            <a:pPr algn="just"/>
            <a:r>
              <a:rPr lang="pt-BR" dirty="0" smtClean="0"/>
              <a:t>Riquez</a:t>
            </a:r>
            <a:r>
              <a:rPr lang="pt-BR" dirty="0" smtClean="0"/>
              <a:t>a de vocabulário;</a:t>
            </a:r>
          </a:p>
          <a:p>
            <a:pPr algn="just"/>
            <a:r>
              <a:rPr lang="pt-BR" dirty="0" smtClean="0"/>
              <a:t>Jogo de sinestesias e antíteses;</a:t>
            </a:r>
          </a:p>
          <a:p>
            <a:pPr algn="just"/>
            <a:r>
              <a:rPr lang="pt-BR" dirty="0" smtClean="0"/>
              <a:t>Temática existencial e filosófica;</a:t>
            </a:r>
          </a:p>
          <a:p>
            <a:pPr algn="just"/>
            <a:r>
              <a:rPr lang="pt-BR" dirty="0" smtClean="0"/>
              <a:t>Pessimismo e tédio;</a:t>
            </a:r>
          </a:p>
          <a:p>
            <a:pPr algn="just"/>
            <a:r>
              <a:rPr lang="pt-BR" dirty="0" smtClean="0"/>
              <a:t>Obsessão pela imprecisão, pela pureza;</a:t>
            </a:r>
          </a:p>
          <a:p>
            <a:pPr algn="just"/>
            <a:r>
              <a:rPr lang="pt-BR" dirty="0" smtClean="0"/>
              <a:t>Preferência pela cor branca: neve, espuma, nuvem, brilhante.</a:t>
            </a:r>
          </a:p>
          <a:p>
            <a:pPr algn="just"/>
            <a:r>
              <a:rPr lang="pt-BR" dirty="0" smtClean="0"/>
              <a:t>Sensualidade e subjetividade;</a:t>
            </a:r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2"/>
          <p:cNvSpPr txBox="1">
            <a:spLocks/>
          </p:cNvSpPr>
          <p:nvPr/>
        </p:nvSpPr>
        <p:spPr>
          <a:xfrm>
            <a:off x="214282" y="285728"/>
            <a:ext cx="4572032" cy="6000792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BR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ANTÍFONA</a:t>
            </a: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Ó Formas alvas, brancas, Formas claras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luares, de neves, de neblinas!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Ó Formas vagas, fluidas, cristalinas...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Incensos dos turíbulos das aras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Formas do Amor, </a:t>
            </a:r>
            <a:r>
              <a:rPr kumimoji="0" lang="pt-BR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constelarmante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puras,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 Virgens e de Santas vaporosas...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Brilhos errantes, </a:t>
            </a:r>
            <a:r>
              <a:rPr kumimoji="0" lang="pt-BR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mádidas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frescuras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 dolências de lírios e de rosas 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Indefiníveis músicas supremas,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Harmonias da Cor e do Perfume...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Horas do Ocaso, trêmulas, extremas,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Réquiem do Sol que a Dor da Luz resume...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Visões, salmos e cânticos serenos,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Surdinas de órgãos flébeis, soluçantes...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Dormências de </a:t>
            </a:r>
            <a:r>
              <a:rPr kumimoji="0" lang="pt-BR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volúpicos</a:t>
            </a: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venenos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Sutis e suaves, mórbidos, radiantes ...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Infinitos espíritos dispersos,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Inefáveis, edênicos, aéreos,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Fecundai o Mistério destes versos </a:t>
            </a:r>
            <a:b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t-B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 a chama ideal de todos os mistérios.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pt-BR" sz="2900" dirty="0" smtClean="0"/>
              <a:t>(...)</a:t>
            </a:r>
            <a:endParaRPr kumimoji="0" lang="pt-BR" sz="2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pt-BR" sz="29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643438" y="6286520"/>
            <a:ext cx="4786346" cy="35719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SCHWABE,</a:t>
            </a:r>
            <a:r>
              <a:rPr kumimoji="0" lang="pt-BR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Carlos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pt-BR" sz="1600" i="1" dirty="0" smtClean="0"/>
              <a:t>O ideal</a:t>
            </a: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(1902).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 descr="http://www.artmagick.com/images/content/schwabe/med/schwabe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214290"/>
            <a:ext cx="3714776" cy="610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Alphonsus Guimaraens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Temática religiosa, do amor, da morte;</a:t>
            </a:r>
          </a:p>
          <a:p>
            <a:pPr algn="just"/>
            <a:r>
              <a:rPr lang="pt-BR" dirty="0" smtClean="0"/>
              <a:t>Versos melancólicos e musicais;</a:t>
            </a:r>
          </a:p>
          <a:p>
            <a:pPr algn="just"/>
            <a:r>
              <a:rPr lang="pt-BR" dirty="0" smtClean="0"/>
              <a:t>Figura em seus versos, anjos, serafins, cores roxas e virgens mortas;</a:t>
            </a:r>
          </a:p>
          <a:p>
            <a:pPr algn="just"/>
            <a:r>
              <a:rPr lang="pt-BR" dirty="0" smtClean="0"/>
              <a:t>A morte como caminho de aproximação do amor e de Maria (figura religiosa);</a:t>
            </a:r>
          </a:p>
          <a:p>
            <a:pPr algn="just"/>
            <a:endParaRPr lang="pt-BR" dirty="0" smtClean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Alphonsus Guimaraens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428736"/>
            <a:ext cx="4173666" cy="521497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sz="3400" b="1" dirty="0" err="1" smtClean="0"/>
              <a:t>Ismália</a:t>
            </a: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sz="3400" dirty="0" smtClean="0"/>
              <a:t>Quando </a:t>
            </a:r>
            <a:r>
              <a:rPr lang="pt-BR" sz="3400" dirty="0" err="1" smtClean="0"/>
              <a:t>Ismália</a:t>
            </a:r>
            <a:r>
              <a:rPr lang="pt-BR" sz="3400" dirty="0" smtClean="0"/>
              <a:t> enlouqueceu,</a:t>
            </a:r>
            <a:br>
              <a:rPr lang="pt-BR" sz="3400" dirty="0" smtClean="0"/>
            </a:br>
            <a:r>
              <a:rPr lang="pt-BR" sz="3400" dirty="0" smtClean="0"/>
              <a:t>Pôs-se na torre a sonhar...</a:t>
            </a:r>
            <a:br>
              <a:rPr lang="pt-BR" sz="3400" dirty="0" smtClean="0"/>
            </a:br>
            <a:r>
              <a:rPr lang="pt-BR" sz="3400" dirty="0" smtClean="0"/>
              <a:t>Viu uma lua no céu,</a:t>
            </a:r>
            <a:br>
              <a:rPr lang="pt-BR" sz="3400" dirty="0" smtClean="0"/>
            </a:br>
            <a:r>
              <a:rPr lang="pt-BR" sz="3400" dirty="0" smtClean="0"/>
              <a:t>Viu outra lua no mar.</a:t>
            </a:r>
            <a:br>
              <a:rPr lang="pt-BR" sz="3400" dirty="0" smtClean="0"/>
            </a:br>
            <a:r>
              <a:rPr lang="pt-BR" sz="3400" dirty="0" smtClean="0"/>
              <a:t/>
            </a:r>
            <a:br>
              <a:rPr lang="pt-BR" sz="3400" dirty="0" smtClean="0"/>
            </a:br>
            <a:r>
              <a:rPr lang="pt-BR" sz="3400" dirty="0" smtClean="0"/>
              <a:t>No sonho em que se perdeu,</a:t>
            </a:r>
            <a:br>
              <a:rPr lang="pt-BR" sz="3400" dirty="0" smtClean="0"/>
            </a:br>
            <a:r>
              <a:rPr lang="pt-BR" sz="3400" dirty="0" smtClean="0"/>
              <a:t>Banhou-se toda em luar...</a:t>
            </a:r>
            <a:br>
              <a:rPr lang="pt-BR" sz="3400" dirty="0" smtClean="0"/>
            </a:br>
            <a:r>
              <a:rPr lang="pt-BR" sz="3400" dirty="0" smtClean="0"/>
              <a:t>Queria subir ao céu,</a:t>
            </a:r>
            <a:br>
              <a:rPr lang="pt-BR" sz="3400" dirty="0" smtClean="0"/>
            </a:br>
            <a:r>
              <a:rPr lang="pt-BR" sz="3400" dirty="0" smtClean="0"/>
              <a:t>Queria descer ao mar...</a:t>
            </a:r>
            <a:br>
              <a:rPr lang="pt-BR" sz="3400" dirty="0" smtClean="0"/>
            </a:br>
            <a:r>
              <a:rPr lang="pt-BR" sz="3400" dirty="0" smtClean="0"/>
              <a:t/>
            </a:r>
            <a:br>
              <a:rPr lang="pt-BR" sz="3400" dirty="0" smtClean="0"/>
            </a:br>
            <a:r>
              <a:rPr lang="pt-BR" sz="3400" dirty="0" smtClean="0"/>
              <a:t>E, no desvario seu,</a:t>
            </a:r>
            <a:br>
              <a:rPr lang="pt-BR" sz="3400" dirty="0" smtClean="0"/>
            </a:br>
            <a:r>
              <a:rPr lang="pt-BR" sz="3400" dirty="0" smtClean="0"/>
              <a:t>Na torre pôs-se a cantar...</a:t>
            </a:r>
            <a:br>
              <a:rPr lang="pt-BR" sz="3400" dirty="0" smtClean="0"/>
            </a:br>
            <a:r>
              <a:rPr lang="pt-BR" sz="3400" dirty="0" smtClean="0"/>
              <a:t>Estava longe do céu...</a:t>
            </a:r>
            <a:br>
              <a:rPr lang="pt-BR" sz="3400" dirty="0" smtClean="0"/>
            </a:br>
            <a:r>
              <a:rPr lang="pt-BR" sz="3400" dirty="0" smtClean="0"/>
              <a:t>Estava longe do mar</a:t>
            </a:r>
            <a:r>
              <a:rPr lang="pt-BR" sz="3400" dirty="0" smtClean="0"/>
              <a:t>...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4929158" y="1928802"/>
            <a:ext cx="3857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E como um anjo pendeu</a:t>
            </a:r>
            <a:br>
              <a:rPr lang="pt-BR" sz="2400" dirty="0" smtClean="0"/>
            </a:br>
            <a:r>
              <a:rPr lang="pt-BR" sz="2400" dirty="0" smtClean="0"/>
              <a:t>As asas para voar. . .</a:t>
            </a:r>
            <a:br>
              <a:rPr lang="pt-BR" sz="2400" dirty="0" smtClean="0"/>
            </a:br>
            <a:r>
              <a:rPr lang="pt-BR" sz="2400" dirty="0" smtClean="0"/>
              <a:t>Queria a lua do céu,</a:t>
            </a:r>
            <a:br>
              <a:rPr lang="pt-BR" sz="2400" dirty="0" smtClean="0"/>
            </a:br>
            <a:r>
              <a:rPr lang="pt-BR" sz="2400" dirty="0" smtClean="0"/>
              <a:t>Queria a lua do mar...</a:t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>As asas que Deus lhe deu</a:t>
            </a:r>
            <a:br>
              <a:rPr lang="pt-BR" sz="2400" dirty="0" smtClean="0"/>
            </a:br>
            <a:r>
              <a:rPr lang="pt-BR" sz="2400" dirty="0" smtClean="0"/>
              <a:t>Ruflaram de par em par...</a:t>
            </a:r>
            <a:br>
              <a:rPr lang="pt-BR" sz="2400" dirty="0" smtClean="0"/>
            </a:br>
            <a:r>
              <a:rPr lang="pt-BR" sz="2400" dirty="0" smtClean="0"/>
              <a:t>Sua alma, subiu ao céu,</a:t>
            </a:r>
            <a:br>
              <a:rPr lang="pt-BR" sz="2400" dirty="0" smtClean="0"/>
            </a:br>
            <a:r>
              <a:rPr lang="pt-BR" sz="2400" dirty="0" smtClean="0"/>
              <a:t>Seu corpo desceu ao mar...</a:t>
            </a:r>
            <a:endParaRPr lang="pt-BR" sz="2400" dirty="0"/>
          </a:p>
        </p:txBody>
      </p:sp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Augusto dos Anjos</a:t>
            </a:r>
            <a:endParaRPr lang="pt-BR" dirty="0"/>
          </a:p>
        </p:txBody>
      </p:sp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2919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Não é, didaticamente, um poeta simbolista, mas considerado um Pré-Modernista. Entretanto, a escrita de Augusto dos Anjos mantém uma relação muito forte com o simbolismo, parnasianismo e outras estéticas literárias não sendo possível encerrá-lo numa determinada escola literária;</a:t>
            </a:r>
          </a:p>
          <a:p>
            <a:pPr algn="just"/>
            <a:r>
              <a:rPr lang="pt-BR" dirty="0" smtClean="0"/>
              <a:t>Poesia existencial e filosófica;</a:t>
            </a:r>
          </a:p>
          <a:p>
            <a:pPr algn="just"/>
            <a:r>
              <a:rPr lang="pt-BR" dirty="0" smtClean="0"/>
              <a:t>Utiliza de termos científicos e médicos na sua poesia;</a:t>
            </a:r>
          </a:p>
          <a:p>
            <a:pPr algn="just"/>
            <a:r>
              <a:rPr lang="pt-BR" dirty="0" smtClean="0"/>
              <a:t>Melancolia e pessimismo;</a:t>
            </a:r>
          </a:p>
          <a:p>
            <a:pPr algn="just"/>
            <a:r>
              <a:rPr lang="pt-BR" dirty="0" smtClean="0"/>
              <a:t>Forma rígida, versos realistas;</a:t>
            </a:r>
          </a:p>
          <a:p>
            <a:pPr algn="just"/>
            <a:r>
              <a:rPr lang="pt-BR" dirty="0" smtClean="0"/>
              <a:t>Cético quanto ao amor.</a:t>
            </a:r>
          </a:p>
          <a:p>
            <a:pPr algn="just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Versos Íntimos - Augusto </a:t>
            </a:r>
            <a:br>
              <a:rPr lang="pt-BR" dirty="0" smtClean="0"/>
            </a:br>
            <a:r>
              <a:rPr lang="pt-BR" dirty="0" smtClean="0"/>
              <a:t>dos Anjos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428736"/>
            <a:ext cx="5459550" cy="521497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200" dirty="0" smtClean="0"/>
              <a:t>Vês</a:t>
            </a:r>
            <a:r>
              <a:rPr lang="pt-BR" sz="2200" dirty="0" smtClean="0"/>
              <a:t>?!  Ninguém assistiu ao formidável  </a:t>
            </a:r>
            <a:br>
              <a:rPr lang="pt-BR" sz="2200" dirty="0" smtClean="0"/>
            </a:br>
            <a:r>
              <a:rPr lang="pt-BR" sz="2200" dirty="0" smtClean="0"/>
              <a:t>Enterro de tua última quimera.  </a:t>
            </a:r>
            <a:br>
              <a:rPr lang="pt-BR" sz="2200" dirty="0" smtClean="0"/>
            </a:br>
            <a:r>
              <a:rPr lang="pt-BR" sz="2200" dirty="0" smtClean="0"/>
              <a:t>Somente a Ingratidão — esta pantera —  </a:t>
            </a:r>
            <a:br>
              <a:rPr lang="pt-BR" sz="2200" dirty="0" smtClean="0"/>
            </a:br>
            <a:r>
              <a:rPr lang="pt-BR" sz="2200" dirty="0" smtClean="0"/>
              <a:t>Foi tua companheira inseparável! </a:t>
            </a:r>
          </a:p>
          <a:p>
            <a:pPr marL="0" indent="0">
              <a:buNone/>
            </a:pPr>
            <a:r>
              <a:rPr lang="pt-BR" sz="2200" dirty="0" smtClean="0"/>
              <a:t>Acostuma-te à lama que te espera!  </a:t>
            </a:r>
            <a:br>
              <a:rPr lang="pt-BR" sz="2200" dirty="0" smtClean="0"/>
            </a:br>
            <a:r>
              <a:rPr lang="pt-BR" sz="2200" dirty="0" smtClean="0"/>
              <a:t>O Homem, que, nesta terra miserável,  </a:t>
            </a:r>
            <a:br>
              <a:rPr lang="pt-BR" sz="2200" dirty="0" smtClean="0"/>
            </a:br>
            <a:r>
              <a:rPr lang="pt-BR" sz="2200" dirty="0" smtClean="0"/>
              <a:t>Mora, entre feras, sente inevitável  </a:t>
            </a:r>
            <a:br>
              <a:rPr lang="pt-BR" sz="2200" dirty="0" smtClean="0"/>
            </a:br>
            <a:r>
              <a:rPr lang="pt-BR" sz="2200" dirty="0" smtClean="0"/>
              <a:t>Necessidade de também ser fera. </a:t>
            </a:r>
          </a:p>
          <a:p>
            <a:pPr marL="0" indent="0">
              <a:buNone/>
            </a:pPr>
            <a:r>
              <a:rPr lang="pt-BR" sz="2200" dirty="0" smtClean="0"/>
              <a:t>Toma um fósforo.  Acende teu cigarro!  </a:t>
            </a:r>
            <a:br>
              <a:rPr lang="pt-BR" sz="2200" dirty="0" smtClean="0"/>
            </a:br>
            <a:r>
              <a:rPr lang="pt-BR" sz="2200" dirty="0" smtClean="0"/>
              <a:t>O beijo, amigo, é a véspera do escarro,  </a:t>
            </a:r>
            <a:br>
              <a:rPr lang="pt-BR" sz="2200" dirty="0" smtClean="0"/>
            </a:br>
            <a:r>
              <a:rPr lang="pt-BR" sz="2200" dirty="0" smtClean="0"/>
              <a:t>A mão que afaga é a mesma que apedreja. </a:t>
            </a:r>
          </a:p>
          <a:p>
            <a:pPr marL="0" indent="0">
              <a:buNone/>
            </a:pPr>
            <a:r>
              <a:rPr lang="pt-BR" sz="2200" dirty="0" smtClean="0"/>
              <a:t>Se a alguém causa inda pena a tua chaga,  </a:t>
            </a:r>
            <a:br>
              <a:rPr lang="pt-BR" sz="2200" dirty="0" smtClean="0"/>
            </a:br>
            <a:r>
              <a:rPr lang="pt-BR" sz="2200" dirty="0" smtClean="0"/>
              <a:t>Apedreja essa mão vil que te afaga,  </a:t>
            </a:r>
            <a:br>
              <a:rPr lang="pt-BR" sz="2200" dirty="0" smtClean="0"/>
            </a:br>
            <a:r>
              <a:rPr lang="pt-BR" sz="2200" dirty="0" smtClean="0"/>
              <a:t>Escarra nessa boca que te beija</a:t>
            </a:r>
            <a:r>
              <a:rPr lang="pt-BR" sz="2200" dirty="0" smtClean="0"/>
              <a:t>!</a:t>
            </a:r>
            <a:endParaRPr lang="pt-BR" sz="2200" dirty="0" smtClean="0"/>
          </a:p>
        </p:txBody>
      </p:sp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Idealismo - Augusto dos </a:t>
            </a:r>
            <a:br>
              <a:rPr lang="pt-BR" dirty="0" smtClean="0"/>
            </a:br>
            <a:r>
              <a:rPr lang="pt-BR" dirty="0" smtClean="0"/>
              <a:t>Anjos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428736"/>
            <a:ext cx="5459550" cy="5214974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pt-BR" sz="2000" dirty="0" smtClean="0"/>
              <a:t>Falas </a:t>
            </a:r>
            <a:r>
              <a:rPr lang="pt-BR" sz="2000" dirty="0" smtClean="0"/>
              <a:t>de amor, e eu ouço tudo e calo</a:t>
            </a:r>
            <a:br>
              <a:rPr lang="pt-BR" sz="2000" dirty="0" smtClean="0"/>
            </a:br>
            <a:r>
              <a:rPr lang="pt-BR" sz="2000" dirty="0" smtClean="0"/>
              <a:t>O amor na Humanidade é uma mentira.</a:t>
            </a:r>
            <a:br>
              <a:rPr lang="pt-BR" sz="2000" dirty="0" smtClean="0"/>
            </a:br>
            <a:r>
              <a:rPr lang="pt-BR" sz="2000" dirty="0" smtClean="0"/>
              <a:t>É. E é por isto que na minha lira</a:t>
            </a:r>
            <a:br>
              <a:rPr lang="pt-BR" sz="2000" dirty="0" smtClean="0"/>
            </a:br>
            <a:r>
              <a:rPr lang="pt-BR" sz="2000" dirty="0" smtClean="0"/>
              <a:t>De amores fúteis poucas vezes falo.</a:t>
            </a:r>
            <a:br>
              <a:rPr lang="pt-BR" sz="2000" dirty="0" smtClean="0"/>
            </a:br>
            <a:endParaRPr lang="pt-BR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pt-BR" sz="2000" dirty="0" smtClean="0"/>
              <a:t>O </a:t>
            </a:r>
            <a:r>
              <a:rPr lang="pt-BR" sz="2000" dirty="0" smtClean="0"/>
              <a:t>amor! Quando virei por fim a amá-lo?!</a:t>
            </a:r>
            <a:br>
              <a:rPr lang="pt-BR" sz="2000" dirty="0" smtClean="0"/>
            </a:br>
            <a:r>
              <a:rPr lang="pt-BR" sz="2000" dirty="0" smtClean="0"/>
              <a:t>Quando, se o amor que a Humanidade inspira</a:t>
            </a:r>
            <a:br>
              <a:rPr lang="pt-BR" sz="2000" dirty="0" smtClean="0"/>
            </a:br>
            <a:r>
              <a:rPr lang="pt-BR" sz="2000" dirty="0" smtClean="0"/>
              <a:t>É o amor do </a:t>
            </a:r>
            <a:r>
              <a:rPr lang="pt-BR" sz="2000" dirty="0" err="1" smtClean="0"/>
              <a:t>sibarita</a:t>
            </a:r>
            <a:r>
              <a:rPr lang="pt-BR" sz="2000" dirty="0" smtClean="0"/>
              <a:t> e da </a:t>
            </a:r>
            <a:r>
              <a:rPr lang="pt-BR" sz="2000" dirty="0" err="1" smtClean="0"/>
              <a:t>hetaíra</a:t>
            </a:r>
            <a:r>
              <a:rPr lang="pt-BR" sz="2000" dirty="0" smtClean="0"/>
              <a:t>,</a:t>
            </a:r>
            <a:br>
              <a:rPr lang="pt-BR" sz="2000" dirty="0" smtClean="0"/>
            </a:br>
            <a:r>
              <a:rPr lang="pt-BR" sz="2000" dirty="0" smtClean="0"/>
              <a:t>De </a:t>
            </a:r>
            <a:r>
              <a:rPr lang="pt-BR" sz="2000" dirty="0" err="1" smtClean="0"/>
              <a:t>Messalina</a:t>
            </a:r>
            <a:r>
              <a:rPr lang="pt-BR" sz="2000" dirty="0" smtClean="0"/>
              <a:t> e de </a:t>
            </a:r>
            <a:r>
              <a:rPr lang="pt-BR" sz="2000" dirty="0" err="1" smtClean="0"/>
              <a:t>Sardanapalo</a:t>
            </a:r>
            <a:r>
              <a:rPr lang="pt-BR" sz="2000" dirty="0" smtClean="0"/>
              <a:t>?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Pois é mister que, para o amor sagrado,</a:t>
            </a:r>
            <a:br>
              <a:rPr lang="pt-BR" sz="2000" dirty="0" smtClean="0"/>
            </a:br>
            <a:r>
              <a:rPr lang="pt-BR" sz="2000" dirty="0" smtClean="0"/>
              <a:t>O mundo fique imaterializado</a:t>
            </a:r>
            <a:br>
              <a:rPr lang="pt-BR" sz="2000" dirty="0" smtClean="0"/>
            </a:br>
            <a:r>
              <a:rPr lang="pt-BR" sz="2000" dirty="0" smtClean="0"/>
              <a:t>— Alavanca desviada do seu fulcro —</a:t>
            </a:r>
            <a:br>
              <a:rPr lang="pt-BR" sz="2000" dirty="0" smtClean="0"/>
            </a:br>
            <a:r>
              <a:rPr lang="pt-BR" sz="2000" dirty="0" smtClean="0"/>
              <a:t/>
            </a:r>
            <a:br>
              <a:rPr lang="pt-BR" sz="2000" dirty="0" smtClean="0"/>
            </a:br>
            <a:r>
              <a:rPr lang="pt-BR" sz="2000" dirty="0" smtClean="0"/>
              <a:t>E haja só amizade verdadeira</a:t>
            </a:r>
            <a:br>
              <a:rPr lang="pt-BR" sz="2000" dirty="0" smtClean="0"/>
            </a:br>
            <a:r>
              <a:rPr lang="pt-BR" sz="2000" dirty="0" smtClean="0"/>
              <a:t>Duma caveira para outra caveira,</a:t>
            </a:r>
            <a:br>
              <a:rPr lang="pt-BR" sz="2000" dirty="0" smtClean="0"/>
            </a:br>
            <a:r>
              <a:rPr lang="pt-BR" sz="2000" dirty="0" smtClean="0"/>
              <a:t>Do meu sepulcro para o teu sepulcro?!</a:t>
            </a:r>
          </a:p>
        </p:txBody>
      </p:sp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Idealismo - Augusto dos </a:t>
            </a:r>
            <a:br>
              <a:rPr lang="pt-BR" dirty="0" smtClean="0"/>
            </a:br>
            <a:r>
              <a:rPr lang="pt-BR" dirty="0" smtClean="0"/>
              <a:t>Anjos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85720" y="1643050"/>
            <a:ext cx="5357850" cy="4000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200" dirty="0" smtClean="0"/>
              <a:t>O homem por sobre quem caiu a praga</a:t>
            </a:r>
          </a:p>
          <a:p>
            <a:pPr>
              <a:buNone/>
            </a:pPr>
            <a:r>
              <a:rPr lang="pt-BR" sz="2200" dirty="0" smtClean="0"/>
              <a:t>Da tristeza do Mundo, o homem que é triste</a:t>
            </a:r>
          </a:p>
          <a:p>
            <a:pPr>
              <a:buNone/>
            </a:pPr>
            <a:r>
              <a:rPr lang="pt-BR" sz="2200" dirty="0" smtClean="0"/>
              <a:t>Para todos os séculos existe</a:t>
            </a:r>
          </a:p>
          <a:p>
            <a:pPr>
              <a:buNone/>
            </a:pPr>
            <a:r>
              <a:rPr lang="pt-BR" sz="2200" dirty="0" smtClean="0"/>
              <a:t>E nunca mais o seu pesar se apaga!</a:t>
            </a:r>
          </a:p>
          <a:p>
            <a:pPr>
              <a:buNone/>
            </a:pPr>
            <a:endParaRPr lang="pt-BR" sz="2200" dirty="0" smtClean="0"/>
          </a:p>
          <a:p>
            <a:pPr>
              <a:buNone/>
            </a:pPr>
            <a:r>
              <a:rPr lang="pt-BR" sz="2200" dirty="0" smtClean="0"/>
              <a:t>Não </a:t>
            </a:r>
            <a:r>
              <a:rPr lang="pt-BR" sz="2200" dirty="0" smtClean="0"/>
              <a:t>crê em nada, pois, nada há que traga</a:t>
            </a:r>
          </a:p>
          <a:p>
            <a:pPr>
              <a:buNone/>
            </a:pPr>
            <a:r>
              <a:rPr lang="pt-BR" sz="2200" dirty="0" smtClean="0"/>
              <a:t>Consolo à Mágoa, a que só ele assiste.</a:t>
            </a:r>
          </a:p>
          <a:p>
            <a:pPr>
              <a:buNone/>
            </a:pPr>
            <a:r>
              <a:rPr lang="pt-BR" sz="2200" dirty="0" smtClean="0"/>
              <a:t>Quer resistir, e quanto mais resiste</a:t>
            </a:r>
          </a:p>
          <a:p>
            <a:pPr>
              <a:buNone/>
            </a:pPr>
            <a:r>
              <a:rPr lang="pt-BR" sz="2200" dirty="0" smtClean="0"/>
              <a:t>Mais se lhe aumenta e se lhe afunda a chaga.</a:t>
            </a:r>
          </a:p>
          <a:p>
            <a:pPr>
              <a:buNone/>
            </a:pPr>
            <a:endParaRPr lang="pt-BR" sz="2200" dirty="0" smtClean="0"/>
          </a:p>
          <a:p>
            <a:pPr marL="0" indent="0">
              <a:spcBef>
                <a:spcPts val="0"/>
              </a:spcBef>
              <a:buNone/>
            </a:pPr>
            <a:endParaRPr lang="pt-BR" sz="2000" dirty="0" smtClean="0"/>
          </a:p>
        </p:txBody>
      </p:sp>
      <p:pic>
        <p:nvPicPr>
          <p:cNvPr id="5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Idealismo - Augusto dos </a:t>
            </a:r>
            <a:br>
              <a:rPr lang="pt-BR" dirty="0" smtClean="0"/>
            </a:br>
            <a:r>
              <a:rPr lang="pt-BR" dirty="0" smtClean="0"/>
              <a:t>Anjos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6173930" cy="38290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Sabe que sofre, mas o que não sabe</a:t>
            </a:r>
          </a:p>
          <a:p>
            <a:pPr>
              <a:buNone/>
            </a:pPr>
            <a:r>
              <a:rPr lang="pt-BR" sz="2400" dirty="0" smtClean="0"/>
              <a:t>E que essa mágoa infinda assim não cabe</a:t>
            </a:r>
          </a:p>
          <a:p>
            <a:pPr>
              <a:buNone/>
            </a:pPr>
            <a:r>
              <a:rPr lang="pt-BR" sz="2400" dirty="0" smtClean="0"/>
              <a:t>Na sua vida, é que essa mágoa infinda</a:t>
            </a:r>
          </a:p>
          <a:p>
            <a:pPr>
              <a:buNone/>
            </a:pPr>
            <a:r>
              <a:rPr lang="pt-BR" sz="2400" dirty="0" smtClean="0"/>
              <a:t> </a:t>
            </a:r>
          </a:p>
          <a:p>
            <a:pPr>
              <a:buNone/>
            </a:pPr>
            <a:r>
              <a:rPr lang="pt-BR" sz="2400" dirty="0" smtClean="0"/>
              <a:t>Transpõe </a:t>
            </a:r>
            <a:r>
              <a:rPr lang="pt-BR" sz="2400" dirty="0" smtClean="0"/>
              <a:t>a vida do seu corpo inerme;</a:t>
            </a:r>
          </a:p>
          <a:p>
            <a:pPr>
              <a:buNone/>
            </a:pPr>
            <a:r>
              <a:rPr lang="pt-BR" sz="2400" dirty="0" smtClean="0"/>
              <a:t>E quando esse homem se transforma em verme</a:t>
            </a:r>
          </a:p>
          <a:p>
            <a:pPr>
              <a:buNone/>
            </a:pPr>
            <a:r>
              <a:rPr lang="pt-BR" sz="2400" dirty="0" smtClean="0"/>
              <a:t>É essa mágoa que o acompanha ainda!</a:t>
            </a:r>
          </a:p>
          <a:p>
            <a:pPr>
              <a:buNone/>
            </a:pP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Simbolismo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O marco do simbolismo foi a publicação da obra </a:t>
            </a:r>
            <a:r>
              <a:rPr lang="pt-BR" i="1" dirty="0" smtClean="0"/>
              <a:t>As flores do mal</a:t>
            </a:r>
            <a:r>
              <a:rPr lang="pt-BR" dirty="0" smtClean="0"/>
              <a:t> (1857), do poeta francês Charles Baudelaire. O livro provocou escândalo na época, pois mexeu em temas que eram tabus tanto culturais, quanto poéticos.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O poeta questionou as estéticas que enquadram temas fixos, como o ideal, a natureza, a beleza feminina, a harmonia e o bem. A beleza deveria ser extraída de qualquer situação, inclusive do mal.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pt-BR" dirty="0" smtClean="0"/>
              <a:t>O simbolismo é um movimento estético que se manifesta em diversas formas artísticas. No Brasil, em especial, começa em 1893 com Cruz e Sousa, mas antes disso já se produzia poesia com vertentes simbolista.</a:t>
            </a:r>
          </a:p>
          <a:p>
            <a:pPr algn="just"/>
            <a:r>
              <a:rPr lang="pt-BR" dirty="0" smtClean="0"/>
              <a:t>Estética caracterizado pela sugestão que faz da realidade e não a representação.</a:t>
            </a:r>
          </a:p>
          <a:p>
            <a:pPr algn="just"/>
            <a:r>
              <a:rPr lang="pt-BR" dirty="0" smtClean="0"/>
              <a:t>Principais autores no Brasil são Cruz e Sousa, Alphonsus Guimaraens e Augusto dos Anjos.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Contexto artístico e </a:t>
            </a:r>
            <a:br>
              <a:rPr lang="pt-BR" dirty="0" smtClean="0"/>
            </a:br>
            <a:r>
              <a:rPr lang="pt-BR" dirty="0" smtClean="0"/>
              <a:t>literário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No final do século XIX, enquanto ainda vigorava a onda do cientificismo e do materialismo, que possibilitou o desenvolvimento das estéticas realistas e naturalistas, surgia um grupo de artistas e pensadores que questionava a capacidade absoluta da ciência e da razão em explicar e resolver todos os fenômenos em torno do homem.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357654" y="6286520"/>
            <a:ext cx="4786346" cy="3571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600" dirty="0" smtClean="0"/>
              <a:t>MONET, Claude. </a:t>
            </a:r>
            <a:r>
              <a:rPr lang="pt-BR" sz="1600" i="1" dirty="0" smtClean="0"/>
              <a:t>Impressão do Sol Nascente </a:t>
            </a:r>
            <a:r>
              <a:rPr lang="pt-BR" sz="1600" dirty="0" smtClean="0"/>
              <a:t>(1873).</a:t>
            </a:r>
            <a:endParaRPr lang="pt-BR" sz="1600" dirty="0"/>
          </a:p>
        </p:txBody>
      </p:sp>
      <p:pic>
        <p:nvPicPr>
          <p:cNvPr id="1026" name="Picture 2" descr="http://1.bp.blogspot.com/-b-4ax9N8u3A/UDuH-gZTVLI/AAAAAAAAADY/n-A4d327Bp4/s1600/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778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Pintura Impressionista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Nas artes plásticas, a nova preocupação dos pintores consistiu em captar o dinamismo que a ciência, a técnica e a modernidade havia introduzido no cotidiano das pessoas por meio de obras que exprimem o efêmero, isto é, a rapidez e a constante variação da realidade. Essa nova percepção técnica é chamada de </a:t>
            </a:r>
            <a:r>
              <a:rPr lang="pt-BR" b="1" dirty="0" smtClean="0"/>
              <a:t>Impressionismo</a:t>
            </a:r>
            <a:r>
              <a:rPr lang="pt-BR" dirty="0" smtClean="0"/>
              <a:t>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357654" y="6286520"/>
            <a:ext cx="4786346" cy="3571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600" dirty="0" smtClean="0"/>
              <a:t>RENOIR, Auguste. </a:t>
            </a:r>
            <a:r>
              <a:rPr lang="pt-BR" sz="1600" i="1" dirty="0" smtClean="0"/>
              <a:t>Mulher com para-sol no jardim </a:t>
            </a:r>
            <a:r>
              <a:rPr lang="pt-BR" sz="1600" dirty="0" smtClean="0"/>
              <a:t>(1875).</a:t>
            </a:r>
            <a:endParaRPr lang="pt-BR" sz="1600" dirty="0"/>
          </a:p>
        </p:txBody>
      </p:sp>
      <p:pic>
        <p:nvPicPr>
          <p:cNvPr id="17410" name="Picture 2" descr="http://2.bp.blogspot.com/-GQT0yWnqhB0/UR6FzZbWtWI/AAAAAAAAANk/7olcufExWq4/s400/714px-Mujer_con_sombrilla_en_un_jard%C3%AD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240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357654" y="6286520"/>
            <a:ext cx="4786346" cy="3571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1600" dirty="0" smtClean="0"/>
              <a:t>MONET, Claude. </a:t>
            </a:r>
            <a:r>
              <a:rPr lang="pt-BR" sz="1600" i="1" dirty="0" smtClean="0"/>
              <a:t>Regata em </a:t>
            </a:r>
            <a:r>
              <a:rPr lang="pt-BR" sz="1600" i="1" dirty="0" err="1" smtClean="0"/>
              <a:t>Argenteuil</a:t>
            </a:r>
            <a:r>
              <a:rPr lang="pt-BR" sz="1600" i="1" dirty="0" smtClean="0"/>
              <a:t> </a:t>
            </a:r>
            <a:r>
              <a:rPr lang="pt-BR" sz="1600" dirty="0" smtClean="0"/>
              <a:t>(1872).</a:t>
            </a:r>
            <a:endParaRPr lang="pt-BR" sz="1600" dirty="0"/>
          </a:p>
        </p:txBody>
      </p:sp>
      <p:pic>
        <p:nvPicPr>
          <p:cNvPr id="19458" name="Picture 2" descr="http://upload.wikimedia.org/wikipedia/commons/b/b7/Claude_Monet_04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2150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Pintura Simbolista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pintura simbolista surgida em 1890, caracteriza-se pela abordagem alegórica e mística de variados temas. Os pintores tentavam demonstrar, na tela, a essência sentimental das personagens e cenários. Há a tentativa de representar o irracional e o espiritual do ser humano. Os nomes mais representativos são: Odilon </a:t>
            </a:r>
            <a:r>
              <a:rPr lang="pt-BR" dirty="0" err="1" smtClean="0"/>
              <a:t>Redon</a:t>
            </a:r>
            <a:r>
              <a:rPr lang="pt-BR" dirty="0" smtClean="0"/>
              <a:t>, </a:t>
            </a:r>
            <a:r>
              <a:rPr lang="pt-BR" dirty="0" err="1" smtClean="0"/>
              <a:t>Gustav</a:t>
            </a:r>
            <a:r>
              <a:rPr lang="pt-BR" dirty="0" smtClean="0"/>
              <a:t> </a:t>
            </a:r>
            <a:r>
              <a:rPr lang="pt-BR" dirty="0" err="1" smtClean="0"/>
              <a:t>Klimt</a:t>
            </a:r>
            <a:r>
              <a:rPr lang="pt-BR" dirty="0" smtClean="0"/>
              <a:t>, </a:t>
            </a:r>
            <a:r>
              <a:rPr lang="pt-BR" dirty="0" err="1" smtClean="0"/>
              <a:t>Gustave</a:t>
            </a:r>
            <a:r>
              <a:rPr lang="pt-BR" dirty="0" smtClean="0"/>
              <a:t> </a:t>
            </a:r>
            <a:r>
              <a:rPr lang="pt-BR" dirty="0" err="1" smtClean="0"/>
              <a:t>Moreau</a:t>
            </a:r>
            <a:r>
              <a:rPr lang="pt-BR" dirty="0" smtClean="0"/>
              <a:t>, Carlos </a:t>
            </a:r>
            <a:r>
              <a:rPr lang="pt-BR" dirty="0" err="1" smtClean="0"/>
              <a:t>Schwabee</a:t>
            </a:r>
            <a:r>
              <a:rPr lang="pt-BR" dirty="0" smtClean="0"/>
              <a:t> Maurice Denis.</a:t>
            </a:r>
            <a:endParaRPr lang="pt-BR" dirty="0"/>
          </a:p>
        </p:txBody>
      </p:sp>
      <p:pic>
        <p:nvPicPr>
          <p:cNvPr id="4" name="Picture 4" descr="http://portal.ifrn.edu.br/institucional/logomarcas/jpg/Logo%20IFRN%20-%20Campus%20Joao%20Camar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5073" y="0"/>
            <a:ext cx="2928927" cy="126444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0" y="6500810"/>
            <a:ext cx="4786346" cy="35719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sz="1600" dirty="0" smtClean="0"/>
              <a:t>REDON, Odilon. </a:t>
            </a:r>
            <a:r>
              <a:rPr lang="pt-BR" sz="1600" i="1" dirty="0" smtClean="0"/>
              <a:t>Velho alado com uma longa barba branca </a:t>
            </a:r>
            <a:r>
              <a:rPr lang="pt-BR" sz="1600" dirty="0" smtClean="0"/>
              <a:t>(1895).</a:t>
            </a:r>
            <a:endParaRPr lang="pt-BR" sz="1600" dirty="0"/>
          </a:p>
        </p:txBody>
      </p:sp>
      <p:pic>
        <p:nvPicPr>
          <p:cNvPr id="21506" name="Picture 2" descr="http://pt.wahooart.com/Art.nsf/O/8XYN7G/$File/Odilon-Redon-Winged-Old-Man-with-a-Long-White-Bear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4572000" cy="6882580"/>
          </a:xfrm>
          <a:prstGeom prst="rect">
            <a:avLst/>
          </a:prstGeom>
          <a:noFill/>
        </p:spPr>
      </p:pic>
      <p:sp>
        <p:nvSpPr>
          <p:cNvPr id="6" name="CaixaDeTexto 5"/>
          <p:cNvSpPr txBox="1"/>
          <p:nvPr/>
        </p:nvSpPr>
        <p:spPr>
          <a:xfrm>
            <a:off x="4714876" y="1714488"/>
            <a:ext cx="42148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 smtClean="0"/>
              <a:t>Na tela uma aura sombria e enigmática. O pintor francês sugere-nos uma alegoria do tempo com um homem bastante velho e alado (dotado de voar).</a:t>
            </a:r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224</TotalTime>
  <Words>818</Words>
  <Application>Microsoft Office PowerPoint</Application>
  <PresentationFormat>Apresentação na tela (4:3)</PresentationFormat>
  <Paragraphs>79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Mediano</vt:lpstr>
      <vt:lpstr>Simbolismo</vt:lpstr>
      <vt:lpstr>Simbolismo</vt:lpstr>
      <vt:lpstr>Contexto artístico e  literário</vt:lpstr>
      <vt:lpstr>Slide 4</vt:lpstr>
      <vt:lpstr>Pintura Impressionista</vt:lpstr>
      <vt:lpstr>Slide 6</vt:lpstr>
      <vt:lpstr>Slide 7</vt:lpstr>
      <vt:lpstr>Pintura Simbolista</vt:lpstr>
      <vt:lpstr>Slide 9</vt:lpstr>
      <vt:lpstr>Simbolismo no Brasil</vt:lpstr>
      <vt:lpstr>Cruz e Sousa</vt:lpstr>
      <vt:lpstr>Slide 12</vt:lpstr>
      <vt:lpstr>Alphonsus Guimaraens</vt:lpstr>
      <vt:lpstr>Alphonsus Guimaraens</vt:lpstr>
      <vt:lpstr>Augusto dos Anjos</vt:lpstr>
      <vt:lpstr>Versos Íntimos - Augusto  dos Anjos</vt:lpstr>
      <vt:lpstr>Idealismo - Augusto dos  Anjos</vt:lpstr>
      <vt:lpstr>Idealismo - Augusto dos  Anjos</vt:lpstr>
      <vt:lpstr>Idealismo - Augusto dos  Anjos</vt:lpstr>
      <vt:lpstr>Conclusão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Orações subordinadas</dc:title>
  <dc:creator>Francisco Humberlan Arruda de Oliveira</dc:creator>
  <cp:lastModifiedBy>Francisco Humberlan Arruda de Oliveira</cp:lastModifiedBy>
  <cp:revision>53</cp:revision>
  <dcterms:created xsi:type="dcterms:W3CDTF">2015-05-31T18:25:27Z</dcterms:created>
  <dcterms:modified xsi:type="dcterms:W3CDTF">2015-06-01T11:40:01Z</dcterms:modified>
</cp:coreProperties>
</file>