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156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ec.salvador.ba.gov.b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92397" y="3671200"/>
            <a:ext cx="7766936" cy="1096899"/>
          </a:xfrm>
        </p:spPr>
        <p:txBody>
          <a:bodyPr/>
          <a:lstStyle/>
          <a:p>
            <a:endParaRPr lang="pt-BR" dirty="0" smtClean="0"/>
          </a:p>
          <a:p>
            <a:r>
              <a:rPr lang="pt-BR" dirty="0" smtClean="0">
                <a:latin typeface="Georgia" panose="02040502050405020303" pitchFamily="18" charset="0"/>
              </a:rPr>
              <a:t>Professor: Chico Arruda</a:t>
            </a:r>
            <a:endParaRPr lang="pt-BR" dirty="0">
              <a:latin typeface="Georgia" panose="02040502050405020303" pitchFamily="18" charset="0"/>
            </a:endParaRPr>
          </a:p>
        </p:txBody>
      </p:sp>
      <p:sp>
        <p:nvSpPr>
          <p:cNvPr id="5" name="AutoShape 2" descr="data:image/jpeg;base64,/9j/4AAQSkZJRgABAQAAAQABAAD/2wCEAAkGBg8SEREUExAQERQWFhQWFRAWFBAXFBcYGRgbFhcVFBgaGyYeGRsjGxUUHzsiIycpLSwtGh4xNTAqNSYtLCkBCQoKDgwOGg8PGiwkHyQvNS8pNDQtLSksLDYsMSkpKS4tLSwqLDQyKSwsLCoxLCwpKiwsLCwsLCkpKSwsKS0vKv/AABEIAJMBVgMBIgACEQEDEQH/xAAcAAEBAAMBAQEBAAAAAAAAAAAABgQFBwMCAQj/xABFEAACAgIAAwQGBAkLBQEBAAABAgADBBEFEiEGEzFRByIyQWFxFBYzsSNCcnOBkZKh0hU0UlNUVYOistHiQ2Jko/AXJP/EABsBAQACAwEBAAAAAAAAAAAAAAADBAECBQYH/8QANREAAgECAgYIAwkBAAAAAAAAAAECAxEEEhMxUYGhwQUUITIzQVLRIrHwFUJTYWJxkeHxBv/aAAwDAQACEQMRAD8A7jERAESP476TcShilYbIcdDyEBAfLnPj+gGaWr0xdfWw+nwt2f3oNyF16admzo0+jMVUjmjDs3L5s6VE0vZ7tdi5gPdOQ4GzU+g4HnrwI+IJmXxXjdOOAbCdnwUDbHXj08pu6kVHM32FGrCVFuNRWa2mfEnPr3i+Vv7K/wAUfXvF8rf2V/ikPW6PqRX0sNpRxNHh9scWxwgLqSdAsuhv3DYJ1Mvi3HqMfXeE7PgqjZ15/ATdV6bjmUlY20kbXubGJOfXvF8rf2V/ij694vlb+yv8U063R9SNdLDaUcTS8P7W41rhAXVj4cy6BPkCCes3UmhUjUV4u5vGSlqERE3NhERAEREAREQBERAEREAREQBERAEREAREQBERAEREAREQBERAEREASC9KXaV6kXGrYq1gLWMPEV70FH5RB/QD5y9nF/ScT/KFm/6FWvly/wC/NK2Jk40+w6/Q9GNXErN5K5KRETknuj2xMuyp1srYo6nasPEH/wC93vl9xnjQy1xrtaLVaZfcHDsGA+Gx+rU53KHgRPddfDmbX6huaVZNU3E8x/0tGMsLpPNNcTYRETnHzs+q/EfMTf8Abn+df4afe00FfiPmJv8Atz/Ov8NPvaWYeDP91zJV3Hu5k9ERKxEZHDvtqvzif6hOtTkvD/tqvzif6hOtTudF92RewupiIidcuCIiAIiIAiIgCIiAIiIAiIgCIiAIiIAiIgCIiAIiIAiIgCIiAIiIAnPfSr2cZ1TKQbNY5bQPHk3tX+QJO/gfhOhTXca43VjqC4Lc2wEAGz5+PTXUfrkNZRcHndkWMNinhaiqryP59iWXHOF4FrF6Uux2PUoBW1f6F5gV/QdfCaars919azQ81XZ/USB++cNzgnrPXU+nsDKN3O35NPkjVY9DuyoilmYgKo8ST4AS+4rwP6JXjVHqRWS7DwLlyza+WwPkBMzsndw3FYart5z0ORZyEjfkAfVHy6+e5U9puIYqKq3196T1VABv4nexqWNHTqUZPMvY850x0pDHQ0dJ/Cu3937HOYlF/K3Df7E/7X/KP5W4b/Yn/a/5Tn6CPrXH2PL5F6lx9jQUqSygdSSAB+mb/t0p+kg+da6/W0zOEcY4cLV1jGpidLYdMAT0HvOvnKrO4bTcALK1fXhvxHyPiJeo4TPSlGMk3dcCeFLNBpM5PE6Z9VML+oX9b/7x9VML+oX9b/7zT7Mq7Vx9jXqstqOecMUm6kDqe8T/AFCdZmBh8Cxqm5kqVW/pdSR8tnpM+dLB4Z0ItSess0abpp3EREuk4iIgCIiAIiIAiIgCIiAIiIAiIgCIiAIiIAiIgCIiAIiIAiIgCIiAJFekH26PyX+9ZayK9IPt0fkv96yjj/Ae75kGI8NklERPNHMBlH22+0p/Mr95k4ZR9tvtafzK/eZZp+DPdzJY9yW4nIiJWIj6r8R8xOwTj9fiPmJ2Cdror7+7mXcL5iIidkuiIiAIiIAiIgCIiAIiIAiIgCIiAIiIAiIgCIiAIiIAiIgCIiAIiIAiIgCIiAJGekGs7obXTTjfx6HUs5p+0nGKaEAsrFvPvVZ1o68Sdg+Y90q4uKlRak7EVZJwd2c1iUX1lxf7vo/yfwT9+suL/d9P+T+Cef0VP8Rfw/Y5+SPq+ZOhSegGyegHmT4CUvbmlhZQSOndhd/EE7H7xPTB7VYiup+h11dftF5CV+Psj75u+0vG6KVVXqFxbqEPLy6H4xJB+7zlunRp6Gfx7PJksYRyP4jnUSj+suL/AHfT/k/gj6y4v930/wCT+CVNFT/EX8P2IskfV8zQY9ZZ1AGyWAA8yTOvSL4X2oxRYv8A/JXTs67xeQkb6dfVB1Nzx7tOmMyryGxyN63oAeA2dHyM6mCdKjCU89y1Rywi3c3cSO//AEL/AMf/ANn/ABj/APQv/H/9n/GWev0PVwfsS6entLGJMcN7cJZYqNUa+YgBuYMNnoN9BPbivbnEx7MquzvebHpS+zSAjkduUcvXqd+6WKVaFVXg7kkZqfbEoYk/iduMOz6CUZyMwWmo8vQd0vPYLOvqkaI+YMxcD0iY14sarHzrK1Sx1vXGs7u0IdEUt+O2/Aa69ZKbFVEjcL0pYdvfaozlFK2tazY7BUNSF2RjvSvoeydHZEZvpSxKjTujOIuWpqmXHYq/eILFVDv1m03UDeiD5QCyiaPhXa6i+16lW5LEpqvZbK+QhbBtQQTsN5j3TTZHpXwUppv7nNNVq7WxaCVB7xquVm3oMWQ9N+8ecAtYkrf6RcVFp/A5rW2h2TEXHsOTyoxVnav8VdqdEnr7pteD9psbKxjkUuWrAbmHKQ6lOrIynqGHl8vOAbWJI8O9JmJdVZctGctSUvebnx2WtlTxCPvTN8N+4xV6S8U0XZDUZ1dVSJYbLMdkVldgq92SdN7QPQ+HWAV0Sb4T2+xL7TSVyMe7kNi030vU7oBstXvo3Qe4+fkZi8K9JeLkI1iUZwqWqy3vmx2FRWsEsFfeiehGvMGAV0SZ4B6QMTLtSpVyKnsr72oXUtWLU97VN1DDXXxmRwftriZOVkYtZfvaObm2ulPK/dtyHfraboYBvoms7P8AaGnMqNtXPyiyys8w0eZDyt02em5qeL+kPFx77aGpzLGpVHtaqhrErVhzBnKnYGvh7jAKmJLcQ9I2FWMVkF+SMlXenuKmsLBNc3q9CCN+GumjvWpv+G54uqS0JZWHG+SxClg+DKeoMAyoiIAiIgCIiAIiIAiIgCIiAJFekH26PyX+9ZayK9IPt0fkv96yjj/Alu+ZBiPDZJRETzRzAZR9tvtafzK/eZOGUfbb7Wn8yv3mWafgz3cyWPcluJyIiViI+q/EfMTf9uf51/hp97TQV+I+Ym/7c/zr/DT72lmHgz/dcyVdx7uZPRESsRGRw/7ar84n+oT17ccDyrMnjLV49zizh9KVsqOQ7izZRCB1YDroTy4f9tV+cT/UJacY7f4uPkNjtVl22qiuy049lulbwJ5flO50X3ZF7CamR9HZXJx+LYXLRY+GWvydhSVpstxil1Te5QzqhAPvbXnPfsTi5Feci4lHEsbAKWNdj5ictdbnqgxtkn2j10SNb6n3UnEfSThU3XVOmWe55O+sTHteuoOodS7KDyjR/cfKbKjtbiPfj0o5dr6WvqdRtGRfE83uPXwnWLpJYXCMgYnaNTRaGuvzGpXkbdgaoBTWNesCenSM7hGQaOzYFNpNNuKbhyNusLTysbOnq6PTrKR+3uAtORc9jIlF74z8yNzNavilajZfe+mvj5T7wu2VD4+RkNVlUV0KWfv6HqYqFLbQN7XQe6ATnFjkYXFMrJ+h5WVVk4taIaK+8K2V7HJYB7IIIPN4fv1rs7stl19n8PG7l3uS2h3qQF2Xd5sbfLv2Q3U/CXHC+2GHfiNlrZyUpz87WAoU5DpgwPUH/cTz7P8AbOjMYiqrLVeXnW6zHsrqddgbrdh18QflANDxhL8Pi5zfouTlUXYooPcJ3llTq/MNoDvlbp1Hvnp2K4Nkpi8Rttpal8u7IvTGOi6K66VWA8GPl8vlMvsJ2zOcMgs9BFRQeolya5uY8xNh6qQAAR48pPTeh9YnpO4fZaiA3hLH7urKamxcax965EtI0Tvp5QCX4B2Qya+B28z57WvhXVjAc+ojHehXVyhg3Qe8+0fOaxuHXvwjLx1o421xxsde7yUY0hksQMuKo6j39NeyvwnYMzMrpreyx1StFLM7HQAHUkyZo9JWG1d1oqzBTXW1vftjWrW6Ahd1s2uY+sOnlvymQaV6sniGbg2rh5ONTh13lrL0Fb2PZXyCutNliOm9n4/Deg7HcOvrwbaGo42txw8tO6sRvoQZlYqK1PUOegHTxY+crONekoV5FVVNVlo5K7blWjIsfu7NFeTuwQp5Sx229kBem+Ybuntvhtk5OLzMLqE7x1KkbUKGPIfxiAy9PjMAg+zvB83Ctwrnpy8ofya4RXRi2LcqBjQoUAKHACDmBbfTc8+zHZrimJdwnIsrFgfva70rqtFtYySbWbJJJ3y2EHehy60ZcZHpDwUoxrd2ucleaihKne9x7yK12Rr4zJwe2WPbbj1cmRXZfXbYldtTIwWtirc4PVTsfpGoBMejTPux1OJbgZ6M+RkuLzQRQFZmdSzkgjYGvDxIn5fm5GJxfiVowM3JF1WMtRqpJRmRDsNYdKo2QN9ffKnhHbPEycrIxqmc20c3PtSFPK3I3I342m6Ty4/24xsS9KHrybLWr7wJTS9p5eYrs8vXxH3TIOa2dkMvFTg4sqzz3YzXuOCC1tRuIK1qw6Dx0evX1tbnWuzj7xaemUPV1rK/nHQkbt/7jrf6Zgcc7bY+JTTdbVlclic+1osY1jSt+GH/AEz6w9ryPlMB/ShhCuqw1ZoFrmutPo1vO5CB9oniy6YdR8ZgFhEnMvt7h1UU3WDIQ3My1Y5pt+kuynRC1a5vjs9Oo8xPJ/SLhocUWrkY5yXeutbqWrIZGVT3gPsjbr18JkwVETQ5HbfCrGY1lhRcR1S5ip9plDKqa6sTsDp75j8N9IOHd3w1kU2VVNc1N1L12moDZdFb2h8oBTRNSnanF+hLmtZ3eOaxZzsCCFPhtfHZ2BodSTMLgXbzEyre5UX02lO8Su+l6msT+nXze0IBRxJfF9IuFbcKqVybwbBX9Irx7mxwxOtG3XLrfv8AD4zMTtliGnNu5nCYlltdxKkHmrALBB+N4gDzgG8ia3s92gozaFvpLFCWXTKVYFWKsGX3HYmygCIiAJG+kChvwL69Uc6k+4E6I389H9Usppe0vHxjKo5BYz70p9nQ1sn9Y6Sri4xlRak7IirJODuc33G5RfXJv7Lj/smPrk39lx/2TPP6Ol6+DOflh6uBP11liFUczHoAPEkym7dYzB6WI9XuwnN7uYEnX75+4fbblcc2PUq+8p0YDzHn8puu0vaNaAqhFsZxvTeyF8z57lunSo6Gfx7PL+CWMYZH8RzzcblF9cm/suP+yY+uTf2XH/ZMqaOl6+DIssPVwNFiUs7oqjmYkAAfOb/t3QwyFYj1WQAN7tgnY+fUTI4b21AsUNRUikgFk6Eb9/xEtHrDDRAI8iARL+Hw0KtKUYy815E9OlGUWkzj+43Ot/Qqv6uv9lf9o+g1f1df7K/7R9lv1cB1V7Tl/B6Ge+oKNnnU9PIEEk/AAR2qw7V4xkWlOMrU2PSq24CMSzAklXbWiB5ec6nXQi+yqr8gB9012b2kpqdkYWepyc7hCUXn9nmI8Jdw9BYWLzS1lilT0S1kMOI342dxhhw/Ov8ApIxu4C0Ma2Io5SLHPqqAWAPj4HymHw3s/lcLbg91mPdkLTj5NN646G162tc2r6o6sAW5djp0+W+jX9oaV7zo5KWLVyhdszsAQEHv6H9xmTgcTruQuuwAWVgw0ylfaDD3ES2pxbsmTXOVDs5njHqzPolrMvFbs84J133dPoD1f6wcu+Xx6zedr+K38Rwe4x8TNqN+RTS5vx7UC1k872Nr/pjlCk9PEyrp7VY7BjqxQK2tBZCA6L4snn+6euJ2hpsFntoUQWMHUqeQgkMPMdJqqsHqYzI5nk9lOJtTxrCNYZrmpy6nrSxMax+ZTbUhckAnkX1S3j5Cb/K7d2ZGBmLj4GemQlLV8ncNyraeWo1oy72y8/NrQ6KSdSqHajH7hb9uEZ+TqvUHZ9ob6DpuY1GZh4rZHIlnM16izQd2e11HLosST6oA14DWgI0sNozIhOFdkOI41/cMtZryuHPi99TXcK63qQiprySfW0zDm6A76CeVuPl5PDsPhY4flU31vQttz16x61qbbWpbvTbA8B47Pw30lu1FHIratJLmvuxW3eBwNlSvnqZg4knctcy2IoVmKspDgLvfqn5TKqRepi5I9oWs4vwjLGPWyl2daeZl/Cim0esD4AOUYDfwmDxvjtubwvMx14dn0XDFP4N8dwnMCq93Uw9s9dgAeAMrcXtHiit9K1K1IH5DWU9Q9FKDwI8B0+EzOG8XS7nAV0ZOXmR15WHMNqdeREKpBuyYujlGXw++vONj1caRDh4aB8GtuYuqeslhI108vOZfGOzOW+RxTLpptF1V1FtAKMO+rbGFeRSv9LakjQ36ygToo7SY55+rercKSNdeYnlB/J3vr8DFfaOlre7As6u1Ys5fwZdRsoG8/wBExpIbRmRzfgWDl4DcLy3wsm+tcAYttddZa+l+cuGNR02iDr9fwB3HEcy+ziOHm14eXyJhZh5HpsVw4J5K2Xrpm5eg8SCJWY/aqh9aW7qrMn4NvXC+13fmR5T8r7V0FbH5L1WvfMxrYDYIUrv+lth0jTU9pjMjnPZjs7xPEv4TkWVBw/e13rXXd3yDJJuLZWyR6thHXQ5daM2Xb7Ct/lWi3k4oKhiMhuwEY2BjaSELaIA11I+U6Hw/iIuBIrtTWvtEZN/LfjMuSJpq6M3JPtZTZdwXIWuvId3xdLW6k5BJUdHUde88x57k1214beaeBkVZ2qftTioxyK/wCr6vT1W306/GdRiZBy2yrIqv4bnpjcTyqqq8iixLk5s5OZ2ItKdCwOyOn4oHnMntJw7+Vcjh+8bKqperiFdhtpdGqJRBW7A+ztlDLs9dTpMQDiWP2c4o9GW9uNY99Odh3tWVI+kjHr7pzUSNPza5unj8+k3nFKsjiOW2TXh5VFVGDl17uqauy2y1GVa0TxYDe9+G9+Y31GIMnH3qysrg1GEmDnJfjJRay3UGuq3uWXmqRmPViCSAR15Ztc6rI4rm4r14uViV0UZYe7IrNTF76jUtaA9W5Sdkjp4/DfS4gHHMS7ilONw/ErxuJY1+Paldvd1K2JbUbAXsNoB92z4j2mnpncGznpzsZMe0HL4xYS7VW92KAVs71yB9mSqje+vXRnX4gEN6PcLMxsniVGQg5WtXJS6uuxcdmtG7VrLb1pgvq7PvlzEQYEREASK9IPt0fkv96y1kV6Qfbo/Jf71lHH+BLd8yDEeGySiInmjmAyj7bfa0/mV+8ycMo+232tP5lfvMs0/Bnu5kse5LcTkRErER9V+I+YnYJx+vxHzE7BO10V9/dzLuF8xEROyXRIvtDg2NZnOBZoLjEIASlmj1DDW2A8ehlpNbmcfqrs5CHOuTmcLtE5zypznfTZ8tyCvGMo2k7f4zVonsql1ttsKPypnVWMQrH1O7ALAAbIGx4TZ8CoZqMo8rL3tt7JzAqSrdFOj1G9Td/Sq/W9dPVIDesOhPQA+Rn4uZWfCxD037S+Hhvx8JrGioyvfaLERTZcae75bdDDtRkanXLYqgcqty8x3462fEfo/bsO5BfWBa7W0YyB2U7HM3KybA0FAJlv8ASa9b5111O+Ya0PaP6J9LcpJUMpYdSuxseRIkfVl6vqxjKRN/D7T3lFle1OVjueQOU5bAQ3KSPAa/RueNGNcnObEsY15eNzMEc7WtSvOABs9Ap6ect7s5FsSs75nDsPLSa3s+72hPLL4tWiq3Vwx0CmmG/nvXwmHh4rtzavrmMqJK+hzq0rkIj5j2BkR+9VO75Q3LokbI94lBf6+BaEN1m6rQDYrC1jpvEEA/u8ptlvUnl5hza3ybHMB5kTByOP1Jb3RDk8yKzhfUVn9hWO/E/L3yRU4wvd6+wzaxLZeNZclhSq3SYdVR2jqWdXVyFBG20FPhN7wJ+8ycq1QwRlpVSysuyqnm0CAem9TZY3FEc2eKcjcu2KgH3Ajr06g9Do+HTqJ7Ll1kEh0IABJ5l0AfAnr0ExCkk1K/12+4SIa3htofnVH0+YVccreC2h63+XVxv4zKxaX7yqnkfnTMstb1W5e76kPza1o7HvlgMlDrTqd+HUdfl5z6quVhtWVh4bBBH7phYaKfYzGUjezuDYlmCzCwgpkAqwOqjvfq9By83x8Z7X4tn0LPHI+zfcQvK2yO8U7A11HQyvibLDpRy3+rJGcpqez9ilX5bMp9EbN6spHTwXajY6TbREsRWVWNkIiJsBERAEREAREQBERAEREAREQBJDt7hO3dOFJVeYMQN63ogn4dDK+JDXpKtBwZpOGeOU49ynyMcp8jOwajU5n2V+vh/ZV6r+ZyOjEssYKiszHoAAf/AICU3bjAs5qnCkqECFgCdEHfXy3uW8SaPR6jCUM2vkbrDpRavrOPcp8jHKfIzsGo1Ifsr9fD+zTqv5nJ8DBsssVUUkkj3Hp18T5CdZjUS7hcKsOn23uT0qWjv2iIiXCYTQ3UZNeTc1dQcW/R9OSvKgQkPzDYO+XqNb6zfRNJwzWMNEWnAsgtZugKG5By/guTQyRYdaOyOTZ23UnfwE8+IcGeqq5jUqju7wSOQb5slWrB1/2D9EuJ+MoI0QCPIyu8LG2sxlIzJ4Lkcj8uOfX+mgVhqhyC0Jyb9bWvUPhv3TacO4bamW791pCG25KHqQgBQj1vW5eqkaHKNHrKCJusPFO9/pDKTHFsHLvewd0FC15KI/MvKwsCiseO99DvYAmDl8EyGrcLjcod7iE/A8yA0qg8TyqGZTsjZ14a3LWJiWGjK7bfaMpMYPCLlyUY16AdnNu06q1C1hPHm2GB6eHSZJpya8m4pUGW2ylu8JXlVVUK4I2DzdOmgfGb6JsqKS7G9d+RmxF4fAb9+vQFBbG5k/BcmkucuFAPVQpHtbJ2Z+1cAvRDqhSTWAR+DOyMkvvROiwTRG+nQD4SziaLCw2sxlRJ4HAbRovSGK05AQOUPrtczIDynptW8RrxPhM/stgW1C3nQpzGsgHux4Vqp0EOgAQR8te+b2JvChGLTXl/gUbCIiTmwiIgCIiAIiIAiIgCIiAIiIAiIgCIiAIiIAiIgCIiAIiIAiIgCIiAIiIAiIgCIiAIiIAiIgCIiAIiIAiIgCIiAIiIAiIgCIiAIiIAiIgCIiAIiI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8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2397" y="526922"/>
            <a:ext cx="3616883" cy="1561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25812" y="2404534"/>
            <a:ext cx="7766936" cy="1646302"/>
          </a:xfrm>
        </p:spPr>
        <p:txBody>
          <a:bodyPr/>
          <a:lstStyle/>
          <a:p>
            <a:r>
              <a:rPr lang="pt-BR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eorgia" panose="02040502050405020303" pitchFamily="18" charset="0"/>
              </a:rPr>
              <a:t>Conto</a:t>
            </a:r>
            <a:endParaRPr lang="pt-BR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511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ambiente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-</a:t>
            </a:r>
            <a:r>
              <a:rPr lang="pt-BR" b="1" dirty="0" smtClean="0"/>
              <a:t>Ambiente físico</a:t>
            </a:r>
            <a:r>
              <a:rPr lang="pt-BR" dirty="0" smtClean="0"/>
              <a:t>: é o espaço real, que serve de cenário à ação, onde as personagens se movem.</a:t>
            </a:r>
          </a:p>
          <a:p>
            <a:pPr algn="just"/>
            <a:r>
              <a:rPr lang="pt-BR" dirty="0" smtClean="0"/>
              <a:t>-</a:t>
            </a:r>
            <a:r>
              <a:rPr lang="pt-BR" b="1" dirty="0" smtClean="0"/>
              <a:t>Ambiente social</a:t>
            </a:r>
            <a:r>
              <a:rPr lang="pt-BR" dirty="0" smtClean="0"/>
              <a:t>: é constituído pelo ambiente social, representando, por excelência, pelas personagens figurantes.</a:t>
            </a:r>
          </a:p>
          <a:p>
            <a:pPr algn="just"/>
            <a:r>
              <a:rPr lang="pt-BR" dirty="0" smtClean="0"/>
              <a:t>-</a:t>
            </a:r>
            <a:r>
              <a:rPr lang="pt-BR" b="1" dirty="0" smtClean="0"/>
              <a:t>Ambiente psicológico</a:t>
            </a:r>
            <a:r>
              <a:rPr lang="pt-BR" dirty="0" smtClean="0"/>
              <a:t>: espaço interior da personagem, abarcando as suas vivências, os seus pensamentos e sentimentos.</a:t>
            </a:r>
          </a:p>
          <a:p>
            <a:pPr algn="just"/>
            <a:r>
              <a:rPr lang="pt-BR" dirty="0" smtClean="0"/>
              <a:t>-O Ambiente pode ser desde uma praia a um lago congelado. De acordo com espaço ou ambiente é que os fatos da narração se desenrolam.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tempo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/>
            <a:r>
              <a:rPr lang="pt-BR" dirty="0" smtClean="0"/>
              <a:t>-</a:t>
            </a:r>
            <a:r>
              <a:rPr lang="pt-BR" sz="2600" b="1" dirty="0" smtClean="0"/>
              <a:t>Tempo cronológico ou tempo da história</a:t>
            </a:r>
            <a:r>
              <a:rPr lang="pt-BR" sz="2600" dirty="0" smtClean="0"/>
              <a:t> - determinado pela sucessão cronológica dos acontecimentos narrados.</a:t>
            </a:r>
          </a:p>
          <a:p>
            <a:pPr marL="0" indent="0" algn="just"/>
            <a:r>
              <a:rPr lang="pt-BR" sz="2600" dirty="0" smtClean="0"/>
              <a:t>-</a:t>
            </a:r>
            <a:r>
              <a:rPr lang="pt-BR" sz="2600" b="1" dirty="0" smtClean="0"/>
              <a:t>Tempo histórico</a:t>
            </a:r>
            <a:r>
              <a:rPr lang="pt-BR" sz="2600" dirty="0" smtClean="0"/>
              <a:t> - refere-se à época ou momento histórico em que a ação se desenrola.</a:t>
            </a:r>
          </a:p>
          <a:p>
            <a:pPr marL="0" indent="0" algn="just"/>
            <a:r>
              <a:rPr lang="pt-BR" sz="2600" dirty="0" smtClean="0"/>
              <a:t>-</a:t>
            </a:r>
            <a:r>
              <a:rPr lang="pt-BR" sz="2600" b="1" dirty="0" smtClean="0"/>
              <a:t>Tempo psicológico</a:t>
            </a:r>
            <a:r>
              <a:rPr lang="pt-BR" sz="2600" dirty="0" smtClean="0"/>
              <a:t> - é um tempo </a:t>
            </a:r>
            <a:r>
              <a:rPr lang="pt-BR" sz="2600" dirty="0" err="1" smtClean="0"/>
              <a:t>subjectivo</a:t>
            </a:r>
            <a:r>
              <a:rPr lang="pt-BR" sz="2600" dirty="0" smtClean="0"/>
              <a:t>, vivido ou sentido pela personagem, que flui em consonância com o seu estado de espírito.</a:t>
            </a:r>
          </a:p>
          <a:p>
            <a:pPr marL="0" indent="0" algn="just"/>
            <a:r>
              <a:rPr lang="pt-BR" sz="2600" dirty="0" smtClean="0"/>
              <a:t>-</a:t>
            </a:r>
            <a:r>
              <a:rPr lang="pt-BR" sz="2600" b="1" dirty="0" smtClean="0"/>
              <a:t>Tempo do discurso</a:t>
            </a:r>
            <a:r>
              <a:rPr lang="pt-BR" sz="2600" dirty="0" smtClean="0"/>
              <a:t> - resulta do tratamento ou elaboração do tempo da história pelo narrador. Este pode escolher narrar os acontecimentos</a:t>
            </a:r>
          </a:p>
          <a:p>
            <a:pPr marL="0" indent="0" algn="just">
              <a:buNone/>
            </a:pPr>
            <a:r>
              <a:rPr lang="pt-BR" sz="2600" dirty="0" smtClean="0"/>
              <a:t>por :</a:t>
            </a:r>
          </a:p>
          <a:p>
            <a:pPr marL="0" indent="0" algn="just">
              <a:buNone/>
            </a:pPr>
            <a:r>
              <a:rPr lang="pt-BR" sz="2600" dirty="0" smtClean="0"/>
              <a:t/>
            </a:r>
            <a:br>
              <a:rPr lang="pt-BR" sz="2600" dirty="0" smtClean="0"/>
            </a:br>
            <a:r>
              <a:rPr lang="pt-BR" sz="2600" dirty="0" smtClean="0"/>
              <a:t>-ordem linear;</a:t>
            </a:r>
          </a:p>
          <a:p>
            <a:pPr marL="0" indent="0" algn="just">
              <a:buNone/>
            </a:pPr>
            <a:r>
              <a:rPr lang="pt-BR" sz="2600" dirty="0" smtClean="0"/>
              <a:t>-com alteração da ordem temporal, recorrendo à antecipação de acontecimentos futuros;</a:t>
            </a:r>
          </a:p>
          <a:p>
            <a:pPr marL="0" indent="0" algn="just">
              <a:buNone/>
            </a:pPr>
            <a:r>
              <a:rPr lang="pt-BR" sz="2600" dirty="0" smtClean="0"/>
              <a:t>-ao ritmo dos acontecimentos como, por exemplo, na cena dialogada;</a:t>
            </a:r>
            <a:br>
              <a:rPr lang="pt-BR" sz="2600" dirty="0" smtClean="0"/>
            </a:br>
            <a:r>
              <a:rPr lang="pt-BR" sz="2600" dirty="0" smtClean="0"/>
              <a:t>-a um ritmo diferente, recorrendo ao resumo ou sumário, à pausa.</a:t>
            </a:r>
            <a:br>
              <a:rPr lang="pt-BR" sz="2600" dirty="0" smtClean="0"/>
            </a:br>
            <a:endParaRPr lang="pt-BR"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3259" y="523103"/>
            <a:ext cx="8596668" cy="52722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DEFINIÇÃO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0903" y="1260390"/>
            <a:ext cx="8596668" cy="5004486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sz="3300" dirty="0" smtClean="0"/>
              <a:t>Os contos, assim como as lendas, os mitos e as fábulas são tipos de narrativas originárias desde as mais antigas civilizações. Esses povos, através das histórias que contavam, passavam ensinamentos e preservavam sua cultura. Graças à tradição oral e, mais tarde, ao texto impresso, a arte de contar histórias foi passada de geração a geração, constituindo, até os dias de hoje, importantes fontes de informações para entendermos a história das civilizações. Dentro deste contexto é importante perceber o trabalho dos compiladores desse gênero literário que, até então, se mantinha no ideário popular, como: Homero com sua Odisséia (poeta grego – séc. VIII a.C.; Charles </a:t>
            </a:r>
            <a:r>
              <a:rPr lang="pt-BR" sz="3300" dirty="0" err="1" smtClean="0"/>
              <a:t>Perrault</a:t>
            </a:r>
            <a:r>
              <a:rPr lang="pt-BR" sz="3300" dirty="0" smtClean="0"/>
              <a:t> (França – séc. XVIII); os irmãos Grimm (Jacob e </a:t>
            </a:r>
            <a:r>
              <a:rPr lang="pt-BR" sz="3300" dirty="0" err="1" smtClean="0"/>
              <a:t>Wilhelm</a:t>
            </a:r>
            <a:r>
              <a:rPr lang="pt-BR" sz="3300" dirty="0" smtClean="0"/>
              <a:t> – Alemanha - séc. XVIII) e tantos outros, pois, esses escritos, além de preservar a memória histórica de um povo, emocionam, por lidar com o imaginário, divertem, criam suspense, mostram verdades e revelam sentimentos e valores de uma época.</a:t>
            </a:r>
          </a:p>
          <a:p>
            <a:pPr marL="0" indent="0" algn="just">
              <a:buNone/>
            </a:pPr>
            <a:r>
              <a:rPr lang="pt-BR" sz="3300" dirty="0" smtClean="0"/>
              <a:t>Em cada país, surgiram novas modalidades de contos, regidos de acordo com a época e os movimentos artísticos que este momento histórico-cultural provocou e adquiriram forma literária e estética. Assim, </a:t>
            </a:r>
            <a:r>
              <a:rPr lang="pt-BR" sz="3300" dirty="0" err="1" smtClean="0"/>
              <a:t>leem-se</a:t>
            </a:r>
            <a:r>
              <a:rPr lang="pt-BR" sz="3300" dirty="0" smtClean="0"/>
              <a:t> hoje, contos de amor, de humor, contos fantásticos, de mistério e terror, contos realistas, psicológicos, sombrios, todos com estilos próprios daqueles que os escreveram.</a:t>
            </a:r>
          </a:p>
          <a:p>
            <a:pPr marL="0" indent="0" algn="just">
              <a:buNone/>
            </a:pPr>
            <a:r>
              <a:rPr lang="pt-BR" sz="3300" dirty="0" smtClean="0"/>
              <a:t> </a:t>
            </a:r>
          </a:p>
          <a:p>
            <a:pPr marL="0" indent="0" algn="just">
              <a:buNone/>
            </a:pPr>
            <a:r>
              <a:rPr lang="pt-BR" sz="3300" dirty="0" smtClean="0"/>
              <a:t>Fonte: </a:t>
            </a:r>
            <a:r>
              <a:rPr lang="pt-BR" sz="3300" dirty="0" smtClean="0">
                <a:hlinkClick r:id="rId2"/>
              </a:rPr>
              <a:t>http://www.smec.salvador.ba.gov.br</a:t>
            </a:r>
            <a:endParaRPr lang="pt-BR" sz="3300" dirty="0" smtClean="0"/>
          </a:p>
          <a:p>
            <a:pPr marL="0" indent="0" algn="just">
              <a:buNone/>
            </a:pPr>
            <a:endParaRPr lang="pt-BR" sz="3300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Conto é uma narrativa curta e que se diferencia dos romances não apenas pelo tamanho, mas também pela sua estrutura:</a:t>
            </a:r>
          </a:p>
          <a:p>
            <a:pPr indent="15875" algn="just">
              <a:buFont typeface="Wingdings" pitchFamily="2" charset="2"/>
              <a:buChar char="Ø"/>
            </a:pPr>
            <a:r>
              <a:rPr lang="pt-BR" dirty="0" smtClean="0"/>
              <a:t>Poucas personagens;</a:t>
            </a:r>
          </a:p>
          <a:p>
            <a:pPr indent="15875" algn="just">
              <a:buFont typeface="Wingdings" pitchFamily="2" charset="2"/>
              <a:buChar char="Ø"/>
            </a:pPr>
            <a:r>
              <a:rPr lang="pt-BR" dirty="0" smtClean="0"/>
              <a:t>Um clímax</a:t>
            </a:r>
          </a:p>
          <a:p>
            <a:pPr indent="15875" algn="just">
              <a:buFont typeface="Wingdings" pitchFamily="2" charset="2"/>
              <a:buChar char="Ø"/>
            </a:pPr>
            <a:r>
              <a:rPr lang="pt-BR" dirty="0" smtClean="0"/>
              <a:t>Tempo e espaço como elementos secundários;</a:t>
            </a:r>
          </a:p>
          <a:p>
            <a:pPr indent="15875" algn="just">
              <a:buFont typeface="Wingdings" pitchFamily="2" charset="2"/>
              <a:buChar char="Ø"/>
            </a:pPr>
            <a:r>
              <a:rPr lang="pt-BR" dirty="0" smtClean="0"/>
              <a:t>Acontecimentos breves.</a:t>
            </a:r>
          </a:p>
          <a:p>
            <a:pPr indent="15875" algn="just">
              <a:buFont typeface="Wingdings" pitchFamily="2" charset="2"/>
              <a:buChar char="Ø"/>
            </a:pPr>
            <a:r>
              <a:rPr lang="pt-BR" dirty="0" smtClean="0"/>
              <a:t>Narrativa linear;</a:t>
            </a:r>
          </a:p>
          <a:p>
            <a:pPr indent="15875" algn="just">
              <a:buFont typeface="Wingdings" pitchFamily="2" charset="2"/>
              <a:buChar char="Ø"/>
            </a:pPr>
            <a:r>
              <a:rPr lang="pt-BR" dirty="0" smtClean="0"/>
              <a:t>As ações se encaminham diretamente para o desfecho;</a:t>
            </a:r>
          </a:p>
          <a:p>
            <a:pPr indent="15875" algn="just">
              <a:buFont typeface="Wingdings" pitchFamily="2" charset="2"/>
              <a:buChar char="Ø"/>
            </a:pPr>
            <a:r>
              <a:rPr lang="pt-BR" dirty="0" smtClean="0"/>
              <a:t>As ações constituem um só conflito</a:t>
            </a:r>
            <a:r>
              <a:rPr lang="pt-BR" dirty="0" smtClean="0"/>
              <a:t>;</a:t>
            </a:r>
          </a:p>
          <a:p>
            <a:pPr indent="15875" algn="just">
              <a:buFont typeface="Wingdings" pitchFamily="2" charset="2"/>
              <a:buChar char="Ø"/>
            </a:pPr>
            <a:r>
              <a:rPr lang="pt-BR" dirty="0" smtClean="0"/>
              <a:t>Linguagem objetiva, direta;</a:t>
            </a:r>
          </a:p>
          <a:p>
            <a:pPr indent="15875" algn="just">
              <a:buFont typeface="Wingdings" pitchFamily="2" charset="2"/>
              <a:buChar char="Ø"/>
            </a:pPr>
            <a:r>
              <a:rPr lang="pt-BR" dirty="0" smtClean="0"/>
              <a:t>Uso de metáforas, figuras de linguagem.</a:t>
            </a:r>
            <a:endParaRPr lang="pt-BR" dirty="0" smtClean="0"/>
          </a:p>
          <a:p>
            <a:pPr indent="15875" algn="just">
              <a:buFont typeface="Wingdings" pitchFamily="2" charset="2"/>
              <a:buChar char="Ø"/>
            </a:pPr>
            <a:endParaRPr lang="pt-BR" dirty="0" smtClean="0"/>
          </a:p>
          <a:p>
            <a:pPr indent="15875" algn="just">
              <a:buFont typeface="Wingdings" pitchFamily="2" charset="2"/>
              <a:buChar char="Ø"/>
            </a:pPr>
            <a:endParaRPr lang="pt-BR" dirty="0" smtClean="0"/>
          </a:p>
          <a:p>
            <a:pPr indent="15875" algn="just">
              <a:buFont typeface="Wingdings" pitchFamily="2" charset="2"/>
              <a:buChar char="Ø"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Elementos da narrativa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Nas narrativas de ficção há elementos fundamentais na sua composição, tais como:</a:t>
            </a:r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Narrador;</a:t>
            </a:r>
          </a:p>
          <a:p>
            <a:r>
              <a:rPr lang="pt-BR" dirty="0" smtClean="0"/>
              <a:t>Enredo;</a:t>
            </a:r>
          </a:p>
          <a:p>
            <a:r>
              <a:rPr lang="pt-BR" dirty="0" smtClean="0"/>
              <a:t>Personagens;</a:t>
            </a:r>
          </a:p>
          <a:p>
            <a:r>
              <a:rPr lang="pt-BR" dirty="0" smtClean="0"/>
              <a:t>Ambiente;</a:t>
            </a:r>
          </a:p>
          <a:p>
            <a:r>
              <a:rPr lang="pt-BR" dirty="0" smtClean="0"/>
              <a:t>Tempo.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narrador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-</a:t>
            </a:r>
            <a:r>
              <a:rPr lang="pt-BR" b="1" dirty="0" smtClean="0"/>
              <a:t>Foco narrativo</a:t>
            </a:r>
            <a:r>
              <a:rPr lang="pt-BR" dirty="0" smtClean="0"/>
              <a:t>, ou ponto de vista: É o elemento estrutural da narrativa que compreende a perspectiva através da qual se conta uma história. É, basicamente, a posição a qual o narrador, enquanto instância </a:t>
            </a:r>
            <a:r>
              <a:rPr lang="pt-BR" dirty="0" err="1" smtClean="0"/>
              <a:t>narrante</a:t>
            </a:r>
            <a:r>
              <a:rPr lang="pt-BR" dirty="0" smtClean="0"/>
              <a:t> ou voz que articula a narração, conta a história. Os pontos de vista mais conhecidos são dois: narrador-observador e narrador-personagem</a:t>
            </a:r>
          </a:p>
          <a:p>
            <a:pPr algn="just"/>
            <a:r>
              <a:rPr lang="pt-BR" dirty="0" smtClean="0"/>
              <a:t>-</a:t>
            </a:r>
            <a:r>
              <a:rPr lang="pt-BR" b="1" dirty="0" smtClean="0"/>
              <a:t>Narrador-Observador</a:t>
            </a:r>
            <a:r>
              <a:rPr lang="pt-BR" dirty="0" smtClean="0"/>
              <a:t>: é aquele que conta a história através de uma perspectiva de fora da história, isto é, ele não se confunde com nenhum dos personagens. Este foco narrativo se dá, predominantemente, em </a:t>
            </a:r>
            <a:r>
              <a:rPr lang="pt-BR" dirty="0" smtClean="0">
                <a:solidFill>
                  <a:srgbClr val="FF0000"/>
                </a:solidFill>
              </a:rPr>
              <a:t>terceira pessoa.</a:t>
            </a:r>
          </a:p>
          <a:p>
            <a:pPr algn="just"/>
            <a:r>
              <a:rPr lang="pt-BR" dirty="0" smtClean="0"/>
              <a:t>-</a:t>
            </a:r>
            <a:r>
              <a:rPr lang="pt-BR" b="1" dirty="0" smtClean="0"/>
              <a:t>Narrador-Personagem</a:t>
            </a:r>
            <a:r>
              <a:rPr lang="pt-BR" dirty="0" smtClean="0"/>
              <a:t> :é aquele que conta a história através de uma perspectiva de dentro da história, isto é, ele, de alguma forma participa do enredo, sendo um dos personagens da história, usando a </a:t>
            </a:r>
            <a:r>
              <a:rPr lang="pt-BR" dirty="0" smtClean="0">
                <a:solidFill>
                  <a:srgbClr val="FF0000"/>
                </a:solidFill>
              </a:rPr>
              <a:t>Primeira Pessoa (eu ou nós)</a:t>
            </a:r>
            <a:r>
              <a:rPr lang="pt-BR" dirty="0" smtClean="0"/>
              <a:t> para se contar historia.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815413" y="1052736"/>
            <a:ext cx="99568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“Uma noite destas, vindo da cidade para o Engenho Novo, encontrei num trem da Central um rapaz aqui do bairro, que eu conheço de vista e de chapéu. Cumprimentou-me, sentou-se ao pé de mim, falou da lua e dos ministros, e acabou recitando-me versos. A viagem era curta, e os versos pode ser que não fossem inteiramente maus. Sucedeu, porém, que, como eu estava cansado, fechei os olhos três ou quatro vezes; tanto bastou para que ele interrompesse a leitura e metesse os versos no bolso.” </a:t>
            </a:r>
          </a:p>
          <a:p>
            <a:pPr marL="0" indent="0" algn="r">
              <a:buNone/>
            </a:pPr>
            <a:endParaRPr lang="pt-BR" sz="1800" dirty="0" smtClean="0"/>
          </a:p>
          <a:p>
            <a:pPr marL="0" indent="0" algn="r">
              <a:buNone/>
            </a:pPr>
            <a:r>
              <a:rPr lang="pt-BR" sz="1800" dirty="0" smtClean="0"/>
              <a:t>(Machado de Assis, </a:t>
            </a:r>
            <a:r>
              <a:rPr lang="pt-BR" sz="1800" i="1" dirty="0" smtClean="0"/>
              <a:t>Dom Casmurro, </a:t>
            </a:r>
            <a:r>
              <a:rPr lang="pt-BR" sz="1800" dirty="0" smtClean="0"/>
              <a:t>fragmentos).</a:t>
            </a: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 smtClean="0"/>
              <a:t>“O carteiro Joaquim dos Anjos não era homem de serestas e serenatas; mas gostava de violão e de modinhas. Ele mesmo tocava flauta, instrumento que já foi muito estimado em outras épocas, não o sendo atualmente como outrora. (...) Apesar disso, na sua simplicidade de nascimento, origem e condição, Joaquim dos Anjos acreditava‑se músico de certa ordem, pois, além de tocar flauta, compunha valsas, tangos e acompanhamentos de modinhas.”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r">
              <a:buNone/>
            </a:pPr>
            <a:r>
              <a:rPr lang="pt-BR" sz="2000" dirty="0" smtClean="0"/>
              <a:t>Lima Barreto, </a:t>
            </a:r>
            <a:r>
              <a:rPr lang="pt-BR" sz="2000" i="1" dirty="0" smtClean="0"/>
              <a:t>Clara dos Anjos</a:t>
            </a:r>
            <a:r>
              <a:rPr lang="pt-BR" sz="2000" dirty="0" smtClean="0"/>
              <a:t>, fragmentos</a:t>
            </a:r>
            <a:endParaRPr lang="pt-BR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enredo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É a própria estrutura narrativa, é o desenrolar dos fatos (acontecimentos). È, por assim dizer, o esqueleto da narrativa que segue, geralmente, a seguinte organização:</a:t>
            </a:r>
          </a:p>
          <a:p>
            <a:endParaRPr lang="pt-BR" dirty="0" smtClean="0"/>
          </a:p>
          <a:p>
            <a:pPr algn="just"/>
            <a:r>
              <a:rPr lang="pt-BR" sz="1800" dirty="0" smtClean="0"/>
              <a:t>Situação inicial </a:t>
            </a:r>
            <a:r>
              <a:rPr lang="pt-BR" sz="1800" dirty="0" smtClean="0">
                <a:sym typeface="Wingdings" pitchFamily="2" charset="2"/>
              </a:rPr>
              <a:t> as personagens e ambiente são apresentados;</a:t>
            </a:r>
          </a:p>
          <a:p>
            <a:pPr algn="just"/>
            <a:r>
              <a:rPr lang="pt-BR" sz="1800" dirty="0" smtClean="0">
                <a:sym typeface="Wingdings" pitchFamily="2" charset="2"/>
              </a:rPr>
              <a:t>Conflito  “alma” da narrativa (situação a ser resolvida);</a:t>
            </a:r>
          </a:p>
          <a:p>
            <a:pPr algn="just"/>
            <a:r>
              <a:rPr lang="pt-BR" sz="1800" dirty="0" smtClean="0">
                <a:sym typeface="Wingdings" pitchFamily="2" charset="2"/>
              </a:rPr>
              <a:t>Clímax maior tensão na narrativa;</a:t>
            </a:r>
          </a:p>
          <a:p>
            <a:pPr algn="just"/>
            <a:r>
              <a:rPr lang="pt-BR" sz="1800" dirty="0" smtClean="0">
                <a:sym typeface="Wingdings" pitchFamily="2" charset="2"/>
              </a:rPr>
              <a:t>Desfecho  solução do conflito.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personagens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-</a:t>
            </a:r>
            <a:r>
              <a:rPr lang="pt-BR" b="1" dirty="0" smtClean="0"/>
              <a:t>Protagonista</a:t>
            </a:r>
            <a:r>
              <a:rPr lang="pt-BR" dirty="0" smtClean="0"/>
              <a:t>, personagem principal ou herói: desempenha um papel central, a sua atuação é fundamental para o desenvolvimento da ação.</a:t>
            </a:r>
          </a:p>
          <a:p>
            <a:pPr algn="just"/>
            <a:r>
              <a:rPr lang="pt-BR" dirty="0" smtClean="0"/>
              <a:t>-</a:t>
            </a:r>
            <a:r>
              <a:rPr lang="pt-BR" b="1" dirty="0" smtClean="0"/>
              <a:t>Antagonista</a:t>
            </a:r>
            <a:r>
              <a:rPr lang="pt-BR" dirty="0" smtClean="0"/>
              <a:t>, o que luta contra algo ou alguém ( vai se defrontar com o protagonista).</a:t>
            </a:r>
          </a:p>
          <a:p>
            <a:pPr algn="just"/>
            <a:r>
              <a:rPr lang="pt-BR" dirty="0" smtClean="0"/>
              <a:t>-</a:t>
            </a:r>
            <a:r>
              <a:rPr lang="pt-BR" b="1" dirty="0" smtClean="0"/>
              <a:t>Personagem secundária</a:t>
            </a:r>
            <a:r>
              <a:rPr lang="pt-BR" dirty="0" smtClean="0"/>
              <a:t>: assume um papel de menor relevo que o protagonista, sendo ainda importante para o desenrolar da ação.</a:t>
            </a:r>
          </a:p>
          <a:p>
            <a:pPr algn="just"/>
            <a:r>
              <a:rPr lang="pt-BR" dirty="0" smtClean="0"/>
              <a:t>-</a:t>
            </a:r>
            <a:r>
              <a:rPr lang="pt-BR" b="1" dirty="0" smtClean="0"/>
              <a:t>Figurante</a:t>
            </a:r>
            <a:r>
              <a:rPr lang="pt-BR" dirty="0" smtClean="0"/>
              <a:t>: tem um papel irrelevante no desenrolar da ação, cabendo-lhe, no entanto, o papel de ilustrar um ambiente ou um espaço social de que é representante.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1390</TotalTime>
  <Words>614</Words>
  <Application>Microsoft Office PowerPoint</Application>
  <PresentationFormat>Personalizar</PresentationFormat>
  <Paragraphs>66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Facetado</vt:lpstr>
      <vt:lpstr>Conto</vt:lpstr>
      <vt:lpstr>DEFINIÇÃO</vt:lpstr>
      <vt:lpstr>ESTRUTURA</vt:lpstr>
      <vt:lpstr>Elementos da narrativa</vt:lpstr>
      <vt:lpstr>narrador</vt:lpstr>
      <vt:lpstr>Slide 6</vt:lpstr>
      <vt:lpstr>Slide 7</vt:lpstr>
      <vt:lpstr>enredo</vt:lpstr>
      <vt:lpstr>personagens</vt:lpstr>
      <vt:lpstr>ambiente</vt:lpstr>
      <vt:lpstr>tempo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análise da narrativa</dc:title>
  <dc:creator>Orlando Ucella</dc:creator>
  <cp:lastModifiedBy>Francisco Humberlan Arruda de Oliveira</cp:lastModifiedBy>
  <cp:revision>74</cp:revision>
  <dcterms:created xsi:type="dcterms:W3CDTF">2013-11-19T23:57:58Z</dcterms:created>
  <dcterms:modified xsi:type="dcterms:W3CDTF">2015-06-28T12:10:54Z</dcterms:modified>
</cp:coreProperties>
</file>