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7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FC0CA13-EE30-45F2-8F32-EB6ABE1DF661}" type="datetimeFigureOut">
              <a:rPr lang="pt-BR" smtClean="0"/>
              <a:pPr/>
              <a:t>03/06/2015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CA13-EE30-45F2-8F32-EB6ABE1DF661}" type="datetimeFigureOut">
              <a:rPr lang="pt-BR" smtClean="0"/>
              <a:pPr/>
              <a:t>03/06/2015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FC0CA13-EE30-45F2-8F32-EB6ABE1DF661}" type="datetimeFigureOut">
              <a:rPr lang="pt-BR" smtClean="0"/>
              <a:pPr/>
              <a:t>03/06/2015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CA13-EE30-45F2-8F32-EB6ABE1DF661}" type="datetimeFigureOut">
              <a:rPr lang="pt-BR" smtClean="0"/>
              <a:pPr/>
              <a:t>03/06/2015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CA13-EE30-45F2-8F32-EB6ABE1DF661}" type="datetimeFigureOut">
              <a:rPr lang="pt-BR" smtClean="0"/>
              <a:pPr/>
              <a:t>03/06/2015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FC0CA13-EE30-45F2-8F32-EB6ABE1DF661}" type="datetimeFigureOut">
              <a:rPr lang="pt-BR" smtClean="0"/>
              <a:pPr/>
              <a:t>03/06/2015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FC0CA13-EE30-45F2-8F32-EB6ABE1DF661}" type="datetimeFigureOut">
              <a:rPr lang="pt-BR" smtClean="0"/>
              <a:pPr/>
              <a:t>03/06/2015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CA13-EE30-45F2-8F32-EB6ABE1DF661}" type="datetimeFigureOut">
              <a:rPr lang="pt-BR" smtClean="0"/>
              <a:pPr/>
              <a:t>03/06/2015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CA13-EE30-45F2-8F32-EB6ABE1DF661}" type="datetimeFigureOut">
              <a:rPr lang="pt-BR" smtClean="0"/>
              <a:pPr/>
              <a:t>03/06/2015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CA13-EE30-45F2-8F32-EB6ABE1DF661}" type="datetimeFigureOut">
              <a:rPr lang="pt-BR" smtClean="0"/>
              <a:pPr/>
              <a:t>03/06/2015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FC0CA13-EE30-45F2-8F32-EB6ABE1DF661}" type="datetimeFigureOut">
              <a:rPr lang="pt-BR" smtClean="0"/>
              <a:pPr/>
              <a:t>03/06/2015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FC0CA13-EE30-45F2-8F32-EB6ABE1DF661}" type="datetimeFigureOut">
              <a:rPr lang="pt-BR" smtClean="0"/>
              <a:pPr/>
              <a:t>03/06/2015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Termos da oração: sujeito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Turma: </a:t>
            </a:r>
            <a:r>
              <a:rPr lang="pt-BR" dirty="0" smtClean="0"/>
              <a:t>ELETRO2AV                    </a:t>
            </a:r>
            <a:r>
              <a:rPr lang="pt-BR" dirty="0" err="1" smtClean="0"/>
              <a:t>Prof</a:t>
            </a:r>
            <a:r>
              <a:rPr lang="pt-BR" dirty="0" smtClean="0"/>
              <a:t>: Chico Arruda </a:t>
            </a:r>
            <a:endParaRPr lang="pt-BR" dirty="0"/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616883" cy="156143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Sujeito determinado e </a:t>
            </a:r>
            <a:br>
              <a:rPr lang="pt-BR" dirty="0" smtClean="0"/>
            </a:br>
            <a:r>
              <a:rPr lang="pt-BR" dirty="0" smtClean="0"/>
              <a:t>indeterminado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72072"/>
          </a:xfrm>
        </p:spPr>
        <p:txBody>
          <a:bodyPr>
            <a:noAutofit/>
          </a:bodyPr>
          <a:lstStyle/>
          <a:p>
            <a:pPr algn="just"/>
            <a:r>
              <a:rPr lang="pt-BR" sz="3200" b="1" dirty="0" smtClean="0"/>
              <a:t>Sujeito determinado</a:t>
            </a:r>
            <a:r>
              <a:rPr lang="pt-BR" sz="3200" dirty="0" smtClean="0"/>
              <a:t> é aquele que vem expresso na oração ou pode ser identificado pela flexão de número-pessoa do verbo ou ainda pelo contexto do enunciado (sujeito presente em outra oração do mesmo período ou do período antecedente).</a:t>
            </a:r>
          </a:p>
          <a:p>
            <a:pPr algn="just"/>
            <a:r>
              <a:rPr lang="pt-BR" sz="3200" b="1" dirty="0" smtClean="0"/>
              <a:t>Sujeito indeterminado</a:t>
            </a:r>
            <a:r>
              <a:rPr lang="pt-BR" sz="3200" dirty="0" smtClean="0"/>
              <a:t> ocorre quando não é possível identificar um referente explícito na oração (o no contexto do enunciado) para a flexão verbal.</a:t>
            </a:r>
            <a:endParaRPr lang="pt-BR" sz="3200" b="1" dirty="0"/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algn="ctr">
              <a:buNone/>
            </a:pPr>
            <a:endParaRPr lang="pt-BR" b="1" dirty="0" smtClean="0"/>
          </a:p>
          <a:p>
            <a:pPr algn="ctr">
              <a:buNone/>
            </a:pPr>
            <a:r>
              <a:rPr lang="pt-BR" b="1" dirty="0" smtClean="0"/>
              <a:t>Disseram que alguns cheques meus voltaram.</a:t>
            </a:r>
            <a:endParaRPr lang="pt-BR" b="1" dirty="0"/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Estrutura sintática dos</a:t>
            </a:r>
            <a:br>
              <a:rPr lang="pt-BR" dirty="0" smtClean="0"/>
            </a:br>
            <a:r>
              <a:rPr lang="pt-BR" dirty="0" smtClean="0"/>
              <a:t>sujeitos indeterminados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43510"/>
          </a:xfrm>
        </p:spPr>
        <p:txBody>
          <a:bodyPr>
            <a:normAutofit/>
          </a:bodyPr>
          <a:lstStyle/>
          <a:p>
            <a:r>
              <a:rPr lang="pt-BR" dirty="0" smtClean="0"/>
              <a:t>Verbo transitivo direto – flexionado na 3ª pessoa do plural. Ex: </a:t>
            </a:r>
            <a:r>
              <a:rPr lang="pt-BR" b="1" dirty="0" smtClean="0">
                <a:solidFill>
                  <a:srgbClr val="FF0000"/>
                </a:solidFill>
              </a:rPr>
              <a:t>Incendiaram</a:t>
            </a:r>
            <a:r>
              <a:rPr lang="pt-BR" dirty="0" smtClean="0"/>
              <a:t> vários ônibus.</a:t>
            </a:r>
          </a:p>
          <a:p>
            <a:endParaRPr lang="pt-BR" dirty="0" smtClean="0"/>
          </a:p>
          <a:p>
            <a:r>
              <a:rPr lang="pt-BR" dirty="0" smtClean="0"/>
              <a:t>Verbo transitivo indireto, verbo intransitivo ou verbo de ligação – flexionado na 3ª pessoa do singular + pronome </a:t>
            </a:r>
            <a:r>
              <a:rPr lang="pt-BR" b="1" i="1" dirty="0" smtClean="0"/>
              <a:t>se </a:t>
            </a:r>
            <a:r>
              <a:rPr lang="pt-BR" dirty="0" smtClean="0"/>
              <a:t>(índice de indeterminação do sujeito).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Precisa-se de vendedores. 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Come-se bem na Itália.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Aqui se está feliz.</a:t>
            </a:r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Oração sem sujeito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Orações que apresentam </a:t>
            </a:r>
            <a:r>
              <a:rPr lang="pt-BR" b="1" dirty="0" smtClean="0"/>
              <a:t>verbos impessoais</a:t>
            </a:r>
            <a:r>
              <a:rPr lang="pt-BR" dirty="0" smtClean="0"/>
              <a:t>, ou seja, não se referem a uma pessoa do discurso. Também se diz nesses casos que o sujeito é </a:t>
            </a:r>
            <a:r>
              <a:rPr lang="pt-BR" b="1" dirty="0" smtClean="0"/>
              <a:t>inexistente</a:t>
            </a:r>
            <a:r>
              <a:rPr lang="pt-BR" dirty="0" smtClean="0"/>
              <a:t>. Ex.: </a:t>
            </a:r>
            <a:r>
              <a:rPr lang="pt-BR" dirty="0" smtClean="0">
                <a:solidFill>
                  <a:srgbClr val="FF0000"/>
                </a:solidFill>
              </a:rPr>
              <a:t>Não há um chamado dos céus.</a:t>
            </a:r>
          </a:p>
          <a:p>
            <a:pPr algn="just"/>
            <a:r>
              <a:rPr lang="pt-BR" b="1" dirty="0" smtClean="0"/>
              <a:t>Verbos que indicam fenômenos da natureza</a:t>
            </a:r>
            <a:r>
              <a:rPr lang="pt-BR" dirty="0" smtClean="0"/>
              <a:t>: </a:t>
            </a:r>
            <a:r>
              <a:rPr lang="pt-BR" i="1" dirty="0" smtClean="0"/>
              <a:t>chover, nevar, trovejar, anoitecer</a:t>
            </a:r>
            <a:r>
              <a:rPr lang="pt-BR" dirty="0" smtClean="0"/>
              <a:t>...</a:t>
            </a:r>
          </a:p>
          <a:p>
            <a:pPr algn="just">
              <a:buNone/>
            </a:pPr>
            <a:r>
              <a:rPr lang="pt-BR" dirty="0" smtClean="0">
                <a:solidFill>
                  <a:srgbClr val="FF0000"/>
                </a:solidFill>
              </a:rPr>
              <a:t>Chove muito na região Amazônica</a:t>
            </a:r>
          </a:p>
          <a:p>
            <a:pPr algn="just">
              <a:buNone/>
            </a:pPr>
            <a:r>
              <a:rPr lang="pt-BR" dirty="0" smtClean="0">
                <a:solidFill>
                  <a:srgbClr val="FF0000"/>
                </a:solidFill>
              </a:rPr>
              <a:t>No inverno, anoitece mais cedo.</a:t>
            </a:r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Oração sem sujeito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b="1" dirty="0" smtClean="0"/>
              <a:t>Verbos ser, estar, fazer, haver </a:t>
            </a:r>
            <a:r>
              <a:rPr lang="pt-BR" dirty="0" smtClean="0"/>
              <a:t>relacionados a fenômenos da natureza ou a expressões temporais. </a:t>
            </a:r>
          </a:p>
          <a:p>
            <a:pPr marL="0" indent="0" algn="just">
              <a:buNone/>
            </a:pPr>
            <a:r>
              <a:rPr lang="pt-BR" dirty="0" smtClean="0">
                <a:solidFill>
                  <a:srgbClr val="FF0000"/>
                </a:solidFill>
              </a:rPr>
              <a:t>Está muito tarde/ faz dois anos que não vejo meus pais/ há séculos que esperamos uma solução.</a:t>
            </a:r>
          </a:p>
          <a:p>
            <a:pPr marL="0" indent="0" algn="just"/>
            <a:r>
              <a:rPr lang="pt-BR" b="1" dirty="0" smtClean="0"/>
              <a:t> Verbo haver usado no sentido de “existir”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 smtClean="0">
                <a:solidFill>
                  <a:srgbClr val="FF0000"/>
                </a:solidFill>
              </a:rPr>
              <a:t>Há muitos políticos que só pensam em enriquecer.</a:t>
            </a:r>
          </a:p>
          <a:p>
            <a:pPr marL="0" indent="0" algn="just">
              <a:buNone/>
            </a:pPr>
            <a:r>
              <a:rPr lang="pt-BR" dirty="0" smtClean="0">
                <a:solidFill>
                  <a:srgbClr val="FF0000"/>
                </a:solidFill>
              </a:rPr>
              <a:t>Houve sérios casos de dengue.</a:t>
            </a:r>
          </a:p>
          <a:p>
            <a:pPr marL="0" indent="0" algn="just">
              <a:buNone/>
            </a:pPr>
            <a:r>
              <a:rPr lang="pt-BR" dirty="0" smtClean="0">
                <a:solidFill>
                  <a:srgbClr val="FF0000"/>
                </a:solidFill>
              </a:rPr>
              <a:t>Havia momento em que eu não sabia o que fazer.</a:t>
            </a:r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Oração sem sujeito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b="1" dirty="0" smtClean="0"/>
              <a:t>Verbo existir é pessoal</a:t>
            </a:r>
            <a:r>
              <a:rPr lang="pt-BR" dirty="0" smtClean="0"/>
              <a:t>, portanto, quando ele for utilizado deve ser feita a concordância com o sujeito.</a:t>
            </a:r>
          </a:p>
          <a:p>
            <a:pPr algn="just">
              <a:buNone/>
            </a:pPr>
            <a:r>
              <a:rPr lang="pt-BR" dirty="0" smtClean="0"/>
              <a:t>Há </a:t>
            </a:r>
            <a:r>
              <a:rPr lang="pt-BR" dirty="0" smtClean="0">
                <a:solidFill>
                  <a:srgbClr val="FF0000"/>
                </a:solidFill>
              </a:rPr>
              <a:t>muitos alunos </a:t>
            </a:r>
            <a:r>
              <a:rPr lang="pt-BR" dirty="0" smtClean="0"/>
              <a:t>nessa escola. (objeto direto do verbo </a:t>
            </a:r>
            <a:r>
              <a:rPr lang="pt-BR" b="1" dirty="0" smtClean="0"/>
              <a:t>haver)</a:t>
            </a:r>
            <a:endParaRPr lang="pt-BR" dirty="0" smtClean="0"/>
          </a:p>
          <a:p>
            <a:pPr algn="just">
              <a:buNone/>
            </a:pPr>
            <a:r>
              <a:rPr lang="pt-BR" dirty="0" smtClean="0"/>
              <a:t>Existem </a:t>
            </a:r>
            <a:r>
              <a:rPr lang="pt-BR" dirty="0" smtClean="0">
                <a:solidFill>
                  <a:srgbClr val="FF0000"/>
                </a:solidFill>
              </a:rPr>
              <a:t>muitos alunos </a:t>
            </a:r>
            <a:r>
              <a:rPr lang="pt-BR" dirty="0" smtClean="0"/>
              <a:t>nessa escola. (sujeito do verbo </a:t>
            </a:r>
            <a:r>
              <a:rPr lang="pt-BR" b="1" dirty="0" smtClean="0"/>
              <a:t>existir)</a:t>
            </a:r>
            <a:r>
              <a:rPr lang="pt-BR" dirty="0" smtClean="0"/>
              <a:t>.</a:t>
            </a:r>
            <a:endParaRPr lang="pt-BR" dirty="0"/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pt-BR" dirty="0"/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58" name="Picture 2" descr="http://2.bp.blogspot.com/-k7nm3mf5E2U/UKe_y2zBmOI/AAAAAAAAAJE/29jkbXXYSOE/s1600/mafald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500306"/>
            <a:ext cx="9144000" cy="26480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Desfazendo confusão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Há uma confusão bastante comum na análise de sujeito e predicado, pois muitos a fazem somente de um ponto de vista semântico (sentido). É preciso observar as relações estabelecidas entre os termos da oração (sintática).</a:t>
            </a:r>
          </a:p>
          <a:p>
            <a:pPr algn="just"/>
            <a:r>
              <a:rPr lang="pt-BR" dirty="0" smtClean="0"/>
              <a:t>É na análise dessas relações que podemos encontrar o </a:t>
            </a:r>
            <a:r>
              <a:rPr lang="pt-BR" b="1" dirty="0" smtClean="0"/>
              <a:t>sujeito</a:t>
            </a:r>
            <a:r>
              <a:rPr lang="pt-BR" dirty="0" smtClean="0"/>
              <a:t> e </a:t>
            </a:r>
            <a:r>
              <a:rPr lang="pt-BR" b="1" dirty="0" smtClean="0"/>
              <a:t>predicado</a:t>
            </a:r>
            <a:r>
              <a:rPr lang="pt-BR" dirty="0" smtClean="0"/>
              <a:t>.</a:t>
            </a:r>
            <a:endParaRPr lang="pt-BR" dirty="0"/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34818" name="Picture 2" descr="http://lulytrigo.com/wp-content/uploads/2014/12/Mafalda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55128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b="1" dirty="0" smtClean="0"/>
              <a:t>Sujeito </a:t>
            </a:r>
            <a:r>
              <a:rPr lang="pt-BR" dirty="0" smtClean="0"/>
              <a:t>é o termo com o qual o verbo concorda em número (singular ou plural) e pessoa (1ª, 2ª e 3ª).</a:t>
            </a:r>
          </a:p>
          <a:p>
            <a:pPr algn="just"/>
            <a:endParaRPr lang="pt-BR" b="1" dirty="0" smtClean="0"/>
          </a:p>
          <a:p>
            <a:pPr algn="just">
              <a:buNone/>
            </a:pPr>
            <a:r>
              <a:rPr lang="pt-BR" dirty="0" smtClean="0">
                <a:solidFill>
                  <a:srgbClr val="FF0000"/>
                </a:solidFill>
              </a:rPr>
              <a:t>“as pessoas esperam...”</a:t>
            </a:r>
          </a:p>
          <a:p>
            <a:pPr algn="just">
              <a:buNone/>
            </a:pPr>
            <a:r>
              <a:rPr lang="pt-BR" dirty="0" smtClean="0">
                <a:solidFill>
                  <a:srgbClr val="FF0000"/>
                </a:solidFill>
              </a:rPr>
              <a:t>“o ano que está começando...”</a:t>
            </a:r>
          </a:p>
          <a:p>
            <a:pPr algn="just"/>
            <a:endParaRPr lang="pt-BR" b="1" dirty="0"/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de sujeito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Os sujeitos da oração podem ser </a:t>
            </a:r>
            <a:r>
              <a:rPr lang="pt-BR" b="1" dirty="0" smtClean="0"/>
              <a:t>simples</a:t>
            </a:r>
            <a:r>
              <a:rPr lang="pt-BR" dirty="0" smtClean="0"/>
              <a:t> ou </a:t>
            </a:r>
            <a:r>
              <a:rPr lang="pt-BR" b="1" dirty="0" smtClean="0"/>
              <a:t>compostos</a:t>
            </a:r>
            <a:r>
              <a:rPr lang="pt-BR" dirty="0" smtClean="0"/>
              <a:t>, </a:t>
            </a:r>
            <a:r>
              <a:rPr lang="pt-BR" b="1" dirty="0" smtClean="0"/>
              <a:t>determinados</a:t>
            </a:r>
            <a:r>
              <a:rPr lang="pt-BR" dirty="0" smtClean="0"/>
              <a:t> ou </a:t>
            </a:r>
            <a:r>
              <a:rPr lang="pt-BR" b="1" dirty="0" smtClean="0"/>
              <a:t>indeterminados</a:t>
            </a:r>
            <a:r>
              <a:rPr lang="pt-BR" dirty="0" smtClean="0"/>
              <a:t>. Há também, </a:t>
            </a:r>
            <a:r>
              <a:rPr lang="pt-BR" b="1" dirty="0" smtClean="0"/>
              <a:t>orações sem sujeito</a:t>
            </a:r>
            <a:r>
              <a:rPr lang="pt-BR" dirty="0" smtClean="0"/>
              <a:t>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Os grandes tuiuiús brancos do Pantanal são aves que devem ser protegidas.</a:t>
            </a:r>
          </a:p>
          <a:p>
            <a:pPr algn="just"/>
            <a:endParaRPr lang="pt-BR" dirty="0" smtClean="0"/>
          </a:p>
          <a:p>
            <a:pPr algn="just"/>
            <a:r>
              <a:rPr lang="pt-BR" b="1" dirty="0" smtClean="0"/>
              <a:t>Núcleo do sujeito </a:t>
            </a:r>
            <a:r>
              <a:rPr lang="pt-BR" b="1" dirty="0" err="1" smtClean="0">
                <a:sym typeface="Wingdings" pitchFamily="2" charset="2"/>
              </a:rPr>
              <a:t></a:t>
            </a:r>
            <a:r>
              <a:rPr lang="pt-BR" dirty="0" smtClean="0"/>
              <a:t> T</a:t>
            </a:r>
            <a:r>
              <a:rPr lang="pt-BR" b="1" dirty="0" smtClean="0"/>
              <a:t>ermos</a:t>
            </a:r>
            <a:r>
              <a:rPr lang="pt-BR" dirty="0" smtClean="0"/>
              <a:t> especificam o sentido do sujeito.</a:t>
            </a:r>
            <a:endParaRPr lang="pt-BR" dirty="0"/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Sujeito simples ou </a:t>
            </a:r>
            <a:br>
              <a:rPr lang="pt-BR" dirty="0" smtClean="0"/>
            </a:br>
            <a:r>
              <a:rPr lang="pt-BR" dirty="0" smtClean="0"/>
              <a:t>composto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Com base na identificação da quantidade de núcleos apresentados por um sujeito é que se estabelece a diferença entre sujeito simples e composto.</a:t>
            </a:r>
          </a:p>
          <a:p>
            <a:pPr algn="just"/>
            <a:endParaRPr lang="pt-BR" dirty="0" smtClean="0"/>
          </a:p>
          <a:p>
            <a:pPr algn="just">
              <a:buNone/>
            </a:pPr>
            <a:r>
              <a:rPr lang="pt-BR" dirty="0" smtClean="0">
                <a:solidFill>
                  <a:srgbClr val="FF0000"/>
                </a:solidFill>
              </a:rPr>
              <a:t>Antônio foi ao cinema.</a:t>
            </a:r>
          </a:p>
          <a:p>
            <a:pPr algn="just">
              <a:buNone/>
            </a:pPr>
            <a:r>
              <a:rPr lang="pt-BR" dirty="0" smtClean="0">
                <a:solidFill>
                  <a:srgbClr val="FF0000"/>
                </a:solidFill>
              </a:rPr>
              <a:t>Os alunos do segundo ano foram ao cinema.</a:t>
            </a:r>
          </a:p>
          <a:p>
            <a:pPr algn="just">
              <a:buNone/>
            </a:pPr>
            <a:r>
              <a:rPr lang="pt-BR" dirty="0" smtClean="0">
                <a:solidFill>
                  <a:srgbClr val="FF0000"/>
                </a:solidFill>
              </a:rPr>
              <a:t>Eduardo e Mônica foram ao cinema.</a:t>
            </a:r>
            <a:endParaRPr lang="pt-BR" dirty="0">
              <a:solidFill>
                <a:srgbClr val="FF0000"/>
              </a:solidFill>
            </a:endParaRPr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Sujeito oculto ou elíptico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 sujeito pode ser omitido da oração, sua identificação é possível pelo contexto ou pela flexão de número-pessoa do verbo.</a:t>
            </a:r>
            <a:endParaRPr lang="pt-BR" dirty="0"/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866" name="Picture 2" descr="http://i.ytimg.com/vi/E0wx6RDPGdo/maxresdefault.jpg"/>
          <p:cNvPicPr>
            <a:picLocks noChangeAspect="1" noChangeArrowheads="1"/>
          </p:cNvPicPr>
          <p:nvPr/>
        </p:nvPicPr>
        <p:blipFill>
          <a:blip r:embed="rId3"/>
          <a:srcRect b="16790"/>
          <a:stretch>
            <a:fillRect/>
          </a:stretch>
        </p:blipFill>
        <p:spPr bwMode="auto">
          <a:xfrm>
            <a:off x="2714612" y="3286124"/>
            <a:ext cx="3863349" cy="3214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8632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pt-BR" b="1" dirty="0" smtClean="0"/>
              <a:t>Através das janelas</a:t>
            </a:r>
          </a:p>
          <a:p>
            <a:pPr marL="0" indent="0" algn="just">
              <a:buNone/>
            </a:pPr>
            <a:r>
              <a:rPr lang="pt-BR" dirty="0" smtClean="0"/>
              <a:t>Janelas são molduras dos acontecimentos. Testemunham o tempo e a vida que corre por fora e por dentro. Mostram e escondem</a:t>
            </a:r>
            <a:r>
              <a:rPr lang="pt-BR" dirty="0" smtClean="0"/>
              <a:t>. Quando </a:t>
            </a:r>
            <a:r>
              <a:rPr lang="pt-BR" dirty="0" smtClean="0"/>
              <a:t>abertas, fazem a conexão da casa com a vida lá fora. Fechadas, preservam o lar do frio e dos olhares externos. Ainda assim, sempre deixam escapar detalhes, como um vaso de flor ou uma garrafa de cafés. (…)</a:t>
            </a:r>
          </a:p>
          <a:p>
            <a:pPr marL="0" indent="0" algn="r">
              <a:buNone/>
            </a:pPr>
            <a:endParaRPr lang="pt-BR" sz="2000" dirty="0" smtClean="0"/>
          </a:p>
          <a:p>
            <a:pPr marL="0" indent="0" algn="r">
              <a:buNone/>
            </a:pPr>
            <a:r>
              <a:rPr lang="pt-BR" sz="2000" dirty="0" smtClean="0"/>
              <a:t>SANTOS</a:t>
            </a:r>
            <a:r>
              <a:rPr lang="pt-BR" sz="2000" dirty="0" smtClean="0"/>
              <a:t>, </a:t>
            </a:r>
            <a:r>
              <a:rPr lang="pt-BR" sz="2000" dirty="0" err="1" smtClean="0"/>
              <a:t>Priscilla</a:t>
            </a:r>
            <a:r>
              <a:rPr lang="pt-BR" sz="2000" dirty="0" smtClean="0"/>
              <a:t>. Horizontes: destino para sua viagem </a:t>
            </a:r>
            <a:r>
              <a:rPr lang="pt-BR" sz="2000" dirty="0" smtClean="0"/>
              <a:t>interior. </a:t>
            </a:r>
            <a:r>
              <a:rPr lang="pt-BR" sz="2000" i="1" dirty="0" smtClean="0"/>
              <a:t>Vida simples.</a:t>
            </a:r>
            <a:r>
              <a:rPr lang="pt-BR" sz="2000" dirty="0" smtClean="0"/>
              <a:t> São Paulo: Abril, ed. 42, p. 48, jun. 2006. (Fragmento).</a:t>
            </a:r>
            <a:endParaRPr lang="pt-BR" sz="2000" dirty="0" smtClean="0"/>
          </a:p>
          <a:p>
            <a:pPr algn="just">
              <a:buNone/>
            </a:pPr>
            <a:endParaRPr lang="pt-BR" dirty="0"/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526</TotalTime>
  <Words>560</Words>
  <Application>Microsoft Office PowerPoint</Application>
  <PresentationFormat>Apresentação na tela (4:3)</PresentationFormat>
  <Paragraphs>59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Mediano</vt:lpstr>
      <vt:lpstr>Termos da oração: sujeito</vt:lpstr>
      <vt:lpstr>Slide 2</vt:lpstr>
      <vt:lpstr>Desfazendo confusão</vt:lpstr>
      <vt:lpstr>Slide 4</vt:lpstr>
      <vt:lpstr>Conceito</vt:lpstr>
      <vt:lpstr>Tipos de sujeito</vt:lpstr>
      <vt:lpstr>Sujeito simples ou  composto</vt:lpstr>
      <vt:lpstr>Sujeito oculto ou elíptico</vt:lpstr>
      <vt:lpstr>Slide 9</vt:lpstr>
      <vt:lpstr>Sujeito determinado e  indeterminado</vt:lpstr>
      <vt:lpstr>Slide 11</vt:lpstr>
      <vt:lpstr>Estrutura sintática dos sujeitos indeterminados</vt:lpstr>
      <vt:lpstr>Oração sem sujeito</vt:lpstr>
      <vt:lpstr>Oração sem sujeito</vt:lpstr>
      <vt:lpstr>Oração sem sujeito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Orações subordinadas</dc:title>
  <dc:creator>Francisco Humberlan Arruda de Oliveira</dc:creator>
  <cp:lastModifiedBy>Francisco Humberlan Arruda de Oliveira</cp:lastModifiedBy>
  <cp:revision>91</cp:revision>
  <dcterms:created xsi:type="dcterms:W3CDTF">2015-05-31T18:25:27Z</dcterms:created>
  <dcterms:modified xsi:type="dcterms:W3CDTF">2015-06-03T16:18:51Z</dcterms:modified>
</cp:coreProperties>
</file>