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09F3BFB-7E62-4C51-871A-D953482469CC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91A1946-E11A-489C-9DA8-9BB7C486D30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0166" y="3500438"/>
            <a:ext cx="6400800" cy="1752600"/>
          </a:xfrm>
        </p:spPr>
        <p:txBody>
          <a:bodyPr/>
          <a:lstStyle/>
          <a:p>
            <a:r>
              <a:rPr lang="pt-BR" dirty="0" smtClean="0"/>
              <a:t>Instituto federal do rio grande do norte – </a:t>
            </a:r>
            <a:r>
              <a:rPr lang="pt-BR" dirty="0" err="1" smtClean="0"/>
              <a:t>ifrn</a:t>
            </a:r>
            <a:endParaRPr lang="pt-BR" dirty="0" smtClean="0"/>
          </a:p>
          <a:p>
            <a:r>
              <a:rPr lang="pt-BR" dirty="0" smtClean="0"/>
              <a:t>Campus </a:t>
            </a:r>
            <a:r>
              <a:rPr lang="pt-BR" dirty="0" err="1" smtClean="0"/>
              <a:t>joão</a:t>
            </a:r>
            <a:r>
              <a:rPr lang="pt-BR" dirty="0" smtClean="0"/>
              <a:t> câmara</a:t>
            </a:r>
          </a:p>
          <a:p>
            <a:r>
              <a:rPr lang="pt-BR" dirty="0" smtClean="0"/>
              <a:t>Disciplina: língua portuguesa e literaturas</a:t>
            </a:r>
          </a:p>
          <a:p>
            <a:r>
              <a:rPr lang="pt-BR" dirty="0" err="1" smtClean="0"/>
              <a:t>Prof</a:t>
            </a:r>
            <a:r>
              <a:rPr lang="pt-BR" dirty="0" smtClean="0"/>
              <a:t>: </a:t>
            </a:r>
            <a:r>
              <a:rPr lang="pt-BR" dirty="0" err="1" smtClean="0"/>
              <a:t>chico</a:t>
            </a:r>
            <a:r>
              <a:rPr lang="pt-BR" dirty="0" smtClean="0"/>
              <a:t> arruda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Conceituação de Verbo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Flexões verbais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/>
              <a:t>Os verbos variam em número, pessoa,modo, tempo e voz.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/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Número</a:t>
            </a:r>
            <a:r>
              <a:rPr lang="pt-BR" dirty="0" smtClean="0"/>
              <a:t> – as formas verbais quanto ao número podem apresentar-se no </a:t>
            </a:r>
            <a:r>
              <a:rPr lang="pt-BR" b="1" dirty="0" smtClean="0"/>
              <a:t>singular</a:t>
            </a:r>
            <a:r>
              <a:rPr lang="pt-BR" dirty="0" smtClean="0"/>
              <a:t> ou no </a:t>
            </a:r>
            <a:r>
              <a:rPr lang="pt-BR" b="1" dirty="0" smtClean="0"/>
              <a:t>plural.</a:t>
            </a:r>
          </a:p>
          <a:p>
            <a:pPr marL="0" indent="0" algn="just"/>
            <a:r>
              <a:rPr lang="pt-BR" b="1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Pessoa</a:t>
            </a:r>
            <a:r>
              <a:rPr lang="pt-BR" dirty="0" smtClean="0"/>
              <a:t> – as formas verbais podem se manifestarem na 1ª, 2ª e 3ª pessoa do discurso.</a:t>
            </a:r>
            <a:endParaRPr lang="pt-BR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Pessoas dos discurso</a:t>
            </a:r>
            <a:endParaRPr lang="pt-BR" dirty="0"/>
          </a:p>
        </p:txBody>
      </p:sp>
      <p:pic>
        <p:nvPicPr>
          <p:cNvPr id="1026" name="Picture 2" descr="http://www.portugues.com.br/public/conteudo/images/pronomes-portugues_com_Ijpg.jpg"/>
          <p:cNvPicPr>
            <a:picLocks noChangeAspect="1" noChangeArrowheads="1"/>
          </p:cNvPicPr>
          <p:nvPr/>
        </p:nvPicPr>
        <p:blipFill>
          <a:blip r:embed="rId2"/>
          <a:srcRect l="821" t="3173" r="2285" b="4801"/>
          <a:stretch>
            <a:fillRect/>
          </a:stretch>
        </p:blipFill>
        <p:spPr bwMode="auto">
          <a:xfrm>
            <a:off x="357158" y="1785926"/>
            <a:ext cx="8429684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Modos verbais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São três os modos em que se podem manifestar as formas verbais: </a:t>
            </a:r>
            <a:r>
              <a:rPr lang="pt-BR" b="1" dirty="0" smtClean="0"/>
              <a:t>indicativo, subjuntivo e imperativo</a:t>
            </a:r>
            <a:r>
              <a:rPr lang="pt-BR" dirty="0" smtClean="0"/>
              <a:t>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  <p:pic>
        <p:nvPicPr>
          <p:cNvPr id="24578" name="Picture 2" descr="http://www1.folha.uol.com.br/folha/ilustrada/images/20030711-mafald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7" y="3643313"/>
            <a:ext cx="8305202" cy="23325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Modos verbais</a:t>
            </a:r>
            <a:endParaRPr lang="pt-BR" dirty="0"/>
          </a:p>
        </p:txBody>
      </p:sp>
      <p:pic>
        <p:nvPicPr>
          <p:cNvPr id="25602" name="Picture 2" descr="http://www.mundoeducacao.com/upload/conteudo/verbos-calvin-e-harol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37596"/>
            <a:ext cx="8501122" cy="2291447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28596" y="4286257"/>
            <a:ext cx="81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Indicativo</a:t>
            </a:r>
            <a:r>
              <a:rPr lang="pt-BR" dirty="0" smtClean="0"/>
              <a:t> – indica certeza;</a:t>
            </a:r>
          </a:p>
          <a:p>
            <a:r>
              <a:rPr lang="pt-BR" b="1" dirty="0" smtClean="0"/>
              <a:t>Subjuntivo</a:t>
            </a:r>
            <a:r>
              <a:rPr lang="pt-BR" dirty="0" smtClean="0"/>
              <a:t> – indica dúvida</a:t>
            </a:r>
          </a:p>
          <a:p>
            <a:r>
              <a:rPr lang="pt-BR" b="1" dirty="0" smtClean="0"/>
              <a:t>Imperativo</a:t>
            </a:r>
            <a:r>
              <a:rPr lang="pt-BR" dirty="0" smtClean="0"/>
              <a:t> – indica mando, conselho, súplica.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 smtClean="0"/>
              <a:t>Identifique o radical, a vogal temática e a desinência das formas verbais abaixo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4882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Verbo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Radical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Vogal temática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desinência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Juraste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Juramos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/>
                    </a:p>
                  </a:txBody>
                  <a:tcPr/>
                </a:tc>
              </a:tr>
              <a:tr h="432115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Quebraste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Quebramos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Correremos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Cobraríamos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Subisse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Agradarei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Mostrava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Acalmaria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Desistiremos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Compraríamos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3555868" cy="2544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dirty="0" smtClean="0"/>
              <a:t>Se você vier</a:t>
            </a:r>
            <a:br>
              <a:rPr lang="pt-BR" sz="2000" dirty="0" smtClean="0"/>
            </a:br>
            <a:r>
              <a:rPr lang="pt-BR" sz="2000" dirty="0" smtClean="0"/>
              <a:t>Pro que der e vier</a:t>
            </a:r>
            <a:br>
              <a:rPr lang="pt-BR" sz="2000" dirty="0" smtClean="0"/>
            </a:br>
            <a:r>
              <a:rPr lang="pt-BR" sz="2000" dirty="0" smtClean="0"/>
              <a:t>Comigo</a:t>
            </a:r>
          </a:p>
          <a:p>
            <a:pPr marL="0" indent="0">
              <a:buNone/>
            </a:pPr>
            <a:r>
              <a:rPr lang="pt-BR" sz="2000" dirty="0" smtClean="0"/>
              <a:t>Eu lhe prometo o sol</a:t>
            </a:r>
            <a:br>
              <a:rPr lang="pt-BR" sz="2000" dirty="0" smtClean="0"/>
            </a:br>
            <a:r>
              <a:rPr lang="pt-BR" sz="2000" dirty="0" smtClean="0"/>
              <a:t>Se hoje o sol sair</a:t>
            </a:r>
            <a:br>
              <a:rPr lang="pt-BR" sz="2000" dirty="0" smtClean="0"/>
            </a:br>
            <a:r>
              <a:rPr lang="pt-BR" sz="2000" dirty="0" smtClean="0"/>
              <a:t>Ou a chuva</a:t>
            </a:r>
            <a:br>
              <a:rPr lang="pt-BR" sz="2000" dirty="0" smtClean="0"/>
            </a:br>
            <a:r>
              <a:rPr lang="pt-BR" sz="2000" dirty="0" smtClean="0"/>
              <a:t>Se a chuva cair</a:t>
            </a:r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214942" y="1571612"/>
            <a:ext cx="3555868" cy="41434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r>
              <a:rPr lang="pt-BR" sz="2000" dirty="0" smtClean="0"/>
              <a:t>Se você vier</a:t>
            </a:r>
            <a:br>
              <a:rPr lang="pt-BR" sz="2000" dirty="0" smtClean="0"/>
            </a:br>
            <a:r>
              <a:rPr lang="pt-BR" sz="2000" dirty="0" smtClean="0"/>
              <a:t>Até onde a gente chegar</a:t>
            </a:r>
            <a:br>
              <a:rPr lang="pt-BR" sz="2000" dirty="0" smtClean="0"/>
            </a:br>
            <a:r>
              <a:rPr lang="pt-BR" sz="2000" dirty="0" smtClean="0"/>
              <a:t>Numa praça</a:t>
            </a:r>
            <a:br>
              <a:rPr lang="pt-BR" sz="2000" dirty="0" smtClean="0"/>
            </a:br>
            <a:r>
              <a:rPr lang="pt-BR" sz="2000" dirty="0" smtClean="0"/>
              <a:t>Na beira do mar</a:t>
            </a:r>
            <a:br>
              <a:rPr lang="pt-BR" sz="2000" dirty="0" smtClean="0"/>
            </a:br>
            <a:r>
              <a:rPr lang="pt-BR" sz="2000" dirty="0" smtClean="0"/>
              <a:t>Num pedaço de qualquer lugar</a:t>
            </a:r>
          </a:p>
          <a:p>
            <a:r>
              <a:rPr lang="pt-BR" sz="2000" dirty="0" smtClean="0"/>
              <a:t>Nesse dia branco</a:t>
            </a:r>
            <a:br>
              <a:rPr lang="pt-BR" sz="2000" dirty="0" smtClean="0"/>
            </a:br>
            <a:r>
              <a:rPr lang="pt-BR" sz="2000" dirty="0" smtClean="0"/>
              <a:t>Se branco ele for</a:t>
            </a:r>
            <a:br>
              <a:rPr lang="pt-BR" sz="2000" dirty="0" smtClean="0"/>
            </a:br>
            <a:r>
              <a:rPr lang="pt-BR" sz="2000" dirty="0" smtClean="0"/>
              <a:t>Esse tanto</a:t>
            </a:r>
            <a:br>
              <a:rPr lang="pt-BR" sz="2000" dirty="0" smtClean="0"/>
            </a:br>
            <a:r>
              <a:rPr lang="pt-BR" sz="2000" dirty="0" smtClean="0"/>
              <a:t>Esse canto de amor</a:t>
            </a:r>
            <a:br>
              <a:rPr lang="pt-BR" sz="2000" dirty="0" smtClean="0"/>
            </a:br>
            <a:r>
              <a:rPr lang="pt-BR" sz="2000" dirty="0" smtClean="0"/>
              <a:t>Se você vier</a:t>
            </a:r>
            <a:br>
              <a:rPr lang="pt-BR" sz="2000" dirty="0" smtClean="0"/>
            </a:br>
            <a:r>
              <a:rPr lang="pt-BR" sz="2000" dirty="0" smtClean="0"/>
              <a:t>Pro que der e vier</a:t>
            </a:r>
            <a:br>
              <a:rPr lang="pt-BR" sz="2000" dirty="0" smtClean="0"/>
            </a:br>
            <a:r>
              <a:rPr lang="pt-BR" sz="2000" dirty="0" smtClean="0"/>
              <a:t>Comigo</a:t>
            </a:r>
          </a:p>
        </p:txBody>
      </p:sp>
      <p:sp>
        <p:nvSpPr>
          <p:cNvPr id="5" name="Retângulo 4"/>
          <p:cNvSpPr/>
          <p:nvPr/>
        </p:nvSpPr>
        <p:spPr>
          <a:xfrm>
            <a:off x="5214942" y="5643578"/>
            <a:ext cx="3643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Geraldo Azevedo e Renato Rocha. O Grande Encontro. BMG 1995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214282" y="450057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AutoNum type="arabicPeriod"/>
            </a:pPr>
            <a:r>
              <a:rPr lang="pt-BR" dirty="0" smtClean="0"/>
              <a:t>Em </a:t>
            </a:r>
            <a:r>
              <a:rPr lang="pt-BR" dirty="0" smtClean="0"/>
              <a:t>que tempo e modo estão as formas verbais </a:t>
            </a:r>
            <a:r>
              <a:rPr lang="pt-BR" b="1" dirty="0" smtClean="0"/>
              <a:t>vier, der, sair, cair, for, quiser</a:t>
            </a:r>
            <a:r>
              <a:rPr lang="pt-BR" dirty="0" smtClean="0"/>
              <a:t>, empregadas no texto?</a:t>
            </a:r>
          </a:p>
          <a:p>
            <a:pPr marL="342900" indent="-342900">
              <a:buAutoNum type="arabicPeriod"/>
            </a:pPr>
            <a:r>
              <a:rPr lang="pt-BR" dirty="0" smtClean="0"/>
              <a:t>Esse </a:t>
            </a:r>
            <a:r>
              <a:rPr lang="pt-BR" dirty="0" smtClean="0"/>
              <a:t>tempo e modo normalmente exprimem ações futuras dadas como certas ou possíveis</a:t>
            </a:r>
            <a:r>
              <a:rPr lang="pt-BR" dirty="0" smtClean="0"/>
              <a:t>?</a:t>
            </a:r>
            <a:endParaRPr lang="pt-B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Verbos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5947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“Não </a:t>
            </a:r>
            <a:r>
              <a:rPr lang="pt-BR" dirty="0" smtClean="0">
                <a:solidFill>
                  <a:srgbClr val="FF0000"/>
                </a:solidFill>
              </a:rPr>
              <a:t>espero</a:t>
            </a:r>
            <a:r>
              <a:rPr lang="pt-BR" dirty="0" smtClean="0"/>
              <a:t> nem </a:t>
            </a:r>
            <a:r>
              <a:rPr lang="pt-BR" dirty="0" smtClean="0">
                <a:solidFill>
                  <a:srgbClr val="FF0000"/>
                </a:solidFill>
              </a:rPr>
              <a:t>peço</a:t>
            </a:r>
            <a:r>
              <a:rPr lang="pt-BR" dirty="0" smtClean="0"/>
              <a:t> que se </a:t>
            </a:r>
            <a:r>
              <a:rPr lang="pt-BR" dirty="0" smtClean="0">
                <a:solidFill>
                  <a:srgbClr val="FF0000"/>
                </a:solidFill>
              </a:rPr>
              <a:t>dê</a:t>
            </a:r>
            <a:r>
              <a:rPr lang="pt-BR" dirty="0" smtClean="0"/>
              <a:t> crédito à história sumamente extraordinária e, no entanto, bastante doméstica que </a:t>
            </a:r>
            <a:r>
              <a:rPr lang="pt-BR" dirty="0" smtClean="0">
                <a:solidFill>
                  <a:srgbClr val="FF0000"/>
                </a:solidFill>
              </a:rPr>
              <a:t>vou narrar</a:t>
            </a:r>
            <a:r>
              <a:rPr lang="pt-BR" dirty="0" smtClean="0"/>
              <a:t>. Louco </a:t>
            </a:r>
            <a:r>
              <a:rPr lang="pt-BR" dirty="0" smtClean="0">
                <a:solidFill>
                  <a:srgbClr val="FF0000"/>
                </a:solidFill>
              </a:rPr>
              <a:t>seria</a:t>
            </a:r>
            <a:r>
              <a:rPr lang="pt-BR" dirty="0" smtClean="0"/>
              <a:t> eu se </a:t>
            </a:r>
            <a:r>
              <a:rPr lang="pt-BR" dirty="0" smtClean="0">
                <a:solidFill>
                  <a:srgbClr val="FF0000"/>
                </a:solidFill>
              </a:rPr>
              <a:t>esperasse</a:t>
            </a:r>
            <a:r>
              <a:rPr lang="pt-BR" dirty="0" smtClean="0"/>
              <a:t> tal coisa, </a:t>
            </a:r>
            <a:r>
              <a:rPr lang="pt-BR" dirty="0" smtClean="0">
                <a:solidFill>
                  <a:srgbClr val="FF0000"/>
                </a:solidFill>
              </a:rPr>
              <a:t>tratando-se</a:t>
            </a:r>
            <a:r>
              <a:rPr lang="pt-BR" dirty="0" smtClean="0"/>
              <a:t> de um caso que os meus próprios sentidos se </a:t>
            </a:r>
            <a:r>
              <a:rPr lang="pt-BR" dirty="0" smtClean="0">
                <a:solidFill>
                  <a:srgbClr val="FF0000"/>
                </a:solidFill>
              </a:rPr>
              <a:t>negam</a:t>
            </a:r>
            <a:r>
              <a:rPr lang="pt-BR" dirty="0" smtClean="0"/>
              <a:t> a </a:t>
            </a:r>
            <a:r>
              <a:rPr lang="pt-BR" dirty="0" smtClean="0">
                <a:solidFill>
                  <a:srgbClr val="FF0000"/>
                </a:solidFill>
              </a:rPr>
              <a:t>aceitar</a:t>
            </a:r>
            <a:r>
              <a:rPr lang="pt-BR" dirty="0" smtClean="0"/>
              <a:t>. Não obstante, não </a:t>
            </a:r>
            <a:r>
              <a:rPr lang="pt-BR" dirty="0" smtClean="0">
                <a:solidFill>
                  <a:srgbClr val="FF0000"/>
                </a:solidFill>
              </a:rPr>
              <a:t>estou</a:t>
            </a:r>
            <a:r>
              <a:rPr lang="pt-BR" dirty="0" smtClean="0"/>
              <a:t> louco e, com toda a certeza, não </a:t>
            </a:r>
            <a:r>
              <a:rPr lang="pt-BR" dirty="0" smtClean="0">
                <a:solidFill>
                  <a:srgbClr val="FF0000"/>
                </a:solidFill>
              </a:rPr>
              <a:t>sonho</a:t>
            </a:r>
            <a:r>
              <a:rPr lang="pt-BR" dirty="0" smtClean="0"/>
              <a:t>. Mas amanhã </a:t>
            </a:r>
            <a:r>
              <a:rPr lang="pt-BR" dirty="0" smtClean="0">
                <a:solidFill>
                  <a:srgbClr val="FF0000"/>
                </a:solidFill>
              </a:rPr>
              <a:t>posso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morrer</a:t>
            </a:r>
            <a:r>
              <a:rPr lang="pt-BR" dirty="0" smtClean="0"/>
              <a:t> e, por isso, </a:t>
            </a:r>
            <a:r>
              <a:rPr lang="pt-BR" dirty="0" smtClean="0">
                <a:solidFill>
                  <a:srgbClr val="FF0000"/>
                </a:solidFill>
              </a:rPr>
              <a:t>gostaria</a:t>
            </a:r>
            <a:r>
              <a:rPr lang="pt-BR" dirty="0" smtClean="0"/>
              <a:t>, hoje, de </a:t>
            </a:r>
            <a:r>
              <a:rPr lang="pt-BR" dirty="0" smtClean="0">
                <a:solidFill>
                  <a:srgbClr val="FF0000"/>
                </a:solidFill>
              </a:rPr>
              <a:t>aliviar</a:t>
            </a:r>
            <a:r>
              <a:rPr lang="pt-BR" dirty="0" smtClean="0"/>
              <a:t> o meu espírito. Meu propósito imediato </a:t>
            </a:r>
            <a:r>
              <a:rPr lang="pt-BR" dirty="0" smtClean="0">
                <a:solidFill>
                  <a:srgbClr val="FF0000"/>
                </a:solidFill>
              </a:rPr>
              <a:t>é</a:t>
            </a:r>
            <a:r>
              <a:rPr lang="pt-BR" dirty="0" smtClean="0"/>
              <a:t> apresentar ao mundo, clara e sucintamente, mas sem comentários, uma série de simples acontecimentos domésticos. Devido a suas conseqüências, tais acontecimentos me </a:t>
            </a:r>
            <a:r>
              <a:rPr lang="pt-BR" dirty="0" smtClean="0">
                <a:solidFill>
                  <a:srgbClr val="FF0000"/>
                </a:solidFill>
              </a:rPr>
              <a:t>aterrorizaram</a:t>
            </a:r>
            <a:r>
              <a:rPr lang="pt-BR" dirty="0" smtClean="0"/>
              <a:t>, </a:t>
            </a:r>
            <a:r>
              <a:rPr lang="pt-BR" dirty="0" smtClean="0">
                <a:solidFill>
                  <a:srgbClr val="FF0000"/>
                </a:solidFill>
              </a:rPr>
              <a:t>torturaram</a:t>
            </a:r>
            <a:r>
              <a:rPr lang="pt-BR" dirty="0" smtClean="0"/>
              <a:t> e </a:t>
            </a:r>
            <a:r>
              <a:rPr lang="pt-BR" dirty="0" smtClean="0">
                <a:solidFill>
                  <a:srgbClr val="FF0000"/>
                </a:solidFill>
              </a:rPr>
              <a:t>instruíram</a:t>
            </a:r>
            <a:r>
              <a:rPr lang="pt-BR" dirty="0" smtClean="0"/>
              <a:t>.”</a:t>
            </a:r>
          </a:p>
          <a:p>
            <a:pPr marL="0" indent="0" algn="r">
              <a:buNone/>
            </a:pPr>
            <a:r>
              <a:rPr lang="pt-BR" dirty="0" smtClean="0"/>
              <a:t>Conto </a:t>
            </a:r>
            <a:r>
              <a:rPr lang="pt-BR" i="1" dirty="0" smtClean="0"/>
              <a:t>O gato preto</a:t>
            </a:r>
            <a:r>
              <a:rPr lang="pt-BR" dirty="0" smtClean="0"/>
              <a:t>, de Edgar Allan Poe.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Verbo</a:t>
            </a:r>
            <a:r>
              <a:rPr lang="pt-BR" dirty="0" smtClean="0"/>
              <a:t> é a palavra que pode </a:t>
            </a:r>
            <a:r>
              <a:rPr lang="pt-BR" b="1" dirty="0" smtClean="0"/>
              <a:t>variar</a:t>
            </a:r>
            <a:r>
              <a:rPr lang="pt-BR" dirty="0" smtClean="0"/>
              <a:t> em </a:t>
            </a:r>
            <a:r>
              <a:rPr lang="pt-BR" dirty="0" smtClean="0">
                <a:solidFill>
                  <a:srgbClr val="FF0000"/>
                </a:solidFill>
              </a:rPr>
              <a:t>número, pessoa, modo, tempo e voz</a:t>
            </a:r>
            <a:r>
              <a:rPr lang="pt-BR" dirty="0" smtClean="0"/>
              <a:t>, indicando ações, processos, estados, mudanças de estado e manifestação de fenômenos da natureza.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 que caracteriza o verbo são as suas </a:t>
            </a:r>
            <a:r>
              <a:rPr lang="pt-BR" b="1" dirty="0" smtClean="0"/>
              <a:t>flexões</a:t>
            </a:r>
            <a:r>
              <a:rPr lang="pt-BR" dirty="0" smtClean="0"/>
              <a:t>, e NÃO os seus possíveis significados.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Função sintática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57158" y="1643050"/>
            <a:ext cx="8503920" cy="47594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O verbo é a classe de palavras que, sintaticamente,ocupa o núcleo de um dos termos essenciais da oração, o predicado. Essa função é desempenhada pelo verbo nos diferentes tipos de predicado verbal.</a:t>
            </a:r>
          </a:p>
          <a:p>
            <a:pPr marL="0" indent="0" algn="just"/>
            <a:r>
              <a:rPr lang="pt-BR" dirty="0" smtClean="0"/>
              <a:t> Núcleo de um predicado verbal: Não </a:t>
            </a:r>
            <a:r>
              <a:rPr lang="pt-BR" dirty="0" smtClean="0">
                <a:solidFill>
                  <a:srgbClr val="FF0000"/>
                </a:solidFill>
              </a:rPr>
              <a:t>espero</a:t>
            </a:r>
            <a:r>
              <a:rPr lang="pt-BR" dirty="0" smtClean="0"/>
              <a:t> nem </a:t>
            </a:r>
            <a:r>
              <a:rPr lang="pt-BR" dirty="0" smtClean="0">
                <a:solidFill>
                  <a:srgbClr val="FF0000"/>
                </a:solidFill>
              </a:rPr>
              <a:t>peço.</a:t>
            </a:r>
          </a:p>
          <a:p>
            <a:pPr marL="0" indent="0" algn="just"/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smtClean="0"/>
              <a:t>Núcleo de um predicado verbo-nominal:  os alunos </a:t>
            </a:r>
            <a:r>
              <a:rPr lang="pt-BR" dirty="0" smtClean="0">
                <a:solidFill>
                  <a:srgbClr val="FF0000"/>
                </a:solidFill>
              </a:rPr>
              <a:t>acharam</a:t>
            </a:r>
            <a:r>
              <a:rPr lang="pt-BR" dirty="0" smtClean="0"/>
              <a:t> a prova difícil.</a:t>
            </a:r>
          </a:p>
          <a:p>
            <a:pPr marL="0" indent="0" algn="just"/>
            <a:r>
              <a:rPr lang="pt-BR" dirty="0" smtClean="0"/>
              <a:t> Núcleo de um predicado nominal: Não obstante, não </a:t>
            </a:r>
            <a:r>
              <a:rPr lang="pt-BR" dirty="0" smtClean="0">
                <a:solidFill>
                  <a:srgbClr val="FF0000"/>
                </a:solidFill>
              </a:rPr>
              <a:t>estou</a:t>
            </a:r>
            <a:r>
              <a:rPr lang="pt-BR" dirty="0" smtClean="0"/>
              <a:t> louco </a:t>
            </a:r>
          </a:p>
          <a:p>
            <a:pPr marL="0" indent="0"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interna do verbo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/>
              <a:t>As formas verbais são formadas por uma estrutura morfológica complexa, que se caracteriza pela combinação de </a:t>
            </a:r>
            <a:r>
              <a:rPr lang="pt-BR" dirty="0" smtClean="0">
                <a:solidFill>
                  <a:srgbClr val="FF0000"/>
                </a:solidFill>
              </a:rPr>
              <a:t>radical</a:t>
            </a:r>
            <a:r>
              <a:rPr lang="pt-BR" dirty="0" smtClean="0"/>
              <a:t>, </a:t>
            </a:r>
            <a:r>
              <a:rPr lang="pt-BR" dirty="0" smtClean="0">
                <a:solidFill>
                  <a:srgbClr val="0070C0"/>
                </a:solidFill>
              </a:rPr>
              <a:t>vogal temática </a:t>
            </a:r>
            <a:r>
              <a:rPr lang="pt-BR" dirty="0" smtClean="0"/>
              <a:t>e de </a:t>
            </a:r>
            <a:r>
              <a:rPr lang="pt-BR" dirty="0" smtClean="0">
                <a:solidFill>
                  <a:srgbClr val="00B050"/>
                </a:solidFill>
              </a:rPr>
              <a:t>desinências modo-temporais</a:t>
            </a:r>
            <a:r>
              <a:rPr lang="pt-BR" dirty="0" smtClean="0"/>
              <a:t> e </a:t>
            </a:r>
            <a:r>
              <a:rPr lang="pt-BR" dirty="0" smtClean="0">
                <a:solidFill>
                  <a:srgbClr val="C00000"/>
                </a:solidFill>
              </a:rPr>
              <a:t>desinências </a:t>
            </a:r>
            <a:r>
              <a:rPr lang="pt-BR" dirty="0" err="1" smtClean="0">
                <a:solidFill>
                  <a:srgbClr val="C00000"/>
                </a:solidFill>
              </a:rPr>
              <a:t>número-pessoais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Estrutura morfológica: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dirty="0" smtClean="0"/>
              <a:t>V</a:t>
            </a:r>
            <a:r>
              <a:rPr lang="pt-BR" dirty="0" smtClean="0"/>
              <a:t> = </a:t>
            </a:r>
            <a:r>
              <a:rPr lang="pt-BR" dirty="0" smtClean="0">
                <a:solidFill>
                  <a:srgbClr val="FF0000"/>
                </a:solidFill>
              </a:rPr>
              <a:t>R</a:t>
            </a:r>
            <a:r>
              <a:rPr lang="pt-BR" dirty="0" smtClean="0"/>
              <a:t> + </a:t>
            </a:r>
            <a:r>
              <a:rPr lang="pt-BR" dirty="0" smtClean="0">
                <a:solidFill>
                  <a:srgbClr val="0070C0"/>
                </a:solidFill>
              </a:rPr>
              <a:t>VT</a:t>
            </a:r>
            <a:r>
              <a:rPr lang="pt-BR" dirty="0" smtClean="0"/>
              <a:t> + </a:t>
            </a:r>
            <a:r>
              <a:rPr lang="pt-BR" dirty="0" smtClean="0">
                <a:solidFill>
                  <a:srgbClr val="00B050"/>
                </a:solidFill>
              </a:rPr>
              <a:t>DMT</a:t>
            </a:r>
            <a:r>
              <a:rPr lang="pt-BR" dirty="0" smtClean="0"/>
              <a:t> + </a:t>
            </a:r>
            <a:r>
              <a:rPr lang="pt-BR" dirty="0" smtClean="0">
                <a:solidFill>
                  <a:srgbClr val="C00000"/>
                </a:solidFill>
              </a:rPr>
              <a:t>DNP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morfológica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pt-BR" dirty="0" err="1" smtClean="0">
                <a:solidFill>
                  <a:srgbClr val="FF0000"/>
                </a:solidFill>
              </a:rPr>
              <a:t>trabalh</a:t>
            </a:r>
            <a:r>
              <a:rPr lang="pt-BR" dirty="0" err="1" smtClean="0"/>
              <a:t>-</a:t>
            </a:r>
            <a:r>
              <a:rPr lang="pt-BR" dirty="0" err="1" smtClean="0">
                <a:solidFill>
                  <a:srgbClr val="00B0F0"/>
                </a:solidFill>
              </a:rPr>
              <a:t>a</a:t>
            </a:r>
            <a:r>
              <a:rPr lang="pt-BR" dirty="0" err="1" smtClean="0"/>
              <a:t>-</a:t>
            </a:r>
            <a:r>
              <a:rPr lang="pt-BR" dirty="0" err="1" smtClean="0">
                <a:solidFill>
                  <a:srgbClr val="00B050"/>
                </a:solidFill>
              </a:rPr>
              <a:t>sse</a:t>
            </a:r>
            <a:r>
              <a:rPr lang="pt-BR" dirty="0" smtClean="0"/>
              <a:t>-</a:t>
            </a:r>
            <a:r>
              <a:rPr lang="pt-BR" dirty="0" smtClean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00034" y="1643050"/>
            <a:ext cx="285752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O </a:t>
            </a:r>
            <a:r>
              <a:rPr lang="pt-BR" dirty="0" smtClean="0">
                <a:solidFill>
                  <a:srgbClr val="FF0000"/>
                </a:solidFill>
              </a:rPr>
              <a:t>radical </a:t>
            </a:r>
            <a:r>
              <a:rPr lang="pt-BR" dirty="0" smtClean="0"/>
              <a:t>verbal traduz o conteúdo semântico da ação nomeada.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5214942" y="1714488"/>
            <a:ext cx="328614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A </a:t>
            </a:r>
            <a:r>
              <a:rPr lang="pt-BR" dirty="0" smtClean="0">
                <a:solidFill>
                  <a:srgbClr val="00B0F0"/>
                </a:solidFill>
              </a:rPr>
              <a:t>vogal temática </a:t>
            </a:r>
            <a:r>
              <a:rPr lang="pt-BR" dirty="0" smtClean="0"/>
              <a:t>identifica a classe ou conjugação a que pertencem os verbos.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00034" y="4572008"/>
            <a:ext cx="285752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A </a:t>
            </a:r>
            <a:r>
              <a:rPr lang="pt-BR" dirty="0" smtClean="0">
                <a:solidFill>
                  <a:srgbClr val="00B050"/>
                </a:solidFill>
              </a:rPr>
              <a:t>desinência modo-temporal</a:t>
            </a:r>
            <a:r>
              <a:rPr lang="pt-BR" dirty="0" smtClean="0"/>
              <a:t> indica que o verbo está flexionado no modo subjuntivo, no pretérito imperfeito.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5429256" y="4572008"/>
            <a:ext cx="285752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A </a:t>
            </a:r>
            <a:r>
              <a:rPr lang="pt-BR" dirty="0" smtClean="0">
                <a:solidFill>
                  <a:srgbClr val="C00000"/>
                </a:solidFill>
              </a:rPr>
              <a:t>desinência número-pessoal </a:t>
            </a:r>
            <a:r>
              <a:rPr lang="pt-BR" dirty="0" smtClean="0"/>
              <a:t>indica que o verbo está flexionado na 3ª pessoa do plural.</a:t>
            </a:r>
            <a:endParaRPr lang="pt-BR" dirty="0"/>
          </a:p>
        </p:txBody>
      </p:sp>
      <p:cxnSp>
        <p:nvCxnSpPr>
          <p:cNvPr id="9" name="Conector angulado 8"/>
          <p:cNvCxnSpPr/>
          <p:nvPr/>
        </p:nvCxnSpPr>
        <p:spPr>
          <a:xfrm rot="16200000" flipH="1">
            <a:off x="2571736" y="2643182"/>
            <a:ext cx="928694" cy="92869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angulado 12"/>
          <p:cNvCxnSpPr/>
          <p:nvPr/>
        </p:nvCxnSpPr>
        <p:spPr>
          <a:xfrm rot="5400000">
            <a:off x="4107653" y="2607463"/>
            <a:ext cx="1428760" cy="50006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angulado 32"/>
          <p:cNvCxnSpPr/>
          <p:nvPr/>
        </p:nvCxnSpPr>
        <p:spPr>
          <a:xfrm rot="10800000">
            <a:off x="5929322" y="3857628"/>
            <a:ext cx="785818" cy="71438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angulado 38"/>
          <p:cNvCxnSpPr/>
          <p:nvPr/>
        </p:nvCxnSpPr>
        <p:spPr>
          <a:xfrm flipV="1">
            <a:off x="3428992" y="4071942"/>
            <a:ext cx="1643074" cy="1214446"/>
          </a:xfrm>
          <a:prstGeom prst="bentConnector3">
            <a:avLst>
              <a:gd name="adj1" fmla="val 9890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morfológica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57158" y="2428868"/>
            <a:ext cx="8503920" cy="2830646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À exceção do radical os demais morfemas podem, por vezes, não ocorrer em algumas formas dos paradigmas verbais. Em </a:t>
            </a:r>
            <a:r>
              <a:rPr lang="pt-BR" dirty="0" err="1" smtClean="0">
                <a:solidFill>
                  <a:srgbClr val="FF0000"/>
                </a:solidFill>
              </a:rPr>
              <a:t>trabalh</a:t>
            </a:r>
            <a:r>
              <a:rPr lang="pt-BR" dirty="0" err="1" smtClean="0"/>
              <a:t>-</a:t>
            </a:r>
            <a:r>
              <a:rPr lang="pt-BR" dirty="0" err="1" smtClean="0">
                <a:solidFill>
                  <a:srgbClr val="0070C0"/>
                </a:solidFill>
              </a:rPr>
              <a:t>o</a:t>
            </a:r>
            <a:r>
              <a:rPr lang="pt-BR" dirty="0" smtClean="0"/>
              <a:t>, por exemplo, ocorrem apenas o </a:t>
            </a:r>
            <a:r>
              <a:rPr lang="pt-BR" dirty="0" smtClean="0">
                <a:solidFill>
                  <a:srgbClr val="FF0000"/>
                </a:solidFill>
              </a:rPr>
              <a:t>radical</a:t>
            </a:r>
            <a:r>
              <a:rPr lang="pt-BR" dirty="0" smtClean="0"/>
              <a:t> e o </a:t>
            </a:r>
            <a:r>
              <a:rPr lang="pt-BR" dirty="0" smtClean="0">
                <a:solidFill>
                  <a:srgbClr val="0070C0"/>
                </a:solidFill>
              </a:rPr>
              <a:t>sufixo número-pessoal</a:t>
            </a:r>
            <a:r>
              <a:rPr lang="pt-BR" dirty="0" smtClean="0"/>
              <a:t> de 1ª pessoa do singular, ficando vazias as demais posições morfológicas.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morfológica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/>
            <a:r>
              <a:rPr lang="pt-BR" dirty="0" smtClean="0"/>
              <a:t>R + VT = Tema</a:t>
            </a:r>
          </a:p>
          <a:p>
            <a:pPr marL="0" indent="0" algn="just"/>
            <a:endParaRPr lang="pt-BR" dirty="0" smtClean="0"/>
          </a:p>
          <a:p>
            <a:pPr marL="0" indent="0" algn="just"/>
            <a:r>
              <a:rPr lang="pt-BR" dirty="0" smtClean="0"/>
              <a:t> Sílaba tônica no radical = Forma </a:t>
            </a:r>
            <a:r>
              <a:rPr lang="pt-BR" dirty="0" err="1" smtClean="0"/>
              <a:t>Rizotônica</a:t>
            </a:r>
            <a:r>
              <a:rPr lang="pt-BR" dirty="0" smtClean="0"/>
              <a:t>.</a:t>
            </a:r>
          </a:p>
          <a:p>
            <a:pPr marL="0" indent="0" algn="ctr">
              <a:buNone/>
            </a:pPr>
            <a:r>
              <a:rPr lang="pt-BR" dirty="0" smtClean="0"/>
              <a:t>tra</a:t>
            </a:r>
            <a:r>
              <a:rPr lang="pt-BR" u="sng" dirty="0" smtClean="0">
                <a:solidFill>
                  <a:srgbClr val="FF0000"/>
                </a:solidFill>
              </a:rPr>
              <a:t>ba</a:t>
            </a:r>
            <a:r>
              <a:rPr lang="pt-BR" dirty="0" smtClean="0"/>
              <a:t>lh-as</a:t>
            </a:r>
          </a:p>
          <a:p>
            <a:pPr marL="0" indent="0" algn="just"/>
            <a:r>
              <a:rPr lang="pt-BR" dirty="0" smtClean="0"/>
              <a:t> Sílaba tônica fora do radical = Forma Arrizotônica.</a:t>
            </a:r>
          </a:p>
          <a:p>
            <a:pPr marL="0" indent="0" algn="ctr">
              <a:buNone/>
            </a:pPr>
            <a:r>
              <a:rPr lang="pt-BR" dirty="0" smtClean="0"/>
              <a:t>trabalh-</a:t>
            </a:r>
            <a:r>
              <a:rPr lang="pt-BR" u="sng" dirty="0" smtClean="0">
                <a:solidFill>
                  <a:srgbClr val="FF0000"/>
                </a:solidFill>
              </a:rPr>
              <a:t>a</a:t>
            </a:r>
            <a:r>
              <a:rPr lang="pt-BR" dirty="0" smtClean="0"/>
              <a:t>-mos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Conjugações verbais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São três as conjugações: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1ª - Vogal Temática </a:t>
            </a:r>
            <a:r>
              <a:rPr lang="pt-BR" b="1" dirty="0" smtClean="0"/>
              <a:t>- A -</a:t>
            </a:r>
            <a:r>
              <a:rPr lang="pt-BR" dirty="0" smtClean="0"/>
              <a:t> (fal</a:t>
            </a:r>
            <a:r>
              <a:rPr lang="pt-BR" b="1" dirty="0" smtClean="0"/>
              <a:t>a</a:t>
            </a:r>
            <a:r>
              <a:rPr lang="pt-BR" dirty="0" smtClean="0"/>
              <a:t>r)</a:t>
            </a:r>
          </a:p>
          <a:p>
            <a:r>
              <a:rPr lang="pt-BR" dirty="0" smtClean="0"/>
              <a:t>2ª - Vogal Temática </a:t>
            </a:r>
            <a:r>
              <a:rPr lang="pt-BR" b="1" dirty="0" smtClean="0"/>
              <a:t>- E -</a:t>
            </a:r>
            <a:r>
              <a:rPr lang="pt-BR" dirty="0" smtClean="0"/>
              <a:t> (vend</a:t>
            </a:r>
            <a:r>
              <a:rPr lang="pt-BR" b="1" dirty="0" smtClean="0"/>
              <a:t>e</a:t>
            </a:r>
            <a:r>
              <a:rPr lang="pt-BR" dirty="0" smtClean="0"/>
              <a:t>r)</a:t>
            </a:r>
          </a:p>
          <a:p>
            <a:r>
              <a:rPr lang="pt-BR" dirty="0" smtClean="0"/>
              <a:t>3ª - Vogal Temática - </a:t>
            </a:r>
            <a:r>
              <a:rPr lang="pt-BR" b="1" dirty="0" smtClean="0"/>
              <a:t>I</a:t>
            </a:r>
            <a:r>
              <a:rPr lang="pt-BR" dirty="0" smtClean="0"/>
              <a:t> - (part</a:t>
            </a:r>
            <a:r>
              <a:rPr lang="pt-BR" b="1" dirty="0" smtClean="0"/>
              <a:t>i</a:t>
            </a:r>
            <a:r>
              <a:rPr lang="pt-BR" dirty="0" smtClean="0"/>
              <a:t>r)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422</TotalTime>
  <Words>660</Words>
  <Application>Microsoft Office PowerPoint</Application>
  <PresentationFormat>Apresentação na tela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Cívico</vt:lpstr>
      <vt:lpstr>Conceituação de Verbo</vt:lpstr>
      <vt:lpstr>Verbos</vt:lpstr>
      <vt:lpstr>Conceito </vt:lpstr>
      <vt:lpstr>Função sintática</vt:lpstr>
      <vt:lpstr>Estrutura interna do verbo</vt:lpstr>
      <vt:lpstr>Estrutura morfológica</vt:lpstr>
      <vt:lpstr>Estrutura morfológica</vt:lpstr>
      <vt:lpstr>Estrutura morfológica</vt:lpstr>
      <vt:lpstr>Conjugações verbais</vt:lpstr>
      <vt:lpstr>Flexões verbais</vt:lpstr>
      <vt:lpstr>Pessoas dos discurso</vt:lpstr>
      <vt:lpstr>Modos verbais</vt:lpstr>
      <vt:lpstr>Modos verbais</vt:lpstr>
      <vt:lpstr>Identifique o radical, a vogal temática e a desinência das formas verbais abaixo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Conceituação de Verbo</dc:title>
  <dc:creator>Francisco Humberlan Arruda de Oliveira</dc:creator>
  <cp:lastModifiedBy>Francisco Humberlan Arruda de Oliveira</cp:lastModifiedBy>
  <cp:revision>46</cp:revision>
  <dcterms:created xsi:type="dcterms:W3CDTF">2015-05-20T10:58:19Z</dcterms:created>
  <dcterms:modified xsi:type="dcterms:W3CDTF">2015-05-21T17:06:05Z</dcterms:modified>
</cp:coreProperties>
</file>