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1735B-1FDA-409A-9F2F-429F03E7F0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1A7FA8-31EA-4C7A-8F16-DAA4514E8E61}">
      <dgm:prSet phldrT="[Texto]"/>
      <dgm:spPr/>
      <dgm:t>
        <a:bodyPr/>
        <a:lstStyle/>
        <a:p>
          <a:r>
            <a:rPr lang="pt-BR" dirty="0" smtClean="0"/>
            <a:t>FIGURAS</a:t>
          </a:r>
          <a:endParaRPr lang="pt-BR" dirty="0"/>
        </a:p>
      </dgm:t>
    </dgm:pt>
    <dgm:pt modelId="{C18E3E8C-5F28-46C4-8D97-F8D121E3589D}" type="parTrans" cxnId="{3B9E76F5-54AF-4A72-B546-FCB9AE3F0E65}">
      <dgm:prSet/>
      <dgm:spPr/>
      <dgm:t>
        <a:bodyPr/>
        <a:lstStyle/>
        <a:p>
          <a:endParaRPr lang="pt-BR"/>
        </a:p>
      </dgm:t>
    </dgm:pt>
    <dgm:pt modelId="{81D3AC3A-4926-4365-BEE3-122CA3FF759B}" type="sibTrans" cxnId="{3B9E76F5-54AF-4A72-B546-FCB9AE3F0E65}">
      <dgm:prSet/>
      <dgm:spPr/>
      <dgm:t>
        <a:bodyPr/>
        <a:lstStyle/>
        <a:p>
          <a:endParaRPr lang="pt-BR"/>
        </a:p>
      </dgm:t>
    </dgm:pt>
    <dgm:pt modelId="{844E8252-A306-4CE5-9A36-E7DA76CC7700}">
      <dgm:prSet phldrT="[Texto]"/>
      <dgm:spPr/>
      <dgm:t>
        <a:bodyPr/>
        <a:lstStyle/>
        <a:p>
          <a:r>
            <a:rPr lang="pt-BR" dirty="0" smtClean="0"/>
            <a:t>SEMÂNTICAS</a:t>
          </a:r>
          <a:endParaRPr lang="pt-BR" dirty="0"/>
        </a:p>
      </dgm:t>
    </dgm:pt>
    <dgm:pt modelId="{19D95A7C-4743-48E3-8444-0D643EF770A9}" type="parTrans" cxnId="{983C52E4-46C1-4201-A56A-0820C9912D0F}">
      <dgm:prSet/>
      <dgm:spPr/>
      <dgm:t>
        <a:bodyPr/>
        <a:lstStyle/>
        <a:p>
          <a:endParaRPr lang="pt-BR"/>
        </a:p>
      </dgm:t>
    </dgm:pt>
    <dgm:pt modelId="{499DF473-4066-4A99-9041-1EEC6D0EFB18}" type="sibTrans" cxnId="{983C52E4-46C1-4201-A56A-0820C9912D0F}">
      <dgm:prSet/>
      <dgm:spPr/>
      <dgm:t>
        <a:bodyPr/>
        <a:lstStyle/>
        <a:p>
          <a:endParaRPr lang="pt-BR"/>
        </a:p>
      </dgm:t>
    </dgm:pt>
    <dgm:pt modelId="{1BA602B6-8E30-4D8E-B128-3A9524D6D7EF}">
      <dgm:prSet phldrT="[Texto]"/>
      <dgm:spPr/>
      <dgm:t>
        <a:bodyPr/>
        <a:lstStyle/>
        <a:p>
          <a:r>
            <a:rPr lang="pt-BR" dirty="0" smtClean="0"/>
            <a:t>SINTÁTICAS</a:t>
          </a:r>
          <a:endParaRPr lang="pt-BR" dirty="0"/>
        </a:p>
      </dgm:t>
    </dgm:pt>
    <dgm:pt modelId="{E2AE7065-77BA-40C5-94F4-96A1C97E80E6}" type="parTrans" cxnId="{1EA69310-033F-4BD7-8C5E-9A9F6562C63D}">
      <dgm:prSet/>
      <dgm:spPr/>
      <dgm:t>
        <a:bodyPr/>
        <a:lstStyle/>
        <a:p>
          <a:endParaRPr lang="pt-BR"/>
        </a:p>
      </dgm:t>
    </dgm:pt>
    <dgm:pt modelId="{8E56CD11-0CDE-42E0-B8CF-F987944A81D8}" type="sibTrans" cxnId="{1EA69310-033F-4BD7-8C5E-9A9F6562C63D}">
      <dgm:prSet/>
      <dgm:spPr/>
      <dgm:t>
        <a:bodyPr/>
        <a:lstStyle/>
        <a:p>
          <a:endParaRPr lang="pt-BR"/>
        </a:p>
      </dgm:t>
    </dgm:pt>
    <dgm:pt modelId="{18D0F19D-CA55-4C44-8A06-3CC6F65DC9DE}">
      <dgm:prSet phldrT="[Texto]"/>
      <dgm:spPr/>
      <dgm:t>
        <a:bodyPr/>
        <a:lstStyle/>
        <a:p>
          <a:r>
            <a:rPr lang="pt-BR" dirty="0" smtClean="0"/>
            <a:t>FONÉTICAS</a:t>
          </a:r>
          <a:endParaRPr lang="pt-BR" dirty="0"/>
        </a:p>
      </dgm:t>
    </dgm:pt>
    <dgm:pt modelId="{1026D84D-C21D-4521-8FCF-666B41F6E14A}" type="parTrans" cxnId="{6D98CCAD-6498-430A-AF42-26A5E2EABE15}">
      <dgm:prSet/>
      <dgm:spPr/>
      <dgm:t>
        <a:bodyPr/>
        <a:lstStyle/>
        <a:p>
          <a:endParaRPr lang="pt-BR"/>
        </a:p>
      </dgm:t>
    </dgm:pt>
    <dgm:pt modelId="{08A74D4F-9169-4BA5-BD06-EE15FE33C880}" type="sibTrans" cxnId="{6D98CCAD-6498-430A-AF42-26A5E2EABE15}">
      <dgm:prSet/>
      <dgm:spPr/>
      <dgm:t>
        <a:bodyPr/>
        <a:lstStyle/>
        <a:p>
          <a:endParaRPr lang="pt-BR"/>
        </a:p>
      </dgm:t>
    </dgm:pt>
    <dgm:pt modelId="{AF46DD5A-4944-45EF-B553-B099CCB54BB2}" type="pres">
      <dgm:prSet presAssocID="{5B91735B-1FDA-409A-9F2F-429F03E7F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E86EBA-BCF9-4ADA-89B9-0939F9FE9F0C}" type="pres">
      <dgm:prSet presAssocID="{B21A7FA8-31EA-4C7A-8F16-DAA4514E8E61}" presName="hierRoot1" presStyleCnt="0">
        <dgm:presLayoutVars>
          <dgm:hierBranch val="init"/>
        </dgm:presLayoutVars>
      </dgm:prSet>
      <dgm:spPr/>
    </dgm:pt>
    <dgm:pt modelId="{F754D045-2F8F-4E10-AF5C-664A0CB6CF84}" type="pres">
      <dgm:prSet presAssocID="{B21A7FA8-31EA-4C7A-8F16-DAA4514E8E61}" presName="rootComposite1" presStyleCnt="0"/>
      <dgm:spPr/>
    </dgm:pt>
    <dgm:pt modelId="{D70EA0C7-DF41-498D-B740-9BFF87582FBC}" type="pres">
      <dgm:prSet presAssocID="{B21A7FA8-31EA-4C7A-8F16-DAA4514E8E61}" presName="rootText1" presStyleLbl="node0" presStyleIdx="0" presStyleCnt="1">
        <dgm:presLayoutVars>
          <dgm:chPref val="3"/>
        </dgm:presLayoutVars>
      </dgm:prSet>
      <dgm:spPr/>
    </dgm:pt>
    <dgm:pt modelId="{979C91A0-C265-47CE-88D6-A00952BA5321}" type="pres">
      <dgm:prSet presAssocID="{B21A7FA8-31EA-4C7A-8F16-DAA4514E8E61}" presName="rootConnector1" presStyleLbl="node1" presStyleIdx="0" presStyleCnt="0"/>
      <dgm:spPr/>
    </dgm:pt>
    <dgm:pt modelId="{08B62107-5EB3-4E99-9D1E-FA6A34DA4726}" type="pres">
      <dgm:prSet presAssocID="{B21A7FA8-31EA-4C7A-8F16-DAA4514E8E61}" presName="hierChild2" presStyleCnt="0"/>
      <dgm:spPr/>
    </dgm:pt>
    <dgm:pt modelId="{909FD792-3206-487A-96A3-CFEA39DB8F9F}" type="pres">
      <dgm:prSet presAssocID="{19D95A7C-4743-48E3-8444-0D643EF770A9}" presName="Name37" presStyleLbl="parChTrans1D2" presStyleIdx="0" presStyleCnt="3"/>
      <dgm:spPr/>
    </dgm:pt>
    <dgm:pt modelId="{E3FBE29A-0362-44AF-B904-C77F464938A5}" type="pres">
      <dgm:prSet presAssocID="{844E8252-A306-4CE5-9A36-E7DA76CC7700}" presName="hierRoot2" presStyleCnt="0">
        <dgm:presLayoutVars>
          <dgm:hierBranch val="init"/>
        </dgm:presLayoutVars>
      </dgm:prSet>
      <dgm:spPr/>
    </dgm:pt>
    <dgm:pt modelId="{C94C904B-D605-4B5E-9BF3-B1CD9281941F}" type="pres">
      <dgm:prSet presAssocID="{844E8252-A306-4CE5-9A36-E7DA76CC7700}" presName="rootComposite" presStyleCnt="0"/>
      <dgm:spPr/>
    </dgm:pt>
    <dgm:pt modelId="{E5C0DE91-63AB-43AC-B519-7D7D714C1334}" type="pres">
      <dgm:prSet presAssocID="{844E8252-A306-4CE5-9A36-E7DA76CC770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2B661D-4828-4829-9B56-96F435EBC14E}" type="pres">
      <dgm:prSet presAssocID="{844E8252-A306-4CE5-9A36-E7DA76CC7700}" presName="rootConnector" presStyleLbl="node2" presStyleIdx="0" presStyleCnt="3"/>
      <dgm:spPr/>
    </dgm:pt>
    <dgm:pt modelId="{1FC84FDE-FD4D-4902-9E6A-DFF5D8BDC7E9}" type="pres">
      <dgm:prSet presAssocID="{844E8252-A306-4CE5-9A36-E7DA76CC7700}" presName="hierChild4" presStyleCnt="0"/>
      <dgm:spPr/>
    </dgm:pt>
    <dgm:pt modelId="{7B208F43-F2B5-4E3B-8077-071050A1706B}" type="pres">
      <dgm:prSet presAssocID="{844E8252-A306-4CE5-9A36-E7DA76CC7700}" presName="hierChild5" presStyleCnt="0"/>
      <dgm:spPr/>
    </dgm:pt>
    <dgm:pt modelId="{2FAF15F8-5DA8-45A2-90DF-2323F230E7DA}" type="pres">
      <dgm:prSet presAssocID="{E2AE7065-77BA-40C5-94F4-96A1C97E80E6}" presName="Name37" presStyleLbl="parChTrans1D2" presStyleIdx="1" presStyleCnt="3"/>
      <dgm:spPr/>
    </dgm:pt>
    <dgm:pt modelId="{E6AE81E1-B855-406E-B1B6-590BDDBF9E82}" type="pres">
      <dgm:prSet presAssocID="{1BA602B6-8E30-4D8E-B128-3A9524D6D7EF}" presName="hierRoot2" presStyleCnt="0">
        <dgm:presLayoutVars>
          <dgm:hierBranch val="init"/>
        </dgm:presLayoutVars>
      </dgm:prSet>
      <dgm:spPr/>
    </dgm:pt>
    <dgm:pt modelId="{6656596F-D34F-4594-97B8-574970E83B44}" type="pres">
      <dgm:prSet presAssocID="{1BA602B6-8E30-4D8E-B128-3A9524D6D7EF}" presName="rootComposite" presStyleCnt="0"/>
      <dgm:spPr/>
    </dgm:pt>
    <dgm:pt modelId="{52B4F28C-9865-4643-AEBF-C381FEAADDFB}" type="pres">
      <dgm:prSet presAssocID="{1BA602B6-8E30-4D8E-B128-3A9524D6D7EF}" presName="rootText" presStyleLbl="node2" presStyleIdx="1" presStyleCnt="3">
        <dgm:presLayoutVars>
          <dgm:chPref val="3"/>
        </dgm:presLayoutVars>
      </dgm:prSet>
      <dgm:spPr/>
    </dgm:pt>
    <dgm:pt modelId="{3BD0BFBD-E0F7-436B-9FD0-84F3F62CFDD2}" type="pres">
      <dgm:prSet presAssocID="{1BA602B6-8E30-4D8E-B128-3A9524D6D7EF}" presName="rootConnector" presStyleLbl="node2" presStyleIdx="1" presStyleCnt="3"/>
      <dgm:spPr/>
    </dgm:pt>
    <dgm:pt modelId="{F8C74A62-1260-4AF7-8365-AEFBA0548662}" type="pres">
      <dgm:prSet presAssocID="{1BA602B6-8E30-4D8E-B128-3A9524D6D7EF}" presName="hierChild4" presStyleCnt="0"/>
      <dgm:spPr/>
    </dgm:pt>
    <dgm:pt modelId="{B12EBE84-B29A-45E1-A4EB-E30AAF3930DE}" type="pres">
      <dgm:prSet presAssocID="{1BA602B6-8E30-4D8E-B128-3A9524D6D7EF}" presName="hierChild5" presStyleCnt="0"/>
      <dgm:spPr/>
    </dgm:pt>
    <dgm:pt modelId="{D575C145-4C7A-4A63-8E39-585AE787CCEC}" type="pres">
      <dgm:prSet presAssocID="{1026D84D-C21D-4521-8FCF-666B41F6E14A}" presName="Name37" presStyleLbl="parChTrans1D2" presStyleIdx="2" presStyleCnt="3"/>
      <dgm:spPr/>
    </dgm:pt>
    <dgm:pt modelId="{0FE93826-D460-44F2-AE86-E7571A551C40}" type="pres">
      <dgm:prSet presAssocID="{18D0F19D-CA55-4C44-8A06-3CC6F65DC9DE}" presName="hierRoot2" presStyleCnt="0">
        <dgm:presLayoutVars>
          <dgm:hierBranch val="init"/>
        </dgm:presLayoutVars>
      </dgm:prSet>
      <dgm:spPr/>
    </dgm:pt>
    <dgm:pt modelId="{71E17E0F-D288-43A8-A922-BE2B94688FD1}" type="pres">
      <dgm:prSet presAssocID="{18D0F19D-CA55-4C44-8A06-3CC6F65DC9DE}" presName="rootComposite" presStyleCnt="0"/>
      <dgm:spPr/>
    </dgm:pt>
    <dgm:pt modelId="{ABCE2B05-8CDF-4524-A1A9-D192B25F312F}" type="pres">
      <dgm:prSet presAssocID="{18D0F19D-CA55-4C44-8A06-3CC6F65DC9DE}" presName="rootText" presStyleLbl="node2" presStyleIdx="2" presStyleCnt="3">
        <dgm:presLayoutVars>
          <dgm:chPref val="3"/>
        </dgm:presLayoutVars>
      </dgm:prSet>
      <dgm:spPr/>
    </dgm:pt>
    <dgm:pt modelId="{025A5ADB-2876-4711-B0F5-95C522909FBE}" type="pres">
      <dgm:prSet presAssocID="{18D0F19D-CA55-4C44-8A06-3CC6F65DC9DE}" presName="rootConnector" presStyleLbl="node2" presStyleIdx="2" presStyleCnt="3"/>
      <dgm:spPr/>
    </dgm:pt>
    <dgm:pt modelId="{D24CBAE3-9D46-40A7-BAC0-A5FF3FC845B7}" type="pres">
      <dgm:prSet presAssocID="{18D0F19D-CA55-4C44-8A06-3CC6F65DC9DE}" presName="hierChild4" presStyleCnt="0"/>
      <dgm:spPr/>
    </dgm:pt>
    <dgm:pt modelId="{E0F718C4-DDA0-452B-BE05-9691F22F5566}" type="pres">
      <dgm:prSet presAssocID="{18D0F19D-CA55-4C44-8A06-3CC6F65DC9DE}" presName="hierChild5" presStyleCnt="0"/>
      <dgm:spPr/>
    </dgm:pt>
    <dgm:pt modelId="{D03CFE98-09E2-495A-90D6-E22A378E95A1}" type="pres">
      <dgm:prSet presAssocID="{B21A7FA8-31EA-4C7A-8F16-DAA4514E8E61}" presName="hierChild3" presStyleCnt="0"/>
      <dgm:spPr/>
    </dgm:pt>
  </dgm:ptLst>
  <dgm:cxnLst>
    <dgm:cxn modelId="{91777692-ED4D-40E1-B2E8-E80E616CF56D}" type="presOf" srcId="{18D0F19D-CA55-4C44-8A06-3CC6F65DC9DE}" destId="{ABCE2B05-8CDF-4524-A1A9-D192B25F312F}" srcOrd="0" destOrd="0" presId="urn:microsoft.com/office/officeart/2005/8/layout/orgChart1"/>
    <dgm:cxn modelId="{331F984B-79DA-4857-A618-ADDD4C8BE474}" type="presOf" srcId="{18D0F19D-CA55-4C44-8A06-3CC6F65DC9DE}" destId="{025A5ADB-2876-4711-B0F5-95C522909FBE}" srcOrd="1" destOrd="0" presId="urn:microsoft.com/office/officeart/2005/8/layout/orgChart1"/>
    <dgm:cxn modelId="{E655FE3C-A0B8-458D-A2D2-173E0E93BC8C}" type="presOf" srcId="{B21A7FA8-31EA-4C7A-8F16-DAA4514E8E61}" destId="{979C91A0-C265-47CE-88D6-A00952BA5321}" srcOrd="1" destOrd="0" presId="urn:microsoft.com/office/officeart/2005/8/layout/orgChart1"/>
    <dgm:cxn modelId="{BA1A8AB9-5AF6-4BF5-B125-3B8A2DCBB4D6}" type="presOf" srcId="{1BA602B6-8E30-4D8E-B128-3A9524D6D7EF}" destId="{52B4F28C-9865-4643-AEBF-C381FEAADDFB}" srcOrd="0" destOrd="0" presId="urn:microsoft.com/office/officeart/2005/8/layout/orgChart1"/>
    <dgm:cxn modelId="{9E527003-27F2-4C2B-94AE-43FF377F31E8}" type="presOf" srcId="{E2AE7065-77BA-40C5-94F4-96A1C97E80E6}" destId="{2FAF15F8-5DA8-45A2-90DF-2323F230E7DA}" srcOrd="0" destOrd="0" presId="urn:microsoft.com/office/officeart/2005/8/layout/orgChart1"/>
    <dgm:cxn modelId="{6D98CCAD-6498-430A-AF42-26A5E2EABE15}" srcId="{B21A7FA8-31EA-4C7A-8F16-DAA4514E8E61}" destId="{18D0F19D-CA55-4C44-8A06-3CC6F65DC9DE}" srcOrd="2" destOrd="0" parTransId="{1026D84D-C21D-4521-8FCF-666B41F6E14A}" sibTransId="{08A74D4F-9169-4BA5-BD06-EE15FE33C880}"/>
    <dgm:cxn modelId="{D96A38C8-F22E-4B1D-BA0A-DA91D01BA199}" type="presOf" srcId="{1BA602B6-8E30-4D8E-B128-3A9524D6D7EF}" destId="{3BD0BFBD-E0F7-436B-9FD0-84F3F62CFDD2}" srcOrd="1" destOrd="0" presId="urn:microsoft.com/office/officeart/2005/8/layout/orgChart1"/>
    <dgm:cxn modelId="{02C9A4DA-072E-456B-A32A-51E254A72F1B}" type="presOf" srcId="{19D95A7C-4743-48E3-8444-0D643EF770A9}" destId="{909FD792-3206-487A-96A3-CFEA39DB8F9F}" srcOrd="0" destOrd="0" presId="urn:microsoft.com/office/officeart/2005/8/layout/orgChart1"/>
    <dgm:cxn modelId="{983C52E4-46C1-4201-A56A-0820C9912D0F}" srcId="{B21A7FA8-31EA-4C7A-8F16-DAA4514E8E61}" destId="{844E8252-A306-4CE5-9A36-E7DA76CC7700}" srcOrd="0" destOrd="0" parTransId="{19D95A7C-4743-48E3-8444-0D643EF770A9}" sibTransId="{499DF473-4066-4A99-9041-1EEC6D0EFB18}"/>
    <dgm:cxn modelId="{6BC8FE42-2B55-4E39-8C0D-80826FB92395}" type="presOf" srcId="{B21A7FA8-31EA-4C7A-8F16-DAA4514E8E61}" destId="{D70EA0C7-DF41-498D-B740-9BFF87582FBC}" srcOrd="0" destOrd="0" presId="urn:microsoft.com/office/officeart/2005/8/layout/orgChart1"/>
    <dgm:cxn modelId="{B56BD9CD-153C-4D1A-88A4-1E1F624FE20D}" type="presOf" srcId="{5B91735B-1FDA-409A-9F2F-429F03E7F0AA}" destId="{AF46DD5A-4944-45EF-B553-B099CCB54BB2}" srcOrd="0" destOrd="0" presId="urn:microsoft.com/office/officeart/2005/8/layout/orgChart1"/>
    <dgm:cxn modelId="{C5C206D2-E874-45A0-BE3C-D5A036AF236C}" type="presOf" srcId="{844E8252-A306-4CE5-9A36-E7DA76CC7700}" destId="{792B661D-4828-4829-9B56-96F435EBC14E}" srcOrd="1" destOrd="0" presId="urn:microsoft.com/office/officeart/2005/8/layout/orgChart1"/>
    <dgm:cxn modelId="{1EA69310-033F-4BD7-8C5E-9A9F6562C63D}" srcId="{B21A7FA8-31EA-4C7A-8F16-DAA4514E8E61}" destId="{1BA602B6-8E30-4D8E-B128-3A9524D6D7EF}" srcOrd="1" destOrd="0" parTransId="{E2AE7065-77BA-40C5-94F4-96A1C97E80E6}" sibTransId="{8E56CD11-0CDE-42E0-B8CF-F987944A81D8}"/>
    <dgm:cxn modelId="{3B9E76F5-54AF-4A72-B546-FCB9AE3F0E65}" srcId="{5B91735B-1FDA-409A-9F2F-429F03E7F0AA}" destId="{B21A7FA8-31EA-4C7A-8F16-DAA4514E8E61}" srcOrd="0" destOrd="0" parTransId="{C18E3E8C-5F28-46C4-8D97-F8D121E3589D}" sibTransId="{81D3AC3A-4926-4365-BEE3-122CA3FF759B}"/>
    <dgm:cxn modelId="{84AD23F6-2471-4FF2-881E-D886B0D4E242}" type="presOf" srcId="{1026D84D-C21D-4521-8FCF-666B41F6E14A}" destId="{D575C145-4C7A-4A63-8E39-585AE787CCEC}" srcOrd="0" destOrd="0" presId="urn:microsoft.com/office/officeart/2005/8/layout/orgChart1"/>
    <dgm:cxn modelId="{6CA27094-A389-4F10-959A-D1E50FFAA116}" type="presOf" srcId="{844E8252-A306-4CE5-9A36-E7DA76CC7700}" destId="{E5C0DE91-63AB-43AC-B519-7D7D714C1334}" srcOrd="0" destOrd="0" presId="urn:microsoft.com/office/officeart/2005/8/layout/orgChart1"/>
    <dgm:cxn modelId="{8D1038B2-2440-4FE9-836B-99E8BF39CDDF}" type="presParOf" srcId="{AF46DD5A-4944-45EF-B553-B099CCB54BB2}" destId="{D6E86EBA-BCF9-4ADA-89B9-0939F9FE9F0C}" srcOrd="0" destOrd="0" presId="urn:microsoft.com/office/officeart/2005/8/layout/orgChart1"/>
    <dgm:cxn modelId="{1B5B7EC3-43D3-4B94-9B52-1752D7ADED70}" type="presParOf" srcId="{D6E86EBA-BCF9-4ADA-89B9-0939F9FE9F0C}" destId="{F754D045-2F8F-4E10-AF5C-664A0CB6CF84}" srcOrd="0" destOrd="0" presId="urn:microsoft.com/office/officeart/2005/8/layout/orgChart1"/>
    <dgm:cxn modelId="{B0965AA4-6071-4DC8-9F6B-62069AE1A439}" type="presParOf" srcId="{F754D045-2F8F-4E10-AF5C-664A0CB6CF84}" destId="{D70EA0C7-DF41-498D-B740-9BFF87582FBC}" srcOrd="0" destOrd="0" presId="urn:microsoft.com/office/officeart/2005/8/layout/orgChart1"/>
    <dgm:cxn modelId="{176DCBF7-0E0D-444F-AE55-78A0130DC996}" type="presParOf" srcId="{F754D045-2F8F-4E10-AF5C-664A0CB6CF84}" destId="{979C91A0-C265-47CE-88D6-A00952BA5321}" srcOrd="1" destOrd="0" presId="urn:microsoft.com/office/officeart/2005/8/layout/orgChart1"/>
    <dgm:cxn modelId="{B90B51E9-2D7C-415F-B6EC-E35BFAD9329E}" type="presParOf" srcId="{D6E86EBA-BCF9-4ADA-89B9-0939F9FE9F0C}" destId="{08B62107-5EB3-4E99-9D1E-FA6A34DA4726}" srcOrd="1" destOrd="0" presId="urn:microsoft.com/office/officeart/2005/8/layout/orgChart1"/>
    <dgm:cxn modelId="{5C729567-7C60-468F-B60A-BCCCD45F4D2A}" type="presParOf" srcId="{08B62107-5EB3-4E99-9D1E-FA6A34DA4726}" destId="{909FD792-3206-487A-96A3-CFEA39DB8F9F}" srcOrd="0" destOrd="0" presId="urn:microsoft.com/office/officeart/2005/8/layout/orgChart1"/>
    <dgm:cxn modelId="{415F98F1-88A2-4BD4-B25B-348776305B37}" type="presParOf" srcId="{08B62107-5EB3-4E99-9D1E-FA6A34DA4726}" destId="{E3FBE29A-0362-44AF-B904-C77F464938A5}" srcOrd="1" destOrd="0" presId="urn:microsoft.com/office/officeart/2005/8/layout/orgChart1"/>
    <dgm:cxn modelId="{3E649E2E-27D7-4ABE-9FAA-1C9C10ED9952}" type="presParOf" srcId="{E3FBE29A-0362-44AF-B904-C77F464938A5}" destId="{C94C904B-D605-4B5E-9BF3-B1CD9281941F}" srcOrd="0" destOrd="0" presId="urn:microsoft.com/office/officeart/2005/8/layout/orgChart1"/>
    <dgm:cxn modelId="{912B14F5-00DF-4267-8596-A3BEB82B086C}" type="presParOf" srcId="{C94C904B-D605-4B5E-9BF3-B1CD9281941F}" destId="{E5C0DE91-63AB-43AC-B519-7D7D714C1334}" srcOrd="0" destOrd="0" presId="urn:microsoft.com/office/officeart/2005/8/layout/orgChart1"/>
    <dgm:cxn modelId="{35CF8E0B-D746-4445-8403-D55AD63C51BE}" type="presParOf" srcId="{C94C904B-D605-4B5E-9BF3-B1CD9281941F}" destId="{792B661D-4828-4829-9B56-96F435EBC14E}" srcOrd="1" destOrd="0" presId="urn:microsoft.com/office/officeart/2005/8/layout/orgChart1"/>
    <dgm:cxn modelId="{74A1D9CE-2F49-4619-A84C-02E7C2C4E0CD}" type="presParOf" srcId="{E3FBE29A-0362-44AF-B904-C77F464938A5}" destId="{1FC84FDE-FD4D-4902-9E6A-DFF5D8BDC7E9}" srcOrd="1" destOrd="0" presId="urn:microsoft.com/office/officeart/2005/8/layout/orgChart1"/>
    <dgm:cxn modelId="{AE56CB67-3B1B-4CF0-A841-D997CBED35A4}" type="presParOf" srcId="{E3FBE29A-0362-44AF-B904-C77F464938A5}" destId="{7B208F43-F2B5-4E3B-8077-071050A1706B}" srcOrd="2" destOrd="0" presId="urn:microsoft.com/office/officeart/2005/8/layout/orgChart1"/>
    <dgm:cxn modelId="{17082687-C35D-4D47-B406-D104B29C310C}" type="presParOf" srcId="{08B62107-5EB3-4E99-9D1E-FA6A34DA4726}" destId="{2FAF15F8-5DA8-45A2-90DF-2323F230E7DA}" srcOrd="2" destOrd="0" presId="urn:microsoft.com/office/officeart/2005/8/layout/orgChart1"/>
    <dgm:cxn modelId="{ADC48CD1-20B7-4859-B426-9FF747115D34}" type="presParOf" srcId="{08B62107-5EB3-4E99-9D1E-FA6A34DA4726}" destId="{E6AE81E1-B855-406E-B1B6-590BDDBF9E82}" srcOrd="3" destOrd="0" presId="urn:microsoft.com/office/officeart/2005/8/layout/orgChart1"/>
    <dgm:cxn modelId="{06927866-AF35-4C7B-B2E9-728F9E084669}" type="presParOf" srcId="{E6AE81E1-B855-406E-B1B6-590BDDBF9E82}" destId="{6656596F-D34F-4594-97B8-574970E83B44}" srcOrd="0" destOrd="0" presId="urn:microsoft.com/office/officeart/2005/8/layout/orgChart1"/>
    <dgm:cxn modelId="{E08ACE51-9E5A-4EED-80A3-F48826A4E91D}" type="presParOf" srcId="{6656596F-D34F-4594-97B8-574970E83B44}" destId="{52B4F28C-9865-4643-AEBF-C381FEAADDFB}" srcOrd="0" destOrd="0" presId="urn:microsoft.com/office/officeart/2005/8/layout/orgChart1"/>
    <dgm:cxn modelId="{A7291FD2-B1B9-4461-960E-9174CD7DB137}" type="presParOf" srcId="{6656596F-D34F-4594-97B8-574970E83B44}" destId="{3BD0BFBD-E0F7-436B-9FD0-84F3F62CFDD2}" srcOrd="1" destOrd="0" presId="urn:microsoft.com/office/officeart/2005/8/layout/orgChart1"/>
    <dgm:cxn modelId="{04004527-DDC8-4468-BBE5-D318D627AB97}" type="presParOf" srcId="{E6AE81E1-B855-406E-B1B6-590BDDBF9E82}" destId="{F8C74A62-1260-4AF7-8365-AEFBA0548662}" srcOrd="1" destOrd="0" presId="urn:microsoft.com/office/officeart/2005/8/layout/orgChart1"/>
    <dgm:cxn modelId="{354F3D67-3D26-49E5-952A-1FEB72129C3D}" type="presParOf" srcId="{E6AE81E1-B855-406E-B1B6-590BDDBF9E82}" destId="{B12EBE84-B29A-45E1-A4EB-E30AAF3930DE}" srcOrd="2" destOrd="0" presId="urn:microsoft.com/office/officeart/2005/8/layout/orgChart1"/>
    <dgm:cxn modelId="{93D955AF-CD3B-4447-B2CD-935E1A759F86}" type="presParOf" srcId="{08B62107-5EB3-4E99-9D1E-FA6A34DA4726}" destId="{D575C145-4C7A-4A63-8E39-585AE787CCEC}" srcOrd="4" destOrd="0" presId="urn:microsoft.com/office/officeart/2005/8/layout/orgChart1"/>
    <dgm:cxn modelId="{6F108948-47AC-448A-9489-32E664928512}" type="presParOf" srcId="{08B62107-5EB3-4E99-9D1E-FA6A34DA4726}" destId="{0FE93826-D460-44F2-AE86-E7571A551C40}" srcOrd="5" destOrd="0" presId="urn:microsoft.com/office/officeart/2005/8/layout/orgChart1"/>
    <dgm:cxn modelId="{28D176BB-AF30-49C3-89F6-2175D103C597}" type="presParOf" srcId="{0FE93826-D460-44F2-AE86-E7571A551C40}" destId="{71E17E0F-D288-43A8-A922-BE2B94688FD1}" srcOrd="0" destOrd="0" presId="urn:microsoft.com/office/officeart/2005/8/layout/orgChart1"/>
    <dgm:cxn modelId="{22940596-289C-49E8-BDD0-384BDABC5A04}" type="presParOf" srcId="{71E17E0F-D288-43A8-A922-BE2B94688FD1}" destId="{ABCE2B05-8CDF-4524-A1A9-D192B25F312F}" srcOrd="0" destOrd="0" presId="urn:microsoft.com/office/officeart/2005/8/layout/orgChart1"/>
    <dgm:cxn modelId="{6060C4E2-5196-48CD-99B6-5F11BBB5932C}" type="presParOf" srcId="{71E17E0F-D288-43A8-A922-BE2B94688FD1}" destId="{025A5ADB-2876-4711-B0F5-95C522909FBE}" srcOrd="1" destOrd="0" presId="urn:microsoft.com/office/officeart/2005/8/layout/orgChart1"/>
    <dgm:cxn modelId="{4421DFDB-1232-4343-A048-0C4577C305E8}" type="presParOf" srcId="{0FE93826-D460-44F2-AE86-E7571A551C40}" destId="{D24CBAE3-9D46-40A7-BAC0-A5FF3FC845B7}" srcOrd="1" destOrd="0" presId="urn:microsoft.com/office/officeart/2005/8/layout/orgChart1"/>
    <dgm:cxn modelId="{37E02B36-7F2C-4774-BF60-8040F39041D3}" type="presParOf" srcId="{0FE93826-D460-44F2-AE86-E7571A551C40}" destId="{E0F718C4-DDA0-452B-BE05-9691F22F5566}" srcOrd="2" destOrd="0" presId="urn:microsoft.com/office/officeart/2005/8/layout/orgChart1"/>
    <dgm:cxn modelId="{0B80D81C-B108-42F1-85B2-993A468E6611}" type="presParOf" srcId="{D6E86EBA-BCF9-4ADA-89B9-0939F9FE9F0C}" destId="{D03CFE98-09E2-495A-90D6-E22A378E95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5C145-4C7A-4A63-8E39-585AE787CCEC}">
      <dsp:nvSpPr>
        <dsp:cNvPr id="0" name=""/>
        <dsp:cNvSpPr/>
      </dsp:nvSpPr>
      <dsp:spPr>
        <a:xfrm>
          <a:off x="4800600" y="1371279"/>
          <a:ext cx="3314916" cy="57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8"/>
              </a:lnTo>
              <a:lnTo>
                <a:pt x="3314916" y="287658"/>
              </a:lnTo>
              <a:lnTo>
                <a:pt x="3314916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F15F8-5DA8-45A2-90DF-2323F230E7DA}">
      <dsp:nvSpPr>
        <dsp:cNvPr id="0" name=""/>
        <dsp:cNvSpPr/>
      </dsp:nvSpPr>
      <dsp:spPr>
        <a:xfrm>
          <a:off x="4754879" y="1371279"/>
          <a:ext cx="91440" cy="575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FD792-3206-487A-96A3-CFEA39DB8F9F}">
      <dsp:nvSpPr>
        <dsp:cNvPr id="0" name=""/>
        <dsp:cNvSpPr/>
      </dsp:nvSpPr>
      <dsp:spPr>
        <a:xfrm>
          <a:off x="1485683" y="1371279"/>
          <a:ext cx="3314916" cy="575316"/>
        </a:xfrm>
        <a:custGeom>
          <a:avLst/>
          <a:gdLst/>
          <a:ahLst/>
          <a:cxnLst/>
          <a:rect l="0" t="0" r="0" b="0"/>
          <a:pathLst>
            <a:path>
              <a:moveTo>
                <a:pt x="3314916" y="0"/>
              </a:moveTo>
              <a:lnTo>
                <a:pt x="3314916" y="287658"/>
              </a:lnTo>
              <a:lnTo>
                <a:pt x="0" y="287658"/>
              </a:lnTo>
              <a:lnTo>
                <a:pt x="0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A0C7-DF41-498D-B740-9BFF87582FBC}">
      <dsp:nvSpPr>
        <dsp:cNvPr id="0" name=""/>
        <dsp:cNvSpPr/>
      </dsp:nvSpPr>
      <dsp:spPr>
        <a:xfrm>
          <a:off x="3430799" y="1479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FIGURAS</a:t>
          </a:r>
          <a:endParaRPr lang="pt-BR" sz="3400" kern="1200" dirty="0"/>
        </a:p>
      </dsp:txBody>
      <dsp:txXfrm>
        <a:off x="3430799" y="1479"/>
        <a:ext cx="2739600" cy="1369800"/>
      </dsp:txXfrm>
    </dsp:sp>
    <dsp:sp modelId="{E5C0DE91-63AB-43AC-B519-7D7D714C1334}">
      <dsp:nvSpPr>
        <dsp:cNvPr id="0" name=""/>
        <dsp:cNvSpPr/>
      </dsp:nvSpPr>
      <dsp:spPr>
        <a:xfrm>
          <a:off x="115883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SEMÂNTICAS</a:t>
          </a:r>
          <a:endParaRPr lang="pt-BR" sz="3400" kern="1200" dirty="0"/>
        </a:p>
      </dsp:txBody>
      <dsp:txXfrm>
        <a:off x="115883" y="1946595"/>
        <a:ext cx="2739600" cy="1369800"/>
      </dsp:txXfrm>
    </dsp:sp>
    <dsp:sp modelId="{52B4F28C-9865-4643-AEBF-C381FEAADDFB}">
      <dsp:nvSpPr>
        <dsp:cNvPr id="0" name=""/>
        <dsp:cNvSpPr/>
      </dsp:nvSpPr>
      <dsp:spPr>
        <a:xfrm>
          <a:off x="3430799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SINTÁTICAS</a:t>
          </a:r>
          <a:endParaRPr lang="pt-BR" sz="3400" kern="1200" dirty="0"/>
        </a:p>
      </dsp:txBody>
      <dsp:txXfrm>
        <a:off x="3430799" y="1946595"/>
        <a:ext cx="2739600" cy="1369800"/>
      </dsp:txXfrm>
    </dsp:sp>
    <dsp:sp modelId="{ABCE2B05-8CDF-4524-A1A9-D192B25F312F}">
      <dsp:nvSpPr>
        <dsp:cNvPr id="0" name=""/>
        <dsp:cNvSpPr/>
      </dsp:nvSpPr>
      <dsp:spPr>
        <a:xfrm>
          <a:off x="6745716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FONÉTICAS</a:t>
          </a:r>
          <a:endParaRPr lang="pt-BR" sz="3400" kern="1200" dirty="0"/>
        </a:p>
      </dsp:txBody>
      <dsp:txXfrm>
        <a:off x="6745716" y="1946595"/>
        <a:ext cx="2739600" cy="136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Literatura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Figuras de Linguagem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8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PROSOPOPEIA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  <a:sym typeface="Wingdings" pitchFamily="2" charset="2"/>
              </a:rPr>
              <a:t>consiste em atribuir a seres inanimados ou irracionais sentimentos ou ações humanas</a:t>
            </a:r>
            <a:r>
              <a:rPr lang="pt-BR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pt-BR" dirty="0"/>
              <a:t>"Ah! cidade </a:t>
            </a:r>
            <a:r>
              <a:rPr lang="pt-BR" b="1" dirty="0"/>
              <a:t>maliciosa</a:t>
            </a:r>
          </a:p>
          <a:p>
            <a:pPr marL="0" indent="0">
              <a:buNone/>
            </a:pPr>
            <a:r>
              <a:rPr lang="pt-BR" b="1" dirty="0"/>
              <a:t>de olhos </a:t>
            </a:r>
            <a:r>
              <a:rPr lang="pt-BR" dirty="0"/>
              <a:t>de ressaca</a:t>
            </a:r>
          </a:p>
          <a:p>
            <a:pPr marL="0" indent="0">
              <a:buNone/>
            </a:pPr>
            <a:r>
              <a:rPr lang="pt-BR" dirty="0"/>
              <a:t>que das índias g</a:t>
            </a:r>
            <a:r>
              <a:rPr lang="pt-BR" b="1" dirty="0"/>
              <a:t>uardou a vontade de andar </a:t>
            </a:r>
          </a:p>
          <a:p>
            <a:pPr marL="0" indent="0">
              <a:buNone/>
            </a:pPr>
            <a:r>
              <a:rPr lang="pt-BR" b="1" dirty="0"/>
              <a:t>nua</a:t>
            </a:r>
            <a:r>
              <a:rPr lang="pt-BR" dirty="0"/>
              <a:t>". </a:t>
            </a:r>
            <a:r>
              <a:rPr lang="pt-BR" dirty="0" smtClean="0"/>
              <a:t>(</a:t>
            </a:r>
            <a:r>
              <a:rPr lang="pt-BR" dirty="0"/>
              <a:t>Ferreira Gullar)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58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3.bp.blogspot.com/-o1sHrb9lnMI/T8JN07U4M6I/AAAAAAAAEAg/Ph6QpDIDfFQ/s1600/bolos+%252822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22" y="9821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3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SINESTESIA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uma espécie de metáfora que consiste na </a:t>
            </a:r>
            <a:r>
              <a:rPr lang="pt-BR" b="1" dirty="0"/>
              <a:t>união de </a:t>
            </a:r>
            <a:r>
              <a:rPr lang="pt-BR" b="1" dirty="0" smtClean="0"/>
              <a:t>impressões </a:t>
            </a:r>
            <a:r>
              <a:rPr lang="pt-BR" b="1" dirty="0"/>
              <a:t>sensoriais diferentes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Recebeu um </a:t>
            </a:r>
            <a:r>
              <a:rPr lang="pt-BR" b="1" dirty="0" smtClean="0"/>
              <a:t>doce abraço </a:t>
            </a:r>
            <a:r>
              <a:rPr lang="pt-BR" dirty="0" smtClean="0"/>
              <a:t>da namorada.</a:t>
            </a:r>
          </a:p>
          <a:p>
            <a:pPr marL="0" indent="0">
              <a:buNone/>
            </a:pPr>
            <a:r>
              <a:rPr lang="pt-BR" dirty="0"/>
              <a:t>A </a:t>
            </a:r>
            <a:r>
              <a:rPr lang="pt-BR" b="1" dirty="0"/>
              <a:t>luz crua</a:t>
            </a:r>
            <a:r>
              <a:rPr lang="pt-BR" dirty="0"/>
              <a:t> da madrugada invadia meu </a:t>
            </a:r>
            <a:r>
              <a:rPr lang="pt-BR" dirty="0" smtClean="0"/>
              <a:t>quarto.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53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oficinaenem.files.wordpress.com/2011/12/figuras-de-palavr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767450"/>
            <a:ext cx="7984004" cy="53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9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CATACRESE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É o emprego de um termo figurado por falta de um termo próprio </a:t>
            </a:r>
            <a:r>
              <a:rPr lang="pt-BR" dirty="0" smtClean="0"/>
              <a:t>para </a:t>
            </a:r>
            <a:r>
              <a:rPr lang="pt-BR" dirty="0"/>
              <a:t>designar determinadas coisas. </a:t>
            </a:r>
            <a:r>
              <a:rPr lang="pt-BR" b="1" dirty="0"/>
              <a:t>É uma metáfora </a:t>
            </a:r>
            <a:r>
              <a:rPr lang="pt-BR" b="1" dirty="0" smtClean="0"/>
              <a:t>desgastada </a:t>
            </a:r>
            <a:r>
              <a:rPr lang="pt-BR" b="1" dirty="0"/>
              <a:t>pelo uso excessivo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Sentou-se no </a:t>
            </a:r>
            <a:r>
              <a:rPr lang="pt-BR" b="1" dirty="0"/>
              <a:t>braço</a:t>
            </a:r>
            <a:r>
              <a:rPr lang="pt-BR" dirty="0"/>
              <a:t> da poltrona para </a:t>
            </a:r>
          </a:p>
          <a:p>
            <a:pPr marL="0" indent="0">
              <a:buNone/>
            </a:pPr>
            <a:r>
              <a:rPr lang="pt-BR" dirty="0"/>
              <a:t>descansar.</a:t>
            </a:r>
          </a:p>
          <a:p>
            <a:pPr marL="0" indent="0">
              <a:buNone/>
            </a:pPr>
            <a:r>
              <a:rPr lang="pt-BR" dirty="0" smtClean="0"/>
              <a:t>Não </a:t>
            </a:r>
            <a:r>
              <a:rPr lang="pt-BR" dirty="0"/>
              <a:t>me lembro do seu nome, mas ainda </a:t>
            </a:r>
            <a:r>
              <a:rPr lang="pt-BR" dirty="0" smtClean="0"/>
              <a:t>vejo </a:t>
            </a:r>
            <a:r>
              <a:rPr lang="pt-BR" dirty="0"/>
              <a:t>as suas eternas </a:t>
            </a:r>
            <a:r>
              <a:rPr lang="pt-BR" b="1" dirty="0"/>
              <a:t>maçãs</a:t>
            </a:r>
            <a:r>
              <a:rPr lang="pt-BR" dirty="0"/>
              <a:t> do rosto </a:t>
            </a:r>
            <a:r>
              <a:rPr lang="pt-BR" dirty="0" smtClean="0"/>
              <a:t>avermelhadas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b="1" dirty="0"/>
              <a:t>asa</a:t>
            </a:r>
            <a:r>
              <a:rPr lang="pt-BR" dirty="0"/>
              <a:t> da xícara quebrou-se.</a:t>
            </a:r>
          </a:p>
        </p:txBody>
      </p:sp>
    </p:spTree>
    <p:extLst>
      <p:ext uri="{BB962C8B-B14F-4D97-AF65-F5344CB8AC3E}">
        <p14:creationId xmlns:p14="http://schemas.microsoft.com/office/powerpoint/2010/main" val="357056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CATACRESE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Usamos a catacrese em expressões como “</a:t>
            </a:r>
            <a:r>
              <a:rPr lang="pt-BR" b="1" dirty="0" smtClean="0"/>
              <a:t>orelha de </a:t>
            </a:r>
            <a:r>
              <a:rPr lang="pt-BR" b="1" dirty="0"/>
              <a:t>livro</a:t>
            </a:r>
            <a:r>
              <a:rPr lang="pt-BR" dirty="0"/>
              <a:t>” ou “</a:t>
            </a:r>
            <a:r>
              <a:rPr lang="pt-BR" b="1" dirty="0"/>
              <a:t>dente de alho</a:t>
            </a:r>
            <a:r>
              <a:rPr lang="pt-BR" dirty="0" smtClean="0"/>
              <a:t>”.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termo “</a:t>
            </a:r>
            <a:r>
              <a:rPr lang="pt-BR" b="1" dirty="0"/>
              <a:t>engarrafamento</a:t>
            </a:r>
            <a:r>
              <a:rPr lang="pt-BR" dirty="0"/>
              <a:t>”, usado para designar </a:t>
            </a:r>
            <a:r>
              <a:rPr lang="pt-BR" dirty="0" smtClean="0"/>
              <a:t>o congestionamento </a:t>
            </a:r>
            <a:r>
              <a:rPr lang="pt-BR" dirty="0"/>
              <a:t>de automóveis, ou o </a:t>
            </a:r>
            <a:r>
              <a:rPr lang="pt-BR" dirty="0" smtClean="0"/>
              <a:t>verbo “</a:t>
            </a:r>
            <a:r>
              <a:rPr lang="pt-BR" b="1" dirty="0" smtClean="0"/>
              <a:t>embarcar</a:t>
            </a:r>
            <a:r>
              <a:rPr lang="pt-BR" dirty="0"/>
              <a:t>”, usado no sentido de entrar no carro, </a:t>
            </a:r>
            <a:r>
              <a:rPr lang="pt-BR" dirty="0" smtClean="0"/>
              <a:t>no avião </a:t>
            </a:r>
            <a:r>
              <a:rPr lang="pt-BR" dirty="0"/>
              <a:t>ou no trem, são exemplos de catacrese. </a:t>
            </a:r>
          </a:p>
        </p:txBody>
      </p:sp>
    </p:spTree>
    <p:extLst>
      <p:ext uri="{BB962C8B-B14F-4D97-AF65-F5344CB8AC3E}">
        <p14:creationId xmlns:p14="http://schemas.microsoft.com/office/powerpoint/2010/main" val="231001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METONÍMIA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14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É a substituição do sentido de uma palavra ou expressão por </a:t>
            </a:r>
            <a:r>
              <a:rPr lang="pt-BR" dirty="0" smtClean="0"/>
              <a:t>outro </a:t>
            </a:r>
            <a:r>
              <a:rPr lang="pt-BR" dirty="0"/>
              <a:t>sentido, havendo entre eles uma reação lógica.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autor pela obra. </a:t>
            </a:r>
          </a:p>
          <a:p>
            <a:pPr marL="0" indent="0" algn="just">
              <a:buNone/>
            </a:pPr>
            <a:r>
              <a:rPr lang="pt-BR" dirty="0"/>
              <a:t>• Ouvi </a:t>
            </a:r>
            <a:r>
              <a:rPr lang="pt-BR" b="1" dirty="0"/>
              <a:t>Mozart</a:t>
            </a:r>
            <a:r>
              <a:rPr lang="pt-BR" dirty="0"/>
              <a:t> com emoção. (a música de Mozart)</a:t>
            </a:r>
          </a:p>
          <a:p>
            <a:pPr marL="0" indent="0" algn="just">
              <a:buNone/>
            </a:pPr>
            <a:r>
              <a:rPr lang="pt-BR" dirty="0"/>
              <a:t>• Leio </a:t>
            </a:r>
            <a:r>
              <a:rPr lang="pt-BR" b="1" dirty="0"/>
              <a:t>Graciliano Ramos </a:t>
            </a:r>
            <a:r>
              <a:rPr lang="pt-BR" dirty="0"/>
              <a:t>porque ele fala da realidade </a:t>
            </a:r>
            <a:r>
              <a:rPr lang="pt-BR" dirty="0" smtClean="0"/>
              <a:t>brasileira</a:t>
            </a:r>
            <a:r>
              <a:rPr lang="pt-BR" dirty="0"/>
              <a:t>. </a:t>
            </a:r>
            <a:r>
              <a:rPr lang="pt-BR" dirty="0" smtClean="0"/>
              <a:t>(</a:t>
            </a:r>
            <a:r>
              <a:rPr lang="pt-BR" dirty="0"/>
              <a:t>obra de Graciliano Ramos)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continente (o que contém) pelo conteúdo (o que </a:t>
            </a:r>
            <a:r>
              <a:rPr lang="pt-BR" dirty="0" smtClean="0">
                <a:solidFill>
                  <a:srgbClr val="FF0000"/>
                </a:solidFill>
              </a:rPr>
              <a:t>está </a:t>
            </a:r>
            <a:r>
              <a:rPr lang="pt-BR" dirty="0">
                <a:solidFill>
                  <a:srgbClr val="FF0000"/>
                </a:solidFill>
              </a:rPr>
              <a:t>contido).</a:t>
            </a:r>
          </a:p>
          <a:p>
            <a:pPr marL="0" indent="0" algn="just">
              <a:buNone/>
            </a:pPr>
            <a:r>
              <a:rPr lang="pt-BR" dirty="0"/>
              <a:t>• Ele comemorou tomando </a:t>
            </a:r>
            <a:r>
              <a:rPr lang="pt-BR" b="1" dirty="0"/>
              <a:t>um copo </a:t>
            </a:r>
            <a:r>
              <a:rPr lang="pt-BR" dirty="0"/>
              <a:t>de caipirinha</a:t>
            </a:r>
            <a:r>
              <a:rPr lang="pt-BR" dirty="0" smtClean="0"/>
              <a:t>.(</a:t>
            </a:r>
            <a:r>
              <a:rPr lang="pt-BR" dirty="0"/>
              <a:t>Continente: um copo; Conteúdo: caipirinha contida no </a:t>
            </a:r>
            <a:r>
              <a:rPr lang="pt-BR" dirty="0" smtClean="0"/>
              <a:t>copo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795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METONÍMIA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1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A parte pelo todo.</a:t>
            </a:r>
          </a:p>
          <a:p>
            <a:pPr marL="0" indent="0" algn="just">
              <a:buNone/>
            </a:pPr>
            <a:r>
              <a:rPr lang="pt-BR" dirty="0"/>
              <a:t>• " o bonde passa cheio de </a:t>
            </a:r>
            <a:r>
              <a:rPr lang="pt-BR" b="1" dirty="0"/>
              <a:t>pernas</a:t>
            </a:r>
            <a:r>
              <a:rPr lang="pt-BR" dirty="0"/>
              <a:t>." (Drummond</a:t>
            </a:r>
            <a:r>
              <a:rPr lang="pt-BR" dirty="0" smtClean="0"/>
              <a:t>) (</a:t>
            </a:r>
            <a:r>
              <a:rPr lang="pt-BR" dirty="0"/>
              <a:t>pernas = pessoas)</a:t>
            </a:r>
          </a:p>
          <a:p>
            <a:pPr marL="0" indent="0" algn="just">
              <a:buNone/>
            </a:pPr>
            <a:r>
              <a:rPr lang="pt-BR" dirty="0"/>
              <a:t>• São muitas as famílias que procuram um </a:t>
            </a:r>
            <a:r>
              <a:rPr lang="pt-BR" b="1" dirty="0" smtClean="0"/>
              <a:t>teto</a:t>
            </a:r>
            <a:r>
              <a:rPr lang="pt-BR" dirty="0" smtClean="0"/>
              <a:t> para </a:t>
            </a:r>
            <a:r>
              <a:rPr lang="pt-BR" dirty="0"/>
              <a:t>morar. (teto = casa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singular pelo plural.</a:t>
            </a:r>
          </a:p>
          <a:p>
            <a:pPr marL="0" indent="0" algn="just">
              <a:buNone/>
            </a:pPr>
            <a:r>
              <a:rPr lang="pt-BR" dirty="0"/>
              <a:t>• " Todo </a:t>
            </a:r>
            <a:r>
              <a:rPr lang="pt-BR" b="1" dirty="0"/>
              <a:t>homem</a:t>
            </a:r>
            <a:r>
              <a:rPr lang="pt-BR" dirty="0"/>
              <a:t> tem direito à vida, à liberdade e </a:t>
            </a:r>
            <a:r>
              <a:rPr lang="pt-BR" dirty="0" smtClean="0"/>
              <a:t>à </a:t>
            </a:r>
            <a:r>
              <a:rPr lang="pt-BR" dirty="0"/>
              <a:t>segurança pessoal.“ (Art.3º-Declaração Universal dos Direitos </a:t>
            </a:r>
            <a:r>
              <a:rPr lang="pt-BR" dirty="0" smtClean="0"/>
              <a:t>Humanos)(</a:t>
            </a:r>
            <a:r>
              <a:rPr lang="pt-BR" dirty="0"/>
              <a:t>homem = Humanidade)</a:t>
            </a:r>
          </a:p>
          <a:p>
            <a:pPr marL="0" indent="0" algn="just">
              <a:buNone/>
            </a:pPr>
            <a:r>
              <a:rPr lang="pt-BR" dirty="0"/>
              <a:t>• A </a:t>
            </a:r>
            <a:r>
              <a:rPr lang="pt-BR" b="1" dirty="0"/>
              <a:t>mulher</a:t>
            </a:r>
            <a:r>
              <a:rPr lang="pt-BR" dirty="0"/>
              <a:t> foi chamada para ir às ruas na </a:t>
            </a:r>
            <a:r>
              <a:rPr lang="pt-BR" dirty="0" smtClean="0"/>
              <a:t>luta contra </a:t>
            </a:r>
            <a:r>
              <a:rPr lang="pt-BR" dirty="0"/>
              <a:t>a violência. (mulher = todas </a:t>
            </a:r>
            <a:r>
              <a:rPr lang="pt-BR" dirty="0" smtClean="0"/>
              <a:t>as mulheres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567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METONÍMIA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1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abstrato pelo concreto.</a:t>
            </a:r>
          </a:p>
          <a:p>
            <a:pPr marL="0" indent="0" algn="just">
              <a:buNone/>
            </a:pPr>
            <a:r>
              <a:rPr lang="pt-BR" dirty="0"/>
              <a:t>• A </a:t>
            </a:r>
            <a:r>
              <a:rPr lang="pt-BR" b="1" dirty="0"/>
              <a:t>juventude</a:t>
            </a:r>
            <a:r>
              <a:rPr lang="pt-BR" dirty="0"/>
              <a:t> é corajosa e nem sempre </a:t>
            </a:r>
            <a:r>
              <a:rPr lang="pt-BR" dirty="0" smtClean="0"/>
              <a:t>consequente. (</a:t>
            </a:r>
            <a:r>
              <a:rPr lang="pt-BR" dirty="0"/>
              <a:t>juventude = jovens)</a:t>
            </a:r>
          </a:p>
          <a:p>
            <a:pPr marL="0" indent="0" algn="just">
              <a:buNone/>
            </a:pPr>
            <a:r>
              <a:rPr lang="pt-BR" dirty="0"/>
              <a:t>• </a:t>
            </a:r>
            <a:r>
              <a:rPr lang="pt-BR" dirty="0" smtClean="0"/>
              <a:t>A </a:t>
            </a:r>
            <a:r>
              <a:rPr lang="pt-BR" b="1" dirty="0"/>
              <a:t>infância</a:t>
            </a:r>
            <a:r>
              <a:rPr lang="pt-BR" dirty="0"/>
              <a:t> é </a:t>
            </a:r>
            <a:r>
              <a:rPr lang="pt-BR" dirty="0" smtClean="0"/>
              <a:t>saudavelmente </a:t>
            </a:r>
            <a:r>
              <a:rPr lang="pt-BR" dirty="0"/>
              <a:t>desordeira</a:t>
            </a:r>
            <a:r>
              <a:rPr lang="pt-BR" dirty="0" smtClean="0"/>
              <a:t>. (</a:t>
            </a:r>
            <a:r>
              <a:rPr lang="pt-BR" dirty="0"/>
              <a:t>infância = crianças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efeito pela </a:t>
            </a:r>
            <a:r>
              <a:rPr lang="pt-BR" dirty="0" smtClean="0">
                <a:solidFill>
                  <a:srgbClr val="FF0000"/>
                </a:solidFill>
              </a:rPr>
              <a:t>causa (e vice-versa)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As industrias despejam a </a:t>
            </a:r>
            <a:r>
              <a:rPr lang="pt-BR" b="1" dirty="0"/>
              <a:t>morte</a:t>
            </a:r>
            <a:r>
              <a:rPr lang="pt-BR" dirty="0"/>
              <a:t> nos rios</a:t>
            </a:r>
            <a:r>
              <a:rPr lang="pt-BR" dirty="0" smtClean="0"/>
              <a:t>. (</a:t>
            </a:r>
            <a:r>
              <a:rPr lang="pt-BR" dirty="0"/>
              <a:t>morte = poluição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r>
              <a:rPr lang="pt-BR" dirty="0"/>
              <a:t>• Com muito </a:t>
            </a:r>
            <a:r>
              <a:rPr lang="pt-BR" b="1" dirty="0"/>
              <a:t>suor</a:t>
            </a:r>
            <a:r>
              <a:rPr lang="pt-BR" dirty="0"/>
              <a:t> o operário construiu sua casa. (suor = trabalho)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738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PERÍFRASE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148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Expressão que designa um ser através de alguma de </a:t>
            </a:r>
            <a:r>
              <a:rPr lang="pt-BR" dirty="0" smtClean="0"/>
              <a:t>suas características </a:t>
            </a:r>
            <a:r>
              <a:rPr lang="pt-BR" dirty="0"/>
              <a:t>ou atributos, ou de um </a:t>
            </a:r>
            <a:r>
              <a:rPr lang="pt-BR" dirty="0" smtClean="0"/>
              <a:t>fato. Em </a:t>
            </a:r>
            <a:r>
              <a:rPr lang="pt-BR" dirty="0"/>
              <a:t>termos gerais, perífrase designa qualquer sintagma </a:t>
            </a:r>
            <a:r>
              <a:rPr lang="pt-BR" dirty="0" smtClean="0"/>
              <a:t>ou expressão </a:t>
            </a:r>
            <a:r>
              <a:rPr lang="pt-BR" dirty="0"/>
              <a:t>idiomática (e mais ou menos óbvia ou direta) </a:t>
            </a:r>
            <a:r>
              <a:rPr lang="pt-BR" dirty="0" smtClean="0"/>
              <a:t>que substitui </a:t>
            </a:r>
            <a:r>
              <a:rPr lang="pt-BR" dirty="0"/>
              <a:t>outra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 </a:t>
            </a:r>
            <a:r>
              <a:rPr lang="pt-BR" b="1" dirty="0"/>
              <a:t>Cidade Luz </a:t>
            </a:r>
            <a:r>
              <a:rPr lang="pt-BR" dirty="0"/>
              <a:t>continua atraindo visitantes do </a:t>
            </a:r>
            <a:r>
              <a:rPr lang="pt-BR" dirty="0" smtClean="0"/>
              <a:t>mundo todo</a:t>
            </a:r>
            <a:r>
              <a:rPr lang="pt-BR" dirty="0"/>
              <a:t>. (cidade luz = Paris)</a:t>
            </a:r>
          </a:p>
          <a:p>
            <a:pPr algn="just"/>
            <a:r>
              <a:rPr lang="pt-BR" dirty="0"/>
              <a:t>A </a:t>
            </a:r>
            <a:r>
              <a:rPr lang="pt-BR" b="1" dirty="0"/>
              <a:t>Cidade Maravilhosa </a:t>
            </a:r>
            <a:r>
              <a:rPr lang="pt-BR" dirty="0"/>
              <a:t>segue cheia de sol. </a:t>
            </a:r>
            <a:r>
              <a:rPr lang="pt-BR" dirty="0" smtClean="0"/>
              <a:t>(</a:t>
            </a:r>
            <a:r>
              <a:rPr lang="pt-BR" dirty="0"/>
              <a:t>cidade maravilhosa = Rio de Janeiro)</a:t>
            </a:r>
          </a:p>
          <a:p>
            <a:pPr algn="just"/>
            <a:r>
              <a:rPr lang="pt-BR" dirty="0"/>
              <a:t>O </a:t>
            </a:r>
            <a:r>
              <a:rPr lang="pt-BR" b="1" dirty="0"/>
              <a:t>povo lusitano </a:t>
            </a:r>
            <a:r>
              <a:rPr lang="pt-BR" dirty="0"/>
              <a:t>foi bastante satirizado por Gil Vicente. (povo lusitano = os portugueses)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6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Figuras de linguagem estudadas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Figuras de semelhança (comparação, metáfora, catacrese, prosopopeia e a sinestesia).</a:t>
            </a:r>
          </a:p>
          <a:p>
            <a:endParaRPr lang="pt-BR" dirty="0"/>
          </a:p>
          <a:p>
            <a:r>
              <a:rPr lang="pt-BR" dirty="0" smtClean="0"/>
              <a:t>Figuras de contiguidade e implicação mútua ( metonímia, sinédoque, antítese, paradoxo, oximoro e preterição).</a:t>
            </a:r>
          </a:p>
          <a:p>
            <a:endParaRPr lang="pt-BR" dirty="0"/>
          </a:p>
          <a:p>
            <a:r>
              <a:rPr lang="pt-BR" dirty="0" smtClean="0"/>
              <a:t>Outras figuras de linguagem (eufemismo, hipérbole, apóstrofe, gradação, repetições e aliteração).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26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PERÍFRASE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a perífrase indica uma pessoa, recebe </a:t>
            </a:r>
            <a:r>
              <a:rPr lang="pt-BR" dirty="0" smtClean="0"/>
              <a:t>o </a:t>
            </a:r>
            <a:r>
              <a:rPr lang="pt-BR" dirty="0"/>
              <a:t>nome de </a:t>
            </a:r>
            <a:r>
              <a:rPr lang="pt-BR" dirty="0">
                <a:solidFill>
                  <a:srgbClr val="FF0000"/>
                </a:solidFill>
              </a:rPr>
              <a:t>ANTONOMÁSIA</a:t>
            </a:r>
            <a:r>
              <a:rPr lang="pt-BR" dirty="0"/>
              <a:t>.</a:t>
            </a:r>
          </a:p>
          <a:p>
            <a:r>
              <a:rPr lang="pt-BR" dirty="0" smtClean="0"/>
              <a:t>O </a:t>
            </a:r>
            <a:r>
              <a:rPr lang="pt-BR" b="1" dirty="0"/>
              <a:t>Príncipe dos poetas </a:t>
            </a:r>
            <a:r>
              <a:rPr lang="pt-BR" dirty="0"/>
              <a:t>também teve outras </a:t>
            </a:r>
            <a:r>
              <a:rPr lang="pt-BR" dirty="0" smtClean="0"/>
              <a:t>atividades </a:t>
            </a:r>
            <a:r>
              <a:rPr lang="pt-BR" dirty="0"/>
              <a:t>que o tornaram </a:t>
            </a:r>
            <a:r>
              <a:rPr lang="pt-BR" dirty="0" smtClean="0"/>
              <a:t>famoso. </a:t>
            </a:r>
            <a:r>
              <a:rPr lang="pt-BR" dirty="0"/>
              <a:t>(Príncipe dos </a:t>
            </a:r>
            <a:r>
              <a:rPr lang="pt-BR" dirty="0" smtClean="0"/>
              <a:t>poetas </a:t>
            </a:r>
            <a:r>
              <a:rPr lang="pt-BR" dirty="0"/>
              <a:t>= Olavo Bilac)</a:t>
            </a:r>
          </a:p>
          <a:p>
            <a:r>
              <a:rPr lang="pt-BR" dirty="0" smtClean="0"/>
              <a:t>O </a:t>
            </a:r>
            <a:r>
              <a:rPr lang="pt-BR" b="1" dirty="0"/>
              <a:t>Presidente dos Pobres </a:t>
            </a:r>
            <a:r>
              <a:rPr lang="pt-BR" dirty="0"/>
              <a:t>suicidou-se em 1954</a:t>
            </a:r>
            <a:r>
              <a:rPr lang="pt-BR" dirty="0" smtClean="0"/>
              <a:t>. (</a:t>
            </a:r>
            <a:r>
              <a:rPr lang="pt-BR" dirty="0"/>
              <a:t>Presidente dos Pobres = Getúlio Vargas)</a:t>
            </a:r>
          </a:p>
          <a:p>
            <a:r>
              <a:rPr lang="pt-BR" dirty="0" smtClean="0"/>
              <a:t>"</a:t>
            </a:r>
            <a:r>
              <a:rPr lang="pt-BR" dirty="0"/>
              <a:t>A </a:t>
            </a:r>
            <a:r>
              <a:rPr lang="pt-BR" b="1" dirty="0"/>
              <a:t>dama do teatro </a:t>
            </a:r>
            <a:r>
              <a:rPr lang="pt-BR" dirty="0"/>
              <a:t>brasileiro foi indicada para o </a:t>
            </a:r>
            <a:r>
              <a:rPr lang="pt-BR" dirty="0" smtClean="0"/>
              <a:t>Oscar</a:t>
            </a:r>
            <a:r>
              <a:rPr lang="pt-BR" dirty="0"/>
              <a:t>." (dama do </a:t>
            </a:r>
            <a:r>
              <a:rPr lang="pt-BR" dirty="0" smtClean="0"/>
              <a:t>teatro brasileiro </a:t>
            </a:r>
            <a:r>
              <a:rPr lang="pt-BR" dirty="0"/>
              <a:t>= Fernanda </a:t>
            </a:r>
            <a:r>
              <a:rPr lang="pt-BR" dirty="0" smtClean="0"/>
              <a:t>Montenegro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009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ANTÍTESE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Figura que consiste no emprego de termos com sentidos </a:t>
            </a:r>
            <a:r>
              <a:rPr lang="pt-BR" dirty="0" smtClean="0"/>
              <a:t>opostos</a:t>
            </a:r>
            <a:r>
              <a:rPr lang="pt-BR" dirty="0"/>
              <a:t>.</a:t>
            </a:r>
          </a:p>
          <a:p>
            <a:r>
              <a:rPr lang="pt-BR" dirty="0" smtClean="0"/>
              <a:t>" </a:t>
            </a:r>
            <a:r>
              <a:rPr lang="pt-BR" b="1" dirty="0"/>
              <a:t>Tristeza</a:t>
            </a:r>
            <a:r>
              <a:rPr lang="pt-BR" dirty="0"/>
              <a:t> não tem </a:t>
            </a:r>
            <a:r>
              <a:rPr lang="pt-BR" dirty="0" smtClean="0"/>
              <a:t>fim. </a:t>
            </a:r>
            <a:r>
              <a:rPr lang="pt-BR" b="1" dirty="0" smtClean="0"/>
              <a:t>felicidade</a:t>
            </a:r>
            <a:r>
              <a:rPr lang="pt-BR" dirty="0" smtClean="0"/>
              <a:t> </a:t>
            </a:r>
            <a:r>
              <a:rPr lang="pt-BR" dirty="0"/>
              <a:t>sim ...." (Vinícius de Moraes)</a:t>
            </a:r>
          </a:p>
          <a:p>
            <a:r>
              <a:rPr lang="pt-BR" dirty="0" smtClean="0"/>
              <a:t>" </a:t>
            </a:r>
            <a:r>
              <a:rPr lang="pt-BR" dirty="0"/>
              <a:t>Eu preparo uma </a:t>
            </a:r>
            <a:r>
              <a:rPr lang="pt-BR" dirty="0" smtClean="0"/>
              <a:t>canção que </a:t>
            </a:r>
            <a:r>
              <a:rPr lang="pt-BR" dirty="0"/>
              <a:t>faça </a:t>
            </a:r>
            <a:r>
              <a:rPr lang="pt-BR" b="1" dirty="0"/>
              <a:t>acordar</a:t>
            </a:r>
            <a:r>
              <a:rPr lang="pt-BR" dirty="0"/>
              <a:t> os </a:t>
            </a:r>
            <a:r>
              <a:rPr lang="pt-BR" dirty="0" smtClean="0"/>
              <a:t>homens e </a:t>
            </a:r>
            <a:r>
              <a:rPr lang="pt-BR" b="1" dirty="0"/>
              <a:t>adormecer</a:t>
            </a:r>
            <a:r>
              <a:rPr lang="pt-BR" dirty="0"/>
              <a:t> as crianças". (Drummond)</a:t>
            </a:r>
          </a:p>
          <a:p>
            <a:r>
              <a:rPr lang="pt-BR" dirty="0" smtClean="0"/>
              <a:t>"</a:t>
            </a:r>
            <a:r>
              <a:rPr lang="pt-BR" dirty="0"/>
              <a:t>Há de surgir uma estrela no céu cada vez que </a:t>
            </a:r>
            <a:r>
              <a:rPr lang="pt-BR" dirty="0" smtClean="0"/>
              <a:t>você </a:t>
            </a:r>
            <a:r>
              <a:rPr lang="pt-BR" b="1" dirty="0" smtClean="0"/>
              <a:t>sorrir</a:t>
            </a:r>
            <a:r>
              <a:rPr lang="pt-BR" dirty="0" smtClean="0"/>
              <a:t>, há </a:t>
            </a:r>
            <a:r>
              <a:rPr lang="pt-BR" dirty="0"/>
              <a:t>de apagar uma estrela no céu cada vez que </a:t>
            </a:r>
            <a:r>
              <a:rPr lang="pt-BR" dirty="0" smtClean="0"/>
              <a:t>você </a:t>
            </a:r>
            <a:r>
              <a:rPr lang="pt-BR" b="1" dirty="0"/>
              <a:t>chorar</a:t>
            </a:r>
            <a:r>
              <a:rPr lang="pt-BR" dirty="0"/>
              <a:t>" (Gilberto Gil)</a:t>
            </a:r>
          </a:p>
        </p:txBody>
      </p:sp>
    </p:spTree>
    <p:extLst>
      <p:ext uri="{BB962C8B-B14F-4D97-AF65-F5344CB8AC3E}">
        <p14:creationId xmlns:p14="http://schemas.microsoft.com/office/powerpoint/2010/main" val="192693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PARADOXO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uma proposição aparentemente absurda, </a:t>
            </a:r>
            <a:r>
              <a:rPr lang="pt-BR" dirty="0" smtClean="0"/>
              <a:t>resultante </a:t>
            </a:r>
            <a:r>
              <a:rPr lang="pt-BR" dirty="0"/>
              <a:t>da reunião de </a:t>
            </a:r>
            <a:r>
              <a:rPr lang="pt-BR" dirty="0" smtClean="0"/>
              <a:t>ideias </a:t>
            </a:r>
            <a:r>
              <a:rPr lang="pt-BR" dirty="0"/>
              <a:t>contraditórias</a:t>
            </a:r>
            <a:r>
              <a:rPr lang="pt-BR" dirty="0" smtClean="0"/>
              <a:t>.</a:t>
            </a:r>
          </a:p>
          <a:p>
            <a:r>
              <a:rPr lang="pt-BR" dirty="0"/>
              <a:t>"Pra se viver do </a:t>
            </a:r>
            <a:r>
              <a:rPr lang="pt-BR" dirty="0" smtClean="0"/>
              <a:t>amor, há </a:t>
            </a:r>
            <a:r>
              <a:rPr lang="pt-BR" dirty="0"/>
              <a:t>que esquecer o amor." </a:t>
            </a:r>
          </a:p>
          <a:p>
            <a:pPr marL="0" indent="0">
              <a:buNone/>
            </a:pPr>
            <a:r>
              <a:rPr lang="pt-BR" dirty="0"/>
              <a:t>(Chico Buarque de Holanda)</a:t>
            </a:r>
          </a:p>
          <a:p>
            <a:r>
              <a:rPr lang="pt-BR" dirty="0" smtClean="0"/>
              <a:t>No </a:t>
            </a:r>
            <a:r>
              <a:rPr lang="pt-BR" dirty="0"/>
              <a:t>discurso, sindicalista afirmou que o operário </a:t>
            </a:r>
            <a:r>
              <a:rPr lang="pt-BR" dirty="0" smtClean="0"/>
              <a:t>quanto </a:t>
            </a:r>
            <a:r>
              <a:rPr lang="pt-BR" dirty="0"/>
              <a:t>mais trabalha mais tem dificuldades </a:t>
            </a:r>
            <a:r>
              <a:rPr lang="pt-BR" dirty="0" smtClean="0"/>
              <a:t>econômicas.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03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EUFEMISMO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Figura que consiste no abrandamento de uma </a:t>
            </a:r>
            <a:r>
              <a:rPr lang="pt-BR" dirty="0" smtClean="0"/>
              <a:t>expressão </a:t>
            </a:r>
            <a:r>
              <a:rPr lang="pt-BR" dirty="0"/>
              <a:t>de sentido desagradável.</a:t>
            </a:r>
          </a:p>
          <a:p>
            <a:endParaRPr lang="pt-BR" dirty="0" smtClean="0"/>
          </a:p>
          <a:p>
            <a:r>
              <a:rPr lang="pt-BR" dirty="0" smtClean="0"/>
              <a:t>Aqueles </a:t>
            </a:r>
            <a:r>
              <a:rPr lang="pt-BR" dirty="0"/>
              <a:t>homens públicos </a:t>
            </a:r>
            <a:r>
              <a:rPr lang="pt-BR" b="1" dirty="0"/>
              <a:t>apropriam-se</a:t>
            </a:r>
            <a:r>
              <a:rPr lang="pt-BR" dirty="0"/>
              <a:t> do </a:t>
            </a:r>
            <a:r>
              <a:rPr lang="pt-BR" dirty="0" smtClean="0"/>
              <a:t>dinheiro</a:t>
            </a:r>
            <a:r>
              <a:rPr lang="pt-BR" dirty="0"/>
              <a:t>. (apropriar-se = roubar)</a:t>
            </a:r>
          </a:p>
          <a:p>
            <a:r>
              <a:rPr lang="pt-BR" dirty="0" smtClean="0"/>
              <a:t>Cássia </a:t>
            </a:r>
            <a:r>
              <a:rPr lang="pt-BR" dirty="0"/>
              <a:t>Eller partiu dessa para melhor</a:t>
            </a:r>
            <a:r>
              <a:rPr lang="pt-BR" dirty="0" smtClean="0"/>
              <a:t>. (</a:t>
            </a:r>
            <a:r>
              <a:rPr lang="pt-BR" dirty="0"/>
              <a:t>partiu dessa para melhor = morrer)</a:t>
            </a:r>
          </a:p>
        </p:txBody>
      </p:sp>
    </p:spTree>
    <p:extLst>
      <p:ext uri="{BB962C8B-B14F-4D97-AF65-F5344CB8AC3E}">
        <p14:creationId xmlns:p14="http://schemas.microsoft.com/office/powerpoint/2010/main" val="1463768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HIPÉRBOLE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Figura que através do exagero procura tornar mais </a:t>
            </a:r>
            <a:r>
              <a:rPr lang="pt-BR" dirty="0" smtClean="0"/>
              <a:t>expressiva </a:t>
            </a:r>
            <a:r>
              <a:rPr lang="pt-BR" dirty="0"/>
              <a:t>uma </a:t>
            </a:r>
            <a:r>
              <a:rPr lang="pt-BR" dirty="0" smtClean="0"/>
              <a:t>ideia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época de festa junina, sempre </a:t>
            </a:r>
            <a:r>
              <a:rPr lang="pt-BR" b="1" dirty="0"/>
              <a:t>morro de medo </a:t>
            </a:r>
            <a:r>
              <a:rPr lang="pt-BR" dirty="0"/>
              <a:t>de </a:t>
            </a:r>
            <a:r>
              <a:rPr lang="pt-BR" dirty="0" smtClean="0"/>
              <a:t>fogos </a:t>
            </a:r>
            <a:r>
              <a:rPr lang="pt-BR" dirty="0"/>
              <a:t>de artifício.</a:t>
            </a:r>
          </a:p>
          <a:p>
            <a:r>
              <a:rPr lang="pt-BR" dirty="0" smtClean="0"/>
              <a:t>Ela </a:t>
            </a:r>
            <a:r>
              <a:rPr lang="pt-BR" dirty="0"/>
              <a:t>gastou </a:t>
            </a:r>
            <a:r>
              <a:rPr lang="pt-BR" b="1" dirty="0"/>
              <a:t>rios de dinheiro</a:t>
            </a:r>
            <a:r>
              <a:rPr lang="pt-BR" dirty="0"/>
              <a:t>.</a:t>
            </a:r>
          </a:p>
          <a:p>
            <a:r>
              <a:rPr lang="pt-BR" dirty="0" smtClean="0"/>
              <a:t>Estou </a:t>
            </a:r>
            <a:r>
              <a:rPr lang="pt-BR" b="1" dirty="0" smtClean="0"/>
              <a:t>morrendo de fome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70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7410" t="13419" r="18823" b="32905"/>
          <a:stretch/>
        </p:blipFill>
        <p:spPr>
          <a:xfrm>
            <a:off x="1295401" y="1144265"/>
            <a:ext cx="9601196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IRONIA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Consiste na inversão de sentido: afirma-se 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contrário </a:t>
            </a:r>
            <a:r>
              <a:rPr lang="pt-BR" dirty="0"/>
              <a:t>do </a:t>
            </a:r>
            <a:r>
              <a:rPr lang="pt-BR" dirty="0" smtClean="0"/>
              <a:t>que </a:t>
            </a:r>
            <a:r>
              <a:rPr lang="pt-BR" dirty="0"/>
              <a:t>se pensa, visando à sátira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ou </a:t>
            </a:r>
            <a:r>
              <a:rPr lang="pt-BR" dirty="0"/>
              <a:t>à </a:t>
            </a:r>
            <a:r>
              <a:rPr lang="pt-BR" dirty="0" smtClean="0"/>
              <a:t>ridicularizar. </a:t>
            </a:r>
            <a:endParaRPr lang="pt-BR" dirty="0"/>
          </a:p>
          <a:p>
            <a:endParaRPr lang="pt-BR" dirty="0"/>
          </a:p>
        </p:txBody>
      </p:sp>
      <p:pic>
        <p:nvPicPr>
          <p:cNvPr id="5124" name="Picture 4" descr="https://pitonicas.files.wordpress.com/2012/10/irc3b4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52" y="982132"/>
            <a:ext cx="4255060" cy="54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4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clickgratis.com.br/fotos-imagens/ironia/aHR0cDovLzI1Lm1lZGlhLnR1bWJsci5jb20vdHVtYmxyX201M29lNkIzclMxcnF0b3IybzFfNTAwLnBuZw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21" y="569413"/>
            <a:ext cx="6070413" cy="5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0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2" name="Picture 4" descr="https://encrypted-tbn3.gstatic.com/images?q=tbn:ANd9GcTsMthkwK5HFGYk_G8TLAQv55dfUXmCxt0rkNNl5DTd5eifBU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28" y="859278"/>
            <a:ext cx="6851277" cy="52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Figuras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1986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53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namanhadaaranha.files.wordpress.com/2011/09/depressaonap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47" y="746639"/>
            <a:ext cx="7288306" cy="54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3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Figuras Semânticas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2967317" cy="3318936"/>
          </a:xfrm>
        </p:spPr>
        <p:txBody>
          <a:bodyPr>
            <a:normAutofit/>
          </a:bodyPr>
          <a:lstStyle/>
          <a:p>
            <a:r>
              <a:rPr lang="pt-BR" dirty="0"/>
              <a:t>Metáfora</a:t>
            </a:r>
          </a:p>
          <a:p>
            <a:r>
              <a:rPr lang="pt-BR" dirty="0" smtClean="0"/>
              <a:t>Comparação</a:t>
            </a:r>
            <a:endParaRPr lang="pt-BR" dirty="0"/>
          </a:p>
          <a:p>
            <a:r>
              <a:rPr lang="pt-BR" dirty="0" smtClean="0"/>
              <a:t>Prosopopeia</a:t>
            </a:r>
            <a:endParaRPr lang="pt-BR" dirty="0"/>
          </a:p>
          <a:p>
            <a:r>
              <a:rPr lang="pt-BR" dirty="0" smtClean="0"/>
              <a:t>Sinestesia</a:t>
            </a:r>
            <a:endParaRPr lang="pt-BR" dirty="0"/>
          </a:p>
          <a:p>
            <a:r>
              <a:rPr lang="pt-BR" dirty="0" smtClean="0"/>
              <a:t>Catacrese</a:t>
            </a:r>
            <a:endParaRPr lang="pt-BR" dirty="0"/>
          </a:p>
          <a:p>
            <a:r>
              <a:rPr lang="pt-BR" dirty="0" smtClean="0"/>
              <a:t>Metonímia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55977" y="2556932"/>
            <a:ext cx="296731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Perífrase</a:t>
            </a:r>
          </a:p>
          <a:p>
            <a:r>
              <a:rPr lang="pt-BR" dirty="0"/>
              <a:t>Antítese</a:t>
            </a:r>
          </a:p>
          <a:p>
            <a:r>
              <a:rPr lang="pt-BR" dirty="0"/>
              <a:t>Paradoxo</a:t>
            </a:r>
          </a:p>
          <a:p>
            <a:r>
              <a:rPr lang="pt-BR" dirty="0"/>
              <a:t>Eufemismo</a:t>
            </a:r>
          </a:p>
          <a:p>
            <a:r>
              <a:rPr lang="pt-BR" dirty="0"/>
              <a:t>Hipérbole</a:t>
            </a:r>
          </a:p>
          <a:p>
            <a:r>
              <a:rPr lang="pt-BR" dirty="0"/>
              <a:t>Ironia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75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METÁFORA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83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É o emprego de um termo com significado de outro em </a:t>
            </a:r>
            <a:r>
              <a:rPr lang="pt-BR" dirty="0" smtClean="0"/>
              <a:t>vista </a:t>
            </a:r>
            <a:r>
              <a:rPr lang="pt-BR" dirty="0"/>
              <a:t>de uma relação de semelhança entre ambos. É uma </a:t>
            </a:r>
            <a:r>
              <a:rPr lang="pt-BR" b="1" dirty="0" smtClean="0"/>
              <a:t>comparação </a:t>
            </a:r>
            <a:r>
              <a:rPr lang="pt-BR" b="1" dirty="0"/>
              <a:t>subentendida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“Sua </a:t>
            </a:r>
            <a:r>
              <a:rPr lang="pt-BR" dirty="0"/>
              <a:t>boca é um </a:t>
            </a:r>
            <a:r>
              <a:rPr lang="pt-BR" b="1" dirty="0" smtClean="0"/>
              <a:t>cadeado</a:t>
            </a:r>
            <a:r>
              <a:rPr lang="pt-BR" dirty="0" smtClean="0"/>
              <a:t>. E </a:t>
            </a:r>
            <a:r>
              <a:rPr lang="pt-BR" dirty="0"/>
              <a:t>meu corpo é uma fogueira" </a:t>
            </a:r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Chico Buarque de Holanda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“</a:t>
            </a:r>
            <a:r>
              <a:rPr lang="pt-BR" dirty="0"/>
              <a:t>Nasce o Sol, e não dura mais que um dia</a:t>
            </a:r>
            <a:r>
              <a:rPr lang="pt-BR" dirty="0" smtClean="0"/>
              <a:t>,</a:t>
            </a:r>
          </a:p>
          <a:p>
            <a:pPr marL="0" indent="0" algn="just">
              <a:buNone/>
            </a:pPr>
            <a:r>
              <a:rPr lang="pt-BR" dirty="0"/>
              <a:t> </a:t>
            </a:r>
            <a:r>
              <a:rPr lang="pt-BR" dirty="0" smtClean="0"/>
              <a:t>Depois </a:t>
            </a:r>
            <a:r>
              <a:rPr lang="pt-BR" dirty="0"/>
              <a:t>da </a:t>
            </a:r>
            <a:r>
              <a:rPr lang="pt-BR" b="1" dirty="0"/>
              <a:t>Luz</a:t>
            </a:r>
            <a:r>
              <a:rPr lang="pt-BR" dirty="0"/>
              <a:t> se segue a noite </a:t>
            </a:r>
            <a:r>
              <a:rPr lang="pt-BR" dirty="0" smtClean="0"/>
              <a:t>escura.”</a:t>
            </a:r>
          </a:p>
          <a:p>
            <a:pPr marL="0" indent="0" algn="just">
              <a:buNone/>
            </a:pPr>
            <a:r>
              <a:rPr lang="pt-BR" dirty="0" smtClean="0"/>
              <a:t>(Gregório de Matos)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22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095" t="7537" r="26677" b="5697"/>
          <a:stretch/>
        </p:blipFill>
        <p:spPr>
          <a:xfrm>
            <a:off x="2958353" y="477895"/>
            <a:ext cx="5943600" cy="57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4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É a aproximação de dois termos entre os quais existe alguma </a:t>
            </a:r>
            <a:r>
              <a:rPr lang="pt-BR" dirty="0" smtClean="0"/>
              <a:t>relação </a:t>
            </a:r>
            <a:r>
              <a:rPr lang="pt-BR" dirty="0"/>
              <a:t>de semelhança, como na metáfora. A comparação, </a:t>
            </a:r>
            <a:r>
              <a:rPr lang="pt-BR" dirty="0" smtClean="0"/>
              <a:t>porém</a:t>
            </a:r>
            <a:r>
              <a:rPr lang="pt-BR" dirty="0"/>
              <a:t>, é feita por meio de um </a:t>
            </a:r>
            <a:r>
              <a:rPr lang="pt-BR" b="1" dirty="0"/>
              <a:t>conectivo</a:t>
            </a:r>
            <a:r>
              <a:rPr lang="pt-BR" dirty="0"/>
              <a:t> e busca realçar </a:t>
            </a:r>
            <a:r>
              <a:rPr lang="pt-BR" dirty="0" smtClean="0"/>
              <a:t>determinada </a:t>
            </a:r>
            <a:r>
              <a:rPr lang="pt-BR" dirty="0"/>
              <a:t>qualidade do primeiro termo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>"E há poeta que são </a:t>
            </a:r>
            <a:r>
              <a:rPr lang="pt-BR" dirty="0" smtClean="0"/>
              <a:t>artistas</a:t>
            </a:r>
          </a:p>
          <a:p>
            <a:pPr marL="0" indent="0" algn="just">
              <a:buNone/>
            </a:pPr>
            <a:r>
              <a:rPr lang="pt-BR" dirty="0" smtClean="0"/>
              <a:t>E </a:t>
            </a:r>
            <a:r>
              <a:rPr lang="pt-BR" dirty="0"/>
              <a:t>trabalham nos seus versos</a:t>
            </a:r>
          </a:p>
          <a:p>
            <a:pPr marL="0" indent="0" algn="just">
              <a:buNone/>
            </a:pPr>
            <a:r>
              <a:rPr lang="pt-BR" b="1" dirty="0"/>
              <a:t>como</a:t>
            </a:r>
            <a:r>
              <a:rPr lang="pt-BR" dirty="0"/>
              <a:t> carpinteiro nas tábuas!..."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Alberto Caeiro)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077637" y="3792071"/>
            <a:ext cx="2819397" cy="208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Principais conectivos:</a:t>
            </a:r>
          </a:p>
          <a:p>
            <a:pPr marL="0" indent="0">
              <a:buNone/>
            </a:pPr>
            <a:r>
              <a:rPr lang="pt-BR" dirty="0" smtClean="0"/>
              <a:t>Feito, tal qual, qual, que nem, assim como, como, é melhor/pior (do) que, mais/menos (do) que, parecer, lembrar.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60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perlbal.hi-pi.com/blog-images/782395/gd/130412528854/comparacao-quico-vs-principe-wil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58" y="702701"/>
            <a:ext cx="54768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3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1065</Words>
  <Application>Microsoft Office PowerPoint</Application>
  <PresentationFormat>Widescreen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Wingdings</vt:lpstr>
      <vt:lpstr>Orgânico</vt:lpstr>
      <vt:lpstr>Literatura</vt:lpstr>
      <vt:lpstr>Figuras de linguagem estudadas</vt:lpstr>
      <vt:lpstr>Tipos de Figuras</vt:lpstr>
      <vt:lpstr>Apresentação do PowerPoint</vt:lpstr>
      <vt:lpstr>Figuras Semânticas</vt:lpstr>
      <vt:lpstr>METÁFORA</vt:lpstr>
      <vt:lpstr>Apresentação do PowerPoint</vt:lpstr>
      <vt:lpstr>COMPARAÇÃO</vt:lpstr>
      <vt:lpstr>Apresentação do PowerPoint</vt:lpstr>
      <vt:lpstr>PROSOPOPEIA</vt:lpstr>
      <vt:lpstr>Apresentação do PowerPoint</vt:lpstr>
      <vt:lpstr>SINESTESIA</vt:lpstr>
      <vt:lpstr>Apresentação do PowerPoint</vt:lpstr>
      <vt:lpstr>CATACRESE</vt:lpstr>
      <vt:lpstr>CATACRESE</vt:lpstr>
      <vt:lpstr>METONÍMIA</vt:lpstr>
      <vt:lpstr>METONÍMIA</vt:lpstr>
      <vt:lpstr>METONÍMIA</vt:lpstr>
      <vt:lpstr>PERÍFRASE</vt:lpstr>
      <vt:lpstr>PERÍFRASE</vt:lpstr>
      <vt:lpstr>ANTÍTESE</vt:lpstr>
      <vt:lpstr>PARADOXO</vt:lpstr>
      <vt:lpstr>EUFEMISMO</vt:lpstr>
      <vt:lpstr>HIPÉRBOLE</vt:lpstr>
      <vt:lpstr>Apresentação do PowerPoint</vt:lpstr>
      <vt:lpstr>IRONIA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Elano Arruda</dc:creator>
  <cp:lastModifiedBy>Elano Arruda</cp:lastModifiedBy>
  <cp:revision>25</cp:revision>
  <dcterms:created xsi:type="dcterms:W3CDTF">2014-03-27T13:50:43Z</dcterms:created>
  <dcterms:modified xsi:type="dcterms:W3CDTF">2014-07-29T14:59:47Z</dcterms:modified>
</cp:coreProperties>
</file>