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ano Arruda" initials="EA" lastIdx="1" clrIdx="0">
    <p:extLst>
      <p:ext uri="{19B8F6BF-5375-455C-9EA6-DF929625EA0E}">
        <p15:presenceInfo xmlns:p15="http://schemas.microsoft.com/office/powerpoint/2012/main" xmlns="" userId="Elano Arru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8-21T13:21:30.542" idx="1">
    <p:pos x="10" y="10"/>
    <p:text/>
    <p:extLst>
      <p:ext uri="{C676402C-5697-4E1C-873F-D02D1690AC5C}">
        <p15:threadingInfo xmlns:p15="http://schemas.microsoft.com/office/powerpoint/2012/main" xmlns="" timeZoneBias="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2180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3710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08864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21768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34125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29384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91783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8371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3894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7782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2629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6818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8461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8460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671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128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3279B-8A66-4641-8F17-FE4F0FBEDB31}" type="datetimeFigureOut">
              <a:rPr lang="pt-BR" smtClean="0"/>
              <a:pPr/>
              <a:t>25/06/2015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3CF470-3DF2-47DC-A58D-0520D13D08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9639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ducacao.uol.com.br/disciplinas/portugues/modernismo-no-brasil---a-semana-de-arte-sao-paulo-e-a-1-geracao-modernista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ducacao.uol.com.br/biografias/jorge-amado.jhtm" TargetMode="External"/><Relationship Id="rId2" Type="http://schemas.openxmlformats.org/officeDocument/2006/relationships/hyperlink" Target="http://educacao.uol.com.br/biografias/rachel-de-queiroz.j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ducacao.uol.com.br/biografias/graciliano-ramos.jhtm" TargetMode="External"/><Relationship Id="rId4" Type="http://schemas.openxmlformats.org/officeDocument/2006/relationships/hyperlink" Target="http://educacao.uol.com.br/biografias/jose-lins-do-rego.jht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ducacao.uol.com.br/biografias/ult1789u596.jhtm" TargetMode="External"/><Relationship Id="rId2" Type="http://schemas.openxmlformats.org/officeDocument/2006/relationships/hyperlink" Target="http://educacao.uol.com.br/biografias/cecilia-meireles.j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ucacao.uol.com.br/biografias/ult1789u611.j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Modernismo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7706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5459" y="0"/>
            <a:ext cx="8329800" cy="69924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 smtClean="0"/>
              <a:t>Chega </a:t>
            </a:r>
            <a:r>
              <a:rPr lang="pt-BR" dirty="0"/>
              <a:t>um tempo em que não se diz mais: meu Deus.</a:t>
            </a:r>
            <a:br>
              <a:rPr lang="pt-BR" dirty="0"/>
            </a:br>
            <a:r>
              <a:rPr lang="pt-BR" dirty="0"/>
              <a:t>Tempo de absoluta depuração.</a:t>
            </a:r>
            <a:br>
              <a:rPr lang="pt-BR" dirty="0"/>
            </a:br>
            <a:r>
              <a:rPr lang="pt-BR" dirty="0"/>
              <a:t>Tempo em que não se diz mais: meu amor.</a:t>
            </a:r>
            <a:br>
              <a:rPr lang="pt-BR" dirty="0"/>
            </a:br>
            <a:r>
              <a:rPr lang="pt-BR" dirty="0"/>
              <a:t>Porque o amor resultou inútil.</a:t>
            </a:r>
            <a:br>
              <a:rPr lang="pt-BR" dirty="0"/>
            </a:br>
            <a:r>
              <a:rPr lang="pt-BR" dirty="0"/>
              <a:t>E os olhos não choram. </a:t>
            </a:r>
            <a:br>
              <a:rPr lang="pt-BR" dirty="0"/>
            </a:br>
            <a:r>
              <a:rPr lang="pt-BR" dirty="0"/>
              <a:t>E as mãos tecem apenas o rude trabalho.</a:t>
            </a:r>
            <a:br>
              <a:rPr lang="pt-BR" dirty="0"/>
            </a:br>
            <a:r>
              <a:rPr lang="pt-BR" dirty="0"/>
              <a:t>E o coração está seco.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Em vão mulheres batem à porta, não abrirás.</a:t>
            </a:r>
            <a:br>
              <a:rPr lang="pt-BR" dirty="0"/>
            </a:br>
            <a:r>
              <a:rPr lang="pt-BR" dirty="0"/>
              <a:t>Ficaste sozinho, a luz apagou-se,</a:t>
            </a:r>
            <a:br>
              <a:rPr lang="pt-BR" dirty="0"/>
            </a:br>
            <a:r>
              <a:rPr lang="pt-BR" dirty="0"/>
              <a:t>mas na sombra teus olhos resplandecem enormes.</a:t>
            </a:r>
            <a:br>
              <a:rPr lang="pt-BR" dirty="0"/>
            </a:br>
            <a:r>
              <a:rPr lang="pt-BR" dirty="0"/>
              <a:t>És todo certeza, já não sabes sofrer.</a:t>
            </a:r>
            <a:br>
              <a:rPr lang="pt-BR" dirty="0"/>
            </a:br>
            <a:r>
              <a:rPr lang="pt-BR" dirty="0"/>
              <a:t>E nada esperas de teus amigos.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Pouco importa venha a velhice, que é a velhice?</a:t>
            </a:r>
            <a:br>
              <a:rPr lang="pt-BR" dirty="0"/>
            </a:br>
            <a:r>
              <a:rPr lang="pt-BR" dirty="0"/>
              <a:t>Teu ombros suportam o mundo</a:t>
            </a:r>
            <a:br>
              <a:rPr lang="pt-BR" dirty="0"/>
            </a:br>
            <a:r>
              <a:rPr lang="pt-BR" dirty="0"/>
              <a:t>e ele não pesa mais que a mão de uma criança. </a:t>
            </a:r>
            <a:br>
              <a:rPr lang="pt-BR" dirty="0"/>
            </a:br>
            <a:r>
              <a:rPr lang="pt-BR" dirty="0"/>
              <a:t>As guerras, as fomes, as discussões dentro dos edifícios</a:t>
            </a:r>
            <a:br>
              <a:rPr lang="pt-BR" dirty="0"/>
            </a:br>
            <a:r>
              <a:rPr lang="pt-BR" dirty="0"/>
              <a:t>provam apenas que a vida prossegue</a:t>
            </a:r>
            <a:br>
              <a:rPr lang="pt-BR" dirty="0"/>
            </a:br>
            <a:r>
              <a:rPr lang="pt-BR" dirty="0"/>
              <a:t>e nem todos se libertaram ainda.</a:t>
            </a:r>
            <a:br>
              <a:rPr lang="pt-BR" dirty="0"/>
            </a:br>
            <a:r>
              <a:rPr lang="pt-BR" dirty="0"/>
              <a:t>Alguns, achando bárbaro o espetáculo,</a:t>
            </a:r>
            <a:br>
              <a:rPr lang="pt-BR" dirty="0"/>
            </a:br>
            <a:r>
              <a:rPr lang="pt-BR" dirty="0"/>
              <a:t>prefeririam (os delicados) morrer.</a:t>
            </a:r>
            <a:br>
              <a:rPr lang="pt-BR" dirty="0"/>
            </a:br>
            <a:r>
              <a:rPr lang="pt-BR" dirty="0"/>
              <a:t>Chegou um tempo em que não adianta morrer.</a:t>
            </a:r>
            <a:br>
              <a:rPr lang="pt-BR" dirty="0"/>
            </a:br>
            <a:r>
              <a:rPr lang="pt-BR" dirty="0"/>
              <a:t>Chegou um tempo em que a vida é uma ordem.</a:t>
            </a:r>
            <a:br>
              <a:rPr lang="pt-BR" dirty="0"/>
            </a:br>
            <a:r>
              <a:rPr lang="pt-BR" dirty="0"/>
              <a:t>A vida apenas, sem mistificação.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8310283" y="6051176"/>
            <a:ext cx="3989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Os Ombros suportam o Mundo – Carlos Drummond de Andrade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://www.releituras.com/biofotos/drummo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71722" y="2139757"/>
            <a:ext cx="2277595" cy="3054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030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52885" y="603227"/>
            <a:ext cx="5827236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b="1" dirty="0">
                <a:solidFill>
                  <a:srgbClr val="FF0000"/>
                </a:solidFill>
              </a:rPr>
              <a:t>O homem, a luta e a eternidade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dirty="0"/>
              <a:t>Murilo Mendes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Adivinho nos planos da consciência</a:t>
            </a:r>
            <a:br>
              <a:rPr lang="pt-BR" dirty="0"/>
            </a:br>
            <a:r>
              <a:rPr lang="pt-BR" dirty="0"/>
              <a:t>dois arcanjos lutando com esferas e pensamentos</a:t>
            </a:r>
            <a:br>
              <a:rPr lang="pt-BR" dirty="0"/>
            </a:br>
            <a:r>
              <a:rPr lang="pt-BR" dirty="0"/>
              <a:t>mundo de planetas em fogo</a:t>
            </a:r>
            <a:br>
              <a:rPr lang="pt-BR" dirty="0"/>
            </a:br>
            <a:r>
              <a:rPr lang="pt-BR" dirty="0"/>
              <a:t>vertigem</a:t>
            </a:r>
            <a:br>
              <a:rPr lang="pt-BR" dirty="0"/>
            </a:br>
            <a:r>
              <a:rPr lang="pt-BR" dirty="0"/>
              <a:t>desequilíbrio de forças,</a:t>
            </a:r>
            <a:br>
              <a:rPr lang="pt-BR" dirty="0"/>
            </a:br>
            <a:r>
              <a:rPr lang="pt-BR" dirty="0"/>
              <a:t>matéria em convulsão ardendo pra se definir.</a:t>
            </a:r>
            <a:br>
              <a:rPr lang="pt-BR" dirty="0"/>
            </a:br>
            <a:r>
              <a:rPr lang="pt-BR" dirty="0"/>
              <a:t>Ó alma que não conhece todas as suas possibilidades,</a:t>
            </a:r>
            <a:br>
              <a:rPr lang="pt-BR" dirty="0"/>
            </a:br>
            <a:r>
              <a:rPr lang="pt-BR" dirty="0"/>
              <a:t>o mundo ainda é pequeno pra te encher.</a:t>
            </a:r>
            <a:br>
              <a:rPr lang="pt-BR" dirty="0"/>
            </a:br>
            <a:r>
              <a:rPr lang="pt-BR" dirty="0"/>
              <a:t>Abala as colunas da realidade,</a:t>
            </a:r>
            <a:br>
              <a:rPr lang="pt-BR" dirty="0"/>
            </a:br>
            <a:r>
              <a:rPr lang="pt-BR" dirty="0"/>
              <a:t>desperta os ritmos que estão dormindo.</a:t>
            </a:r>
            <a:br>
              <a:rPr lang="pt-BR" dirty="0"/>
            </a:br>
            <a:r>
              <a:rPr lang="pt-BR" dirty="0"/>
              <a:t>À guerra! Olha os arcanjos se esfacelando!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Um dia a morte devolverá meu corpo,</a:t>
            </a:r>
            <a:br>
              <a:rPr lang="pt-BR" dirty="0"/>
            </a:br>
            <a:r>
              <a:rPr lang="pt-BR" dirty="0"/>
              <a:t>minha cabeça devolverá meus pensamentos ruins</a:t>
            </a:r>
            <a:br>
              <a:rPr lang="pt-BR" dirty="0"/>
            </a:br>
            <a:r>
              <a:rPr lang="pt-BR" dirty="0"/>
              <a:t>meus olhos verão a luz da perfeição</a:t>
            </a:r>
            <a:br>
              <a:rPr lang="pt-BR" dirty="0"/>
            </a:br>
            <a:r>
              <a:rPr lang="pt-BR" dirty="0"/>
              <a:t>e não haverá mais tempo.</a:t>
            </a:r>
          </a:p>
        </p:txBody>
      </p:sp>
      <p:pic>
        <p:nvPicPr>
          <p:cNvPr id="2051" name="Picture 3" descr="http://www.releituras.com/biofotos/murilomend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48246" y="1847373"/>
            <a:ext cx="2345578" cy="3153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5622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0255"/>
          </a:xfrm>
        </p:spPr>
        <p:txBody>
          <a:bodyPr/>
          <a:lstStyle/>
          <a:p>
            <a:r>
              <a:rPr lang="pt-BR" dirty="0" smtClean="0"/>
              <a:t>3ª geração modernista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716741"/>
            <a:ext cx="8915400" cy="4791636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Esse início da segunda metade do século 20 tem um momento cultural muito rico, pois as produções literárias, marcadas por todas essas novidades, diversificavam-se; </a:t>
            </a:r>
            <a:endParaRPr lang="pt-BR" sz="2400" dirty="0" smtClean="0"/>
          </a:p>
          <a:p>
            <a:pPr algn="just"/>
            <a:r>
              <a:rPr lang="pt-BR" sz="2400" dirty="0" smtClean="0"/>
              <a:t>Gêneros </a:t>
            </a:r>
            <a:r>
              <a:rPr lang="pt-BR" sz="2400" dirty="0"/>
              <a:t>literários convivem, são feitos experimentos temáticos e linguísticos, e muitos dos textos escritos para os jornais (as crônicas) começam a crescer e ganhar </a:t>
            </a:r>
            <a:r>
              <a:rPr lang="pt-BR" sz="2400" i="1" dirty="0"/>
              <a:t>status</a:t>
            </a:r>
            <a:r>
              <a:rPr lang="pt-BR" sz="2400" dirty="0"/>
              <a:t> de </a:t>
            </a:r>
            <a:r>
              <a:rPr lang="pt-BR" sz="2400" dirty="0" smtClean="0"/>
              <a:t>literatura;</a:t>
            </a:r>
          </a:p>
          <a:p>
            <a:pPr algn="just"/>
            <a:r>
              <a:rPr lang="pt-BR" sz="2400" dirty="0" smtClean="0"/>
              <a:t>A prosa buscava novas técnicas de expressão;</a:t>
            </a:r>
          </a:p>
          <a:p>
            <a:pPr algn="just"/>
            <a:r>
              <a:rPr lang="pt-BR" sz="2400" dirty="0" smtClean="0"/>
              <a:t>A poesia se aprofundava em temática sociais e de investigação psicológica.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11332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9957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Poesia como crítica social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716741"/>
            <a:ext cx="8915400" cy="4159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sz="2800" dirty="0" err="1">
                <a:solidFill>
                  <a:srgbClr val="FF0000"/>
                </a:solidFill>
              </a:rPr>
              <a:t>Stalingrado</a:t>
            </a:r>
            <a:r>
              <a:rPr lang="pt-BR" sz="2800" dirty="0" smtClean="0">
                <a:solidFill>
                  <a:srgbClr val="FF0000"/>
                </a:solidFill>
              </a:rPr>
              <a:t>...</a:t>
            </a:r>
          </a:p>
          <a:p>
            <a:pPr marL="0" indent="0">
              <a:buNone/>
            </a:pPr>
            <a:r>
              <a:rPr lang="pt-BR" sz="2800" dirty="0" smtClean="0">
                <a:solidFill>
                  <a:srgbClr val="FF0000"/>
                </a:solidFill>
              </a:rPr>
              <a:t>Carlos Drummond de Andrade</a:t>
            </a:r>
          </a:p>
          <a:p>
            <a:pPr marL="0" indent="0">
              <a:buNone/>
            </a:pP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/>
              <a:t>Depois de Madri e de Londres, ainda há grandes cidades!</a:t>
            </a:r>
            <a:br>
              <a:rPr lang="pt-BR" sz="2800" dirty="0"/>
            </a:br>
            <a:r>
              <a:rPr lang="pt-BR" sz="2800" dirty="0"/>
              <a:t>O mundo não acabou, pois que entre as ruínas</a:t>
            </a:r>
            <a:br>
              <a:rPr lang="pt-BR" sz="2800" dirty="0"/>
            </a:br>
            <a:r>
              <a:rPr lang="pt-BR" sz="2800" dirty="0"/>
              <a:t>Outros homens surgem, a face negra de pó e de pólvora,</a:t>
            </a:r>
            <a:br>
              <a:rPr lang="pt-BR" sz="2800" dirty="0"/>
            </a:br>
            <a:r>
              <a:rPr lang="pt-BR" sz="2800" dirty="0"/>
              <a:t>E o hálito selvagem da liberdade</a:t>
            </a:r>
            <a:br>
              <a:rPr lang="pt-BR" sz="2800" dirty="0"/>
            </a:br>
            <a:r>
              <a:rPr lang="pt-BR" sz="2800" dirty="0"/>
              <a:t>Dilata os seus peitos, [...]</a:t>
            </a:r>
            <a:br>
              <a:rPr lang="pt-BR" sz="2800" dirty="0"/>
            </a:b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(</a:t>
            </a:r>
            <a:r>
              <a:rPr lang="pt-BR" sz="2800" i="1" dirty="0"/>
              <a:t>A rosa do povo</a:t>
            </a:r>
            <a:r>
              <a:rPr lang="pt-BR" sz="2800" dirty="0"/>
              <a:t>, 1945)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99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476192"/>
            <a:ext cx="8911687" cy="774384"/>
          </a:xfrm>
        </p:spPr>
        <p:txBody>
          <a:bodyPr/>
          <a:lstStyle/>
          <a:p>
            <a:r>
              <a:rPr lang="pt-BR" dirty="0" smtClean="0"/>
              <a:t>Rosa de </a:t>
            </a:r>
            <a:r>
              <a:rPr lang="pt-BR" dirty="0" err="1" smtClean="0"/>
              <a:t>Hiroxima</a:t>
            </a:r>
            <a:r>
              <a:rPr lang="pt-BR" dirty="0" smtClean="0"/>
              <a:t> – Vinicius de Moraes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600199"/>
            <a:ext cx="8915400" cy="47333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dirty="0"/>
              <a:t>Pensem nas crianças</a:t>
            </a:r>
            <a:br>
              <a:rPr lang="pt-BR" sz="2400" dirty="0"/>
            </a:br>
            <a:r>
              <a:rPr lang="pt-BR" sz="2400" dirty="0"/>
              <a:t>Mudas telepáticas</a:t>
            </a:r>
            <a:br>
              <a:rPr lang="pt-BR" sz="2400" dirty="0"/>
            </a:br>
            <a:r>
              <a:rPr lang="pt-BR" sz="2400" dirty="0"/>
              <a:t>Pensem nas meninas</a:t>
            </a:r>
            <a:br>
              <a:rPr lang="pt-BR" sz="2400" dirty="0"/>
            </a:br>
            <a:r>
              <a:rPr lang="pt-BR" sz="2400" dirty="0"/>
              <a:t>Cegas inexatas</a:t>
            </a:r>
            <a:br>
              <a:rPr lang="pt-BR" sz="2400" dirty="0"/>
            </a:br>
            <a:r>
              <a:rPr lang="pt-BR" sz="2400" dirty="0"/>
              <a:t>Pensem nas mulheres</a:t>
            </a:r>
            <a:br>
              <a:rPr lang="pt-BR" sz="2400" dirty="0"/>
            </a:br>
            <a:r>
              <a:rPr lang="pt-BR" sz="2400" dirty="0"/>
              <a:t>Rotas alteradas</a:t>
            </a:r>
            <a:br>
              <a:rPr lang="pt-BR" sz="2400" dirty="0"/>
            </a:br>
            <a:r>
              <a:rPr lang="pt-BR" sz="2400" dirty="0"/>
              <a:t>Pensem nas feridas</a:t>
            </a:r>
            <a:br>
              <a:rPr lang="pt-BR" sz="2400" dirty="0"/>
            </a:br>
            <a:r>
              <a:rPr lang="pt-BR" sz="2400" dirty="0"/>
              <a:t>Como rosas cálidas</a:t>
            </a:r>
            <a:br>
              <a:rPr lang="pt-BR" sz="2400" dirty="0"/>
            </a:br>
            <a:r>
              <a:rPr lang="pt-BR" sz="2400" dirty="0"/>
              <a:t>Mas oh não se esqueçam</a:t>
            </a:r>
            <a:br>
              <a:rPr lang="pt-BR" sz="2400" dirty="0"/>
            </a:br>
            <a:r>
              <a:rPr lang="pt-BR" sz="2400" dirty="0"/>
              <a:t>Da rosa da rosa</a:t>
            </a:r>
            <a:br>
              <a:rPr lang="pt-BR" sz="2400" dirty="0"/>
            </a:br>
            <a:r>
              <a:rPr lang="pt-BR" sz="2400" dirty="0"/>
              <a:t>Da rosa de </a:t>
            </a:r>
            <a:r>
              <a:rPr lang="pt-BR" sz="2400" dirty="0" err="1"/>
              <a:t>Hiroxima</a:t>
            </a:r>
            <a:r>
              <a:rPr lang="pt-BR" sz="2400" dirty="0"/>
              <a:t> </a:t>
            </a:r>
            <a:r>
              <a:rPr lang="pt-BR" sz="2400" dirty="0" smtClean="0"/>
              <a:t>[...]</a:t>
            </a:r>
          </a:p>
          <a:p>
            <a:pPr marL="0" indent="0">
              <a:buNone/>
            </a:pPr>
            <a:r>
              <a:rPr lang="pt-BR" sz="2400" dirty="0" smtClean="0"/>
              <a:t>(1962).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388158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8172"/>
          </a:xfrm>
        </p:spPr>
        <p:txBody>
          <a:bodyPr/>
          <a:lstStyle/>
          <a:p>
            <a:r>
              <a:rPr lang="pt-BR" dirty="0" smtClean="0"/>
              <a:t>O poema – João Cabral de Melo Neto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452281"/>
            <a:ext cx="8915400" cy="49619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dirty="0"/>
              <a:t>A tinta e a lápis</a:t>
            </a:r>
            <a:br>
              <a:rPr lang="pt-BR" dirty="0"/>
            </a:br>
            <a:r>
              <a:rPr lang="pt-BR" dirty="0"/>
              <a:t>Escrevem-se todos</a:t>
            </a:r>
            <a:br>
              <a:rPr lang="pt-BR" dirty="0"/>
            </a:br>
            <a:r>
              <a:rPr lang="pt-BR" dirty="0"/>
              <a:t>Os versos do mundo. </a:t>
            </a:r>
            <a:br>
              <a:rPr lang="pt-BR" dirty="0"/>
            </a:br>
            <a:r>
              <a:rPr lang="pt-BR" dirty="0"/>
              <a:t>Que monstros existem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Nadando no poço</a:t>
            </a:r>
            <a:br>
              <a:rPr lang="pt-BR" dirty="0"/>
            </a:br>
            <a:r>
              <a:rPr lang="pt-BR" dirty="0"/>
              <a:t>Negro e fecundo?</a:t>
            </a:r>
            <a:br>
              <a:rPr lang="pt-BR" dirty="0"/>
            </a:br>
            <a:r>
              <a:rPr lang="pt-BR" dirty="0"/>
              <a:t>Como o ser vivo</a:t>
            </a:r>
            <a:br>
              <a:rPr lang="pt-BR" dirty="0"/>
            </a:br>
            <a:r>
              <a:rPr lang="pt-BR" dirty="0"/>
              <a:t>Que é um verso,</a:t>
            </a:r>
            <a:br>
              <a:rPr lang="pt-BR" dirty="0"/>
            </a:br>
            <a:r>
              <a:rPr lang="pt-BR" dirty="0"/>
              <a:t>Um organismo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Com sangue e sopro,</a:t>
            </a:r>
            <a:br>
              <a:rPr lang="pt-BR" dirty="0"/>
            </a:br>
            <a:r>
              <a:rPr lang="pt-BR" dirty="0"/>
              <a:t>Pode brotar</a:t>
            </a:r>
            <a:br>
              <a:rPr lang="pt-BR" dirty="0"/>
            </a:br>
            <a:r>
              <a:rPr lang="pt-BR" dirty="0"/>
              <a:t>De germes mortos?</a:t>
            </a:r>
            <a:br>
              <a:rPr lang="pt-BR" dirty="0"/>
            </a:br>
            <a:r>
              <a:rPr lang="pt-BR" dirty="0"/>
              <a:t>[...]</a:t>
            </a:r>
            <a:br>
              <a:rPr lang="pt-BR" dirty="0"/>
            </a:br>
            <a:endParaRPr lang="pt-BR" dirty="0" smtClean="0"/>
          </a:p>
          <a:p>
            <a:pPr marL="0" indent="0">
              <a:buNone/>
            </a:pPr>
            <a:r>
              <a:rPr lang="pt-BR" i="1" dirty="0" smtClean="0"/>
              <a:t>(</a:t>
            </a:r>
            <a:r>
              <a:rPr lang="pt-BR" i="1" dirty="0"/>
              <a:t>O engenheiro</a:t>
            </a:r>
            <a:r>
              <a:rPr lang="pt-BR" dirty="0"/>
              <a:t>, 1943-1945)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3164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54741" y="493059"/>
            <a:ext cx="8915400" cy="3777622"/>
          </a:xfrm>
        </p:spPr>
        <p:txBody>
          <a:bodyPr/>
          <a:lstStyle/>
          <a:p>
            <a:pPr algn="just"/>
            <a:r>
              <a:rPr lang="pt-BR" sz="2800" dirty="0"/>
              <a:t>Depois da </a:t>
            </a:r>
            <a:r>
              <a:rPr lang="pt-BR" sz="2800" b="1" u="sng" dirty="0">
                <a:hlinkClick r:id="rId2"/>
              </a:rPr>
              <a:t>Semana de Arte Moderna</a:t>
            </a:r>
            <a:r>
              <a:rPr lang="pt-BR" sz="2800" dirty="0"/>
              <a:t>, a ideia de "modernismo" - ou seja, de novas atitudes artísticas contra a arte encarada como artificial, contra tudo o que os escritores consideravam "velho"- parecia não ter sido absorvida e a literatura no Brasil parecia não ter mudado em nada.</a:t>
            </a:r>
          </a:p>
          <a:p>
            <a:endParaRPr lang="pt-BR" dirty="0"/>
          </a:p>
        </p:txBody>
      </p:sp>
      <p:pic>
        <p:nvPicPr>
          <p:cNvPr id="1026" name="Picture 2" descr="https://encrypted-tbn3.gstatic.com/images?q=tbn:ANd9GcQbVbCRcRGXow-I-pSWF6bRWD0U4gr8tfMlhroQJsvHmaNiiJZYz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1036" y="3697200"/>
            <a:ext cx="4007222" cy="2963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5928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8" name="Picture 4" descr="http://www.significados.com.br/foto/abaporu-tarsila_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4908" y="2324136"/>
            <a:ext cx="2381250" cy="278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ROMANCE DE 30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dirty="0"/>
              <a:t>A arte </a:t>
            </a:r>
            <a:r>
              <a:rPr lang="pt-BR" sz="2400" dirty="0" smtClean="0"/>
              <a:t>literária </a:t>
            </a:r>
            <a:r>
              <a:rPr lang="pt-BR" sz="2400" dirty="0"/>
              <a:t>devia </a:t>
            </a:r>
            <a:r>
              <a:rPr lang="pt-BR" sz="2400" dirty="0" smtClean="0"/>
              <a:t>abandonar </a:t>
            </a:r>
            <a:r>
              <a:rPr lang="pt-BR" sz="2400" dirty="0"/>
              <a:t>o contato apenas com o urbano, influenciado pelas vanguardas </a:t>
            </a:r>
            <a:r>
              <a:rPr lang="pt-BR" sz="2400" dirty="0" smtClean="0"/>
              <a:t>europeias e </a:t>
            </a:r>
            <a:r>
              <a:rPr lang="pt-BR" sz="2400" dirty="0"/>
              <a:t>retratar criticamente um Brasil mais abrangente, que mal se conhecia, cujas desigualdades sociais fossem retratadas com vigor num realismo próprio do século </a:t>
            </a:r>
            <a:r>
              <a:rPr lang="pt-BR" sz="2400" dirty="0" smtClean="0"/>
              <a:t>20.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 data de 1930 é marcante porque consolida a renovação do gênero romance no Brasil, ou seja, traz novos rumos à </a:t>
            </a:r>
            <a:r>
              <a:rPr lang="pt-BR" sz="2400" dirty="0" smtClean="0"/>
              <a:t>prosa.</a:t>
            </a:r>
            <a:endParaRPr lang="pt-BR" sz="2400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4918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45659" y="624110"/>
            <a:ext cx="9258953" cy="1280890"/>
          </a:xfrm>
        </p:spPr>
        <p:txBody>
          <a:bodyPr/>
          <a:lstStyle/>
          <a:p>
            <a:r>
              <a:rPr lang="pt-BR" dirty="0"/>
              <a:t>PRINCIPAIS OBRAS DO ROMANCE DE 30: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45659" y="2133600"/>
            <a:ext cx="9258953" cy="3777622"/>
          </a:xfrm>
        </p:spPr>
        <p:txBody>
          <a:bodyPr>
            <a:normAutofit/>
          </a:bodyPr>
          <a:lstStyle/>
          <a:p>
            <a:endParaRPr lang="pt-BR" sz="2600" dirty="0"/>
          </a:p>
          <a:p>
            <a:r>
              <a:rPr lang="pt-BR" sz="2400" i="1" dirty="0"/>
              <a:t>O quinze</a:t>
            </a:r>
            <a:r>
              <a:rPr lang="pt-BR" sz="2400" dirty="0"/>
              <a:t>, de </a:t>
            </a:r>
            <a:r>
              <a:rPr lang="pt-BR" sz="2400" b="1" u="sng" dirty="0">
                <a:solidFill>
                  <a:srgbClr val="FF0000"/>
                </a:solidFill>
                <a:hlinkClick r:id="rId2"/>
              </a:rPr>
              <a:t>Rachel de Queiroz</a:t>
            </a:r>
            <a:r>
              <a:rPr lang="pt-BR" sz="2400" dirty="0"/>
              <a:t>(1930); </a:t>
            </a:r>
            <a:endParaRPr lang="pt-BR" sz="2400" dirty="0" smtClean="0"/>
          </a:p>
          <a:p>
            <a:r>
              <a:rPr lang="pt-BR" sz="2400" i="1" dirty="0" smtClean="0"/>
              <a:t>O </a:t>
            </a:r>
            <a:r>
              <a:rPr lang="pt-BR" sz="2400" i="1" dirty="0"/>
              <a:t>país do Carnaval</a:t>
            </a:r>
            <a:r>
              <a:rPr lang="pt-BR" sz="2400" dirty="0"/>
              <a:t>, de </a:t>
            </a:r>
            <a:r>
              <a:rPr lang="pt-BR" sz="2400" b="1" u="sng" dirty="0">
                <a:hlinkClick r:id="rId3"/>
              </a:rPr>
              <a:t>Jorge Amado</a:t>
            </a:r>
            <a:r>
              <a:rPr lang="pt-BR" sz="2400" dirty="0"/>
              <a:t>(1931</a:t>
            </a:r>
            <a:r>
              <a:rPr lang="pt-BR" sz="2400" dirty="0" smtClean="0"/>
              <a:t>);</a:t>
            </a:r>
          </a:p>
          <a:p>
            <a:r>
              <a:rPr lang="pt-BR" sz="2400" dirty="0"/>
              <a:t> </a:t>
            </a:r>
            <a:r>
              <a:rPr lang="pt-BR" sz="2400" i="1" dirty="0" smtClean="0"/>
              <a:t>Menino de engenho</a:t>
            </a:r>
            <a:r>
              <a:rPr lang="pt-BR" sz="2400" dirty="0" smtClean="0"/>
              <a:t>, </a:t>
            </a:r>
            <a:r>
              <a:rPr lang="pt-BR" sz="2400" dirty="0"/>
              <a:t>de </a:t>
            </a:r>
            <a:r>
              <a:rPr lang="pt-BR" sz="2400" b="1" u="sng" dirty="0">
                <a:hlinkClick r:id="rId4"/>
              </a:rPr>
              <a:t>José Lins do Rego</a:t>
            </a:r>
            <a:r>
              <a:rPr lang="pt-BR" sz="2400" dirty="0"/>
              <a:t> (1932); </a:t>
            </a:r>
            <a:endParaRPr lang="pt-BR" sz="2400" dirty="0" smtClean="0"/>
          </a:p>
          <a:p>
            <a:r>
              <a:rPr lang="pt-BR" sz="2400" i="1" dirty="0" smtClean="0"/>
              <a:t>São Bernardo</a:t>
            </a:r>
            <a:r>
              <a:rPr lang="pt-BR" sz="2400" dirty="0" smtClean="0"/>
              <a:t>, de </a:t>
            </a:r>
            <a:r>
              <a:rPr lang="pt-BR" sz="2400" b="1" u="sng" dirty="0" smtClean="0">
                <a:hlinkClick r:id="rId5"/>
              </a:rPr>
              <a:t>Graciliano </a:t>
            </a:r>
            <a:r>
              <a:rPr lang="pt-BR" sz="2400" b="1" u="sng" dirty="0">
                <a:hlinkClick r:id="rId5"/>
              </a:rPr>
              <a:t>Ramos</a:t>
            </a:r>
            <a:r>
              <a:rPr lang="pt-BR" sz="2400" dirty="0"/>
              <a:t> (1934); e </a:t>
            </a:r>
            <a:endParaRPr lang="pt-BR" sz="2400" dirty="0" smtClean="0"/>
          </a:p>
          <a:p>
            <a:r>
              <a:rPr lang="pt-BR" sz="2400" i="1" dirty="0" smtClean="0"/>
              <a:t>Capitães </a:t>
            </a:r>
            <a:r>
              <a:rPr lang="pt-BR" sz="2400" i="1" dirty="0"/>
              <a:t>da areia</a:t>
            </a:r>
            <a:r>
              <a:rPr lang="pt-BR" sz="2400" dirty="0"/>
              <a:t>, de </a:t>
            </a:r>
            <a:r>
              <a:rPr lang="pt-BR" sz="2400" b="1" u="sng" dirty="0">
                <a:hlinkClick r:id="rId5"/>
              </a:rPr>
              <a:t>Jorge </a:t>
            </a:r>
            <a:r>
              <a:rPr lang="pt-BR" sz="2400" b="1" u="sng" dirty="0" smtClean="0">
                <a:hlinkClick r:id="rId5"/>
              </a:rPr>
              <a:t>Amado</a:t>
            </a:r>
            <a:r>
              <a:rPr lang="pt-BR" sz="2400" dirty="0" smtClean="0"/>
              <a:t>(1937</a:t>
            </a:r>
            <a:r>
              <a:rPr lang="pt-BR" sz="2400" dirty="0"/>
              <a:t>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36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14401" y="398930"/>
            <a:ext cx="8915400" cy="37776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000" i="1" dirty="0"/>
              <a:t>Na planície avermelhada os juazeiros alargavam duas manchas verdes. Os infelizes tinham caminhado o dia inteiro, estavam cansados e </a:t>
            </a:r>
            <a:r>
              <a:rPr lang="pt-BR" sz="2000" i="1" dirty="0" smtClean="0"/>
              <a:t>famintos</a:t>
            </a:r>
          </a:p>
          <a:p>
            <a:pPr marL="0" indent="0" algn="just">
              <a:buNone/>
            </a:pPr>
            <a:r>
              <a:rPr lang="pt-BR" sz="2000" i="1" dirty="0" smtClean="0"/>
              <a:t>[...]</a:t>
            </a:r>
          </a:p>
          <a:p>
            <a:pPr marL="0" indent="0" algn="just">
              <a:buNone/>
            </a:pPr>
            <a:r>
              <a:rPr lang="pt-BR" sz="2000" i="1" dirty="0" smtClean="0"/>
              <a:t>Arrastaram-se </a:t>
            </a:r>
            <a:r>
              <a:rPr lang="pt-BR" sz="2000" i="1" dirty="0"/>
              <a:t>para lá, devagar, Sinhá Vitória com o filho mais novo </a:t>
            </a:r>
            <a:r>
              <a:rPr lang="pt-BR" sz="2000" i="1" dirty="0" err="1"/>
              <a:t>escanhacado</a:t>
            </a:r>
            <a:r>
              <a:rPr lang="pt-BR" sz="2000" i="1" dirty="0"/>
              <a:t> no quarto e o baú de folha na cabeça, Fabiano sombrio, cambaio, o </a:t>
            </a:r>
            <a:r>
              <a:rPr lang="pt-BR" sz="2000" i="1" dirty="0" err="1"/>
              <a:t>aió</a:t>
            </a:r>
            <a:r>
              <a:rPr lang="pt-BR" sz="2000" i="1" dirty="0"/>
              <a:t> a tiracolo, a cuia pendurada numa correia presa ao cinturão, a espingarda de pederneira no ombro. O menino mais velho e a cachorra Baleia iam atrás.</a:t>
            </a:r>
            <a:endParaRPr lang="pt-BR" sz="2000" dirty="0"/>
          </a:p>
          <a:p>
            <a:pPr marL="0" indent="0">
              <a:buNone/>
            </a:pPr>
            <a:endParaRPr lang="pt-BR" dirty="0" smtClean="0"/>
          </a:p>
          <a:p>
            <a:pPr marL="0" indent="0" algn="r">
              <a:buNone/>
            </a:pPr>
            <a:r>
              <a:rPr lang="pt-BR" b="1" u="sng" dirty="0" smtClean="0"/>
              <a:t>Vidas Secas</a:t>
            </a:r>
            <a:r>
              <a:rPr lang="pt-BR" dirty="0" smtClean="0"/>
              <a:t>, de Graciliano Ramos.</a:t>
            </a:r>
            <a:endParaRPr lang="pt-BR" dirty="0"/>
          </a:p>
        </p:txBody>
      </p:sp>
      <p:sp>
        <p:nvSpPr>
          <p:cNvPr id="4" name="AutoShape 2" descr="data:image/jpeg;base64,/9j/4AAQSkZJRgABAQAAAQABAAD/2wCEAAkGBxQTEhUUExQWFhUXFx0XGBgYGBgcGBwYGhoYGBgcFx0cHyggIBslHxccITEiJSkrLi4uFx8zODMsNygtLisBCgoKDg0OGxAQGywkICQsLCwsLCwsLCwsLCwsLCwsLCwsLCwsLCwsLCwsLCwsLCwsLCwsLCwsLCwsLCwsLCwsLP/AABEIAOYA2wMBIgACEQEDEQH/xAAcAAABBQEBAQAAAAAAAAAAAAAFAgMEBgcBAAj/xABCEAACAQIEAwYDBgQEBgEFAAABAhEDIQAEEjEFQVEGEyJhcYEykaEHFCNCUrFywdHwYoKS4RUkNHOy8aIWM0Ozwv/EABgBAAMBAQAAAAAAAAAAAAAAAAABAgME/8QAIhEAAgICAwEAAwEBAAAAAAAAAAECESExAxJBURNhcTIi/9oADAMBAAIRAxEAPwDLHY9cMsx64efDDjDAZY4QWPXCyMJK4YCCThMYXGPBcACIx6T1OFlcJK4AEk+eE6j1PzwqMcjAAknHpx0rjopnaLmwHMk9MACMS8hw+pWnu1JCiWbZR6nafLfFj7K8FVG77NUw1MgqF+Jg/hM6fhNjF5+La2NjylFVp/hAaWSxQbqwi0Act467iL5ynWh0YDV4JVVdXhYDfSSfPeI+RwOIxrPGuD1aYlJenEkqolSeTAXj2tindo+E0xqqI5WwJR1vqsLEWIO+372anYUVfHYxNyXC6lUEopIBgm5g77CTz6YTnsn3baQwcQpDCQDqUNzvaY9sVa0IiRhaDHdOFouGIdXHcKVce04AO4bbD0YaYYQzoGFqMJUYcAwwHEw+DhlBh0YQDbphpkxJYYbK4dARjTxzuvPDzrhok+eGI53OPCkMcLt0OHU25A4AG+6GEGkMOgnrjq3MC56CSflgENIIxw0154drUWmCCOow2KXlgAlcJ4NUzNVaVESxvPJVESzeQn6gC5GNj7NdnKGUB0UQasWqteo2+rT+gekT9cCvsk4ev3apVCzUeoyEgidNNVZF8rsW85B2Axbc0dJAYxUa0ACZ9+n1icc/LN3RpFDNbg1Bwsr4QPCqk872HLlPrh7PcPLoQgK6QPCpECOvW/nvGIvEuKPSZadOnradTmY009tSj+IwPTrEzKWYD94kkVFGlhbwsfEtrgg9Y/fGZRVV45TDmnUDJY/EAVOu/iO8AWA9jInA3tR2bp1Muz0XYmQwhtanqJAMT6254icZNQudbKwEwBcEiOf1n5b4qGe01K6qAFEwSI9zPX98aqPwmx7g+VJqil3VVTu7U2YMqr+dkfw7wLkAzHPEJtLOy8jaQIhuUC9uUT72xLFGpQLGkzBmpOxiJKLvuJjSGJi8DDnZDhhr5hRBNNPHUixiDAB6mPkG6Yu6yIGLlJ229MdGWwY4vkDQaBsLEXtBgG/I7+l8QUrRjRNNWiWqGloY73B6YkHMkiwj0tjqVyPzesjAAwMsemG6uVPTBI544h1cwx5nCAiinharhUnHVOAYoDC4xwYWMIBJFsIwVp8NJUHqAce+4YuhAdxhvTglmQFOlVLv0A2/ij9sM1ctXuvd3/Uv9ZjCAhxjyxyjE/L8Gcn8UyI2BMg28oxM/wCEU5EKQQZ+c/TDECsnl+8qKk6dRMnoFUsY6mF+ZGLvkM0tGnopjRBX4CdQIDDVUZROo+exO3Mj8hwMaHqFeUATDREkgC9xaY2k9JUtJKjU9EK2pVrGoFDsRUDhdasA01E/T+kdBjHkeaLigkOIrLGuyvcjVpcnwiWBCqDq03MzETMYqfHq9F6hNFWifiuAfRTJj5YP5nh9Ns0CtBx31QK9Q9CD3sQxIBCzsp8R3sMIzHCFpuV6bGCJFxImLcvY4fG7FID9muP18lUL0T4WjXTb4HA2kcmHJhceYtjRaP2lZZ6ZapTqCp+iByH5HnTHrBM4pf8Aw0XMsb7WAA9hPzOIfFWWkvwyTYYqfGnsSky1ZjtiC4ZFe8DTM2UyLkTvNhsYwLznaNiwZRUQyWa8FmJBkQNrbXFtuWM6Yz89uWL52f4i1HI6qZ1OXIOoFkWwAUXF/iJF5JXYScZySjopZG+I9og/xUgN7own3tP1GAVLJmqx0wL7dBBJJOwAAwY7ScCWjRpVlrqTUpI5RiNUtAqCmImAWBvyk3jDtH8NcweVTKKQY/MCtNoH8WBNVgdCczw2nT0qC5QrRLVCbjXV0MB0BUtbbwYj9leNJlaJ1S1R2DBBYADSAarcrqSFAJ9JOHu0bsiKjyveUaRMbjSarLfkIc+vzwz2T4LTro71qiAXs/faV0SztNNh4tMkEyBJkXxLqsj/AIM5vjJrAl4ljJMwOkXmekk3jyxDGWPISInn/wCj7T1wS4rlcm1VFosgDUEYsh1laqBgyGIGp7EsZvtO+AGXrspMEzMW8jf387YuL+CaJyU/LHe4xN0t3LVSpsBJ0woJhRNt53nfqb4kUsodI1C8AnbGqdkaBJpHywlMuxO2/Tl64MVckeUj5Yey+VIsSJjnAEXNzNrgXEYUnSBAv/hpjcT0NvriM1IqYIPywdSixJtOm56dLeX9dseOVt/e239fliYu2NgZUx3T6YMfdfLCe4IsAIxTEgxkaANNNvhA+gwitSABuFmwNt+W9sO8KqQgnoP2x2oTi/CSHl8oieFdyZJuSWNyWP8AXEhcv6Y4tOOgG/IDqScRnzVY2pUbRIeodIk7QvxEesH03wgJBoDqMd+7jcR7AYh1XzARmY01sfCqsTewIctvN9rYjdkLCsVEAsAByESYv5MPpgTzQeBnL1HpzoYgMRqFjMeoIDecYm5Ih9SvJYuamoQBpfTTCL+mDpXfYL0JLFKnUqEhELECbR6bk/T+mFcRyppUawelWZoAGhaoUnUCFBCwUtDMbGYGxnPl6r+lxsTkspToVWarXd6gB1Bn1EXkBgp8AjxKTe5O04Y4nxunUrASEkeHVbV5gwAbnril5ziBQaaJKoQRA2062ZDHI+KetyIG2O8F4BXzoLrLaZDMbk6QGIk/mgk36b4FSyGy3UawYEqwMEg+R85NvfFH4zne8qtBsLA+WCtSlUyyVqbEsIgyZCE6hpMHmY2tfkdyXZrsjRbJ/fc01R1bVopUwdRKsUloBJk3tEDmeTlPAJFHj/b/AHwf7K8Y7nXTZHek2lnRIk6WG/UHwqQNx6nE/tn2ep5cjukMMNSwxJi1mBJMwecG2K5w3NGmSy8xBg38oPkYPtiHUkUsMMcNonN12ZydOqW1BQzbkDwKL7EwOp3xZKGiplw1VgEp1fxbXKjxKoPmRt1PlipZfi5D94SCzSWBFpmw87RhnNcT1NqCkCSRBiI+E8+ZB9vOypjsIdoOItXq94wAKqBqbUImWAEAmSDYRsByvhPZ7MOgqVAD3RIptbV+I4CjSB4tiJj9SjniPwvgtfMlIR2UtuJ2JBdz7XJNzA6Y0zsx2bNXJ5gJpALOqLpF3pFkYjVBG0DrovHMdVQjPOPZmmdPd1S7QC3gVQGO6gIAIG3nGDGQ4RRA1rpbmGJnznp54M1uwRq1KmpS1QFGIpk+IH7xMFiNM6aZupjRYQZxF4C6UWgodM6EpVhpqyJ+EkCRLkmxttEYqLSQmFaWd7pKeWKHWGfMFeirSOlnH6ZCj/MOmIWYplmJ3JMkhQo87KAPkMMcKyVTO5xqyKdNStoDALBpqZqSJnSTAPkSAZvixLQamxSqmgywAmfhMETzgQfMMp54casTAD5Nv04QabL+Vvbpv/KfbFpphRH8z0w6CgOwxTJsqmUQ2OhltcQv7hjfb6YdOTLkmI8jsBti2pXS0IPlhtsyoXxKATyBkexgfthJJA2VV8gVHLEOpRE74s2drIw0x4iJBgxA3vt9cCqmXgm37YTGhrh4imlhsP2wurN8OcNSaaW2UfsMPVKd8XYiIZ646T7/ADw9UhSNTATtJAn0nCjSP9/+8OxAniTQlwYJk9IUFr+Vo98RuztMrlkt8UufPUbfQLjna2oy0+7WdTkKPXkPQ6voMG6WUFNFEGEUAW5KI/liU82U9Ew1O7WnTUyH8TIzeCGIOojoFptPqsGxxWuL8aSmmofhppK0qIJGuZBd1DfDEEFhzPlLXaTN1aSpSXVrII5ltNmUKxUAKQwsJIgeK8AtwLsmgpGqwpsZszyrc1GkXCiTYTPhnfHPhZZpvBlhPXG7dn+FDKcLHd7unfPaSSy61AE/FdVkgi2xxlfa2hRD/gogA+PQRAmAFIEQwgz69IxfexXbWmaCUM1qpsBao0924EMDq3RzqXexJkGTGKm242gWyD2l4W/3dXd1qVa9NnLAACV0nw+VwPVR1wI7MdsjSytPLsWRadUEOq6wyFmco4kEXY3WfTqQzlI1mqMg7tWBSkomFUwAQCZ2vPO5HLFHCsqlRtqI2sSDT284cfPFJWsi9NT7P9xnK+ZqM1aEVGokiDJYgkzc3sJibncg4kcV7GZUqJVDWcFixKgDn+XnF5JNhzxT+y2bzS1oyqNUcrDIr6ARKiWsREkbiL4vlLsvm6rpUzlallssqa27py9R7QUaow0gRElRe+/xYhqmFme8Z7HhBNNtO1p1AyJlDuR6xir53Kshhlg36wT73xs/aipSrUA1PUtJWFOnqjU9rMo3CiYkbkG0zjNuKJvqBhj16c5PO2Li7QM0bP1xleE0q1EEvVpoVfREFoqa5BIAVTAmxMDckYF9gqtSqtZNIEt3pUCAFaDUVZ2BYK2m4s1jMYd7LV+/4K1GO8NNzRbVyVX1rEG2lXBBOxXCfs74zSRKmXZbq7VXc6Y0A0lEkmfCSTyvpFyScRWGF5CVehWHeLlgtlCqzLaTfxFFkrO3SxIucV2n2fzYNWpV1VcyafdINQEAzrbxKAFCiVAF5Y77aFxqpTplxCkgF1MrEw2iPFfYxHJWtywHy3FahrVqNUU1akyOj0wUAVy0BgdRIASzHcHYYm2kVsrX2b9pRRqDKVjoRye7qCxpv+ZWj8hiZ/K0m4a1izRLPWTUzGi4hmjxK6h4sZJQEiTFyRyEZjRpUWo1S7slSQ1Pwkg2uNQMgzcSOQ88X3hedpigc07BVqBdRP6hKFABMkEMI/sae2S1gXXpg2k+zEfUHCKjG8H67m8XvGKlxDjVRmJRmRJ8JiSVk32jUBEieuJTcWqU2VXKvIBP5ZDAFWTXGqQwNuvLGvZEdWWWgWI8Ug9NU/XDVRTPKPUz8o/nhVJhNz9CMcqKfykb8wYj6YdioXthpl8/oDiWGsOv97YbUDpiXkaJnBstNKmY3VTz5gHphdfJmf8A3g7wvL/hoP8AAv7DDlTLCcZrkwU4ZKycoQcdGViSZgXm/vixnL+WIHHqejL1DzICDld2CAf/ACwflDoZ4W7/AD2VW8amq35BdWmPKadvXF1zNKEY2+E/0/nir/Z5QWrna9WfBSpimrCNMExM+lIn/NiX2/7RAA0aDwmmXYhW1mfAtOCDDaSdUxCk9JSlmhuJTu0GfapmHqIsBfwp0wJWxmDGrwT6emJ3Z/tMyp93eVlSGYqSYCgOsjYFUmSGgxsL49lswh4VXZlXvamcTuwFtrVEaoQosEFN2SOhHXELsj/1tExI8SLNxr0s1MD/ADhR8xh1gBHG8qy0A/d6SpNFyJlhqNQGot1k2OtSVJSxscCqAimb/lMyNQn4qaRyJYC/8W8W1BOz+WNJ4VCNKhdRbUxeCHchgujSpiPDI/w3qfb2plRmYoIKY0JIpGVg95rMmBr0FdJj13slLwdFh7E8Id8qjOSLtp/hDGIm8TMe3lincQy6Us1mVdoRKjoBuJqUXKmPJqdO42IXbGt8EqLVo0WyoRqGkKGkjTFtGgCZG0EjlvjMe03DO7ztf7zqopWql0coWpsshhcEtcgghQSJG3MUrFVEfsnnH74MtVaNQqYqMGIBPowIJjna5HOMXWl2FzGcqL9+zzQoBhEtcyCj2W1vFBI5bWoPE8pTQgUQFqTBdaiVKDbXDGAt7QygjBfs8eI1Fp0EfRTZjNUVEcKu7wA7D0gCT6k4cvoI0DtNQy9DucvRWRTXSYkqoG/kWgeZ2kzvmvakaFbSwIBOxn1I6jnNt8WzO8XoZOkGIepUqL4HzC2aANtAmATuogR6YA57NUs7Sq1lp6HRipiZebqSJIvMeUG+FFjaNAy4+55CjTpoXYZUksp8LFQGm4IMtVYgg8yd9s27EV2TN6VbSaoelMSIZkqCZ5EoPni3dg6lfM8PqUVqBXy4ajYLrKmNOly4AAU6OsKPENWKdUoCjm2QMQaTjSQADK6SCQZiJO0zA9mlsTNH7YZ56ShVc6hTU7+AkGoHKIxMBg3P/CAcAOwdbU/ESSAXFCYsJLVpjblt7dMWVM9Rq0BXqHUopgAKWklSQtoiSGaRygbwcZs2cqZCr3mXqLUpVrss/EoM6Kq/ErLrMG2/MTMLKaHrJK7MUE156hVJpghKeqJKlXqiBJABOwJ/V0OIVbMrrqLGlFZqieN230qxlo1a/C8wACCQIJGDXaDj1DMLl3FJXGpA7VQJ201FImSBOsxbxD0wL7V8Np5d/CNFXV46BMgIw1KyFYGg8oibWFwLWxFh4GclVprTRO7qgMSwQKSWITUrbNGtBAM7WvcDxzh3dVn1IXUBzojwg6FiZJ0rLTa407nczeACi9bKFaTlaS/iOywj1A2pGESpYeCR8XhUGYxK7clvvVA04UVlBDObEoxAdrfDBUg+UXuMRqRXhO7O0jUy6MAABK2uPASljzHhwSq5SBqawFyY2HMmMFuyeUpfd6SIxbuwQZe4MtYgWjoI2jBY5UT/AL/7Y0/KR0KuuRkAiCDcEXB9PLCRkcWirlQIj9sMGj5fth/kF1H+Gn8ND/gX9hhyqhOxjzgEx5Tb6HCeHr+Gn8K/sMPxjm8NxtEgRJPmYk/IAfTFQ+0LOVKa0yjhV1EMKlMNRYMjLDn4lN7Ec2F5FrpGM3+1ZS5CrBCItRhqAMFqg2K3ixswtNutRWSWVHKcX7pVekyRXULVookBHU2OnVLfFtKh7TyIO8L7A1MzFR3enTYBtVQE135Tpk6ZAEai2+0ycFfs+7OOqUa7ikBp7ymApLkuAQ1QmIgRCiQImxmb+AeeKbp4El9KR2v4BTy/C2o0AdRrU2DMZcuWVSxIgSVWLACBtjJaWaanWV0jXSIdSZjWt1PL80H2xqX2u8QZaeXpqdMs1QxIkppCbHbxt7gYznhWQ70V6rMEFOkXJteo1qaAee5jaeWLhqyXs0l6hagXp6FL05EqBGoLVFgBHibVYESSTIk4yviVbVWqOOd9yd9MSSBPy5Wti7cDz05FEIAbQVLM9IQvwA6WZS0KqWG+km+xp1RbVQNJPdXIJIGkh5Wb30hb+YjCitjNN+xpj92rwbd8DHQ92s29AL+fli816KVU0VVBViQUqBGDe0kH/bGQ/ZNxU0s53M+DMKRfk6BmX6ax5yOmNmSmT8QAPKDNvUgYzkslGe9sOxOWp0K1eiKlF6aFlFONLMIgQQSBJAgEc8Z3luP5miSFWmtTYsaQWoBtpOnSPmJGN247QZ6TU/CveEKpk7fExNhHhU7fPGdcU4dQpZmkDTZqldCCEaN1Km02ZwQZMRJuN8Cl48j6+lczGZ4pVplGpVGpudRnLoVJY7glLGeYIuZ54CVcnmKHxpUpahNwVkA9DtB/fzxsea4k+TRCy2YnwKSSoAnnu3iHv7Tmnaziv3ioXJNpAHLT+Xmbm+2Hxzk3rAmlRb/sjz7JlM0RV0mm+sqTGrV3WkluXwVFE2JqG/hxWeOtPE3J8aq9Mn4jqGlHMzc6p59Tg39luboUKFStWBDd9CHmfCoABAJFywnwi8TcxU6OXZ5rioVFSozTe3iJXcyeQ8vbGq2zNlvp09VM1ARpaoy06S6xOlUZisW8ImxHNueKfxy1QiNrfT+Rke2FU+JVUYMbw2oRZSRFyosJgAxuN8Q85mO8diZMkm42kk/zjAo07Kc249fDiggahabGOnn5YIcMo0wW7yfDTbQgB8TEaV2IhQDq35CMQacnw7Dn6b45Uta+KJDnCKZqrTy1JCazVS5adIWlpQEVIsVBBJJ21aRuBiwdqMtT7sV0rGtUQpTqAkhEEFPgDAoNemZJuRtuGPs6p0npZtapKLoUu4JBWmZAKkA7NJ9SsyJgV2hyIoVilCrqpmmpUhgdSNFpBII2PoPKcZP/AFRS0SOznGzlq3eoISwqrqkQ36JUsQpvaSAAJI32TKPrQORpJFxaQQSDtY4+emrTA6KAetiSJn2Fo2HTG1fZ3mA2RpiZKkow/SQFIWOQ0kH/ADTzwuSNZHF2WRqP9/3/AHfEd8tfE2wEAQOkWwiR0xBRH4as0qZ6ov7DD7JhXCKc0KR5Gkh+ag4lfdsTaAhhMYr24q1MzxB8uCR3lVMvG4se7Bt66j743buIxkfZfh/3jjRqAkimrZkn/FUEIPlVB/yY0i/SWaYKQFgIAsB5csd0YnDKnHRkziLQzCvtVqsc3UVh4USmq+aFQzFZ/wATEe2KyMwDV1d3RKiQofTH8RDsAWO3iBAGwJGNn+1PglE5XvXRTVDJTV7hlBaTcESI1QDIGo4yPP8ACKNOkryzzBkEROoB1PMEAk/LrjaDTiQ9jDV6aNFdqbgcqTd8wB/IpMUZm8trAmVHLEbiHEDVJARKNMf/AI9VzsQajNd2sL+QgCAMW7sxksp4mLUQzJAmoFKSHVjJNj8IgxYk9Bit8Vy6CrUZ3Dg1CYRtUqZKqrwYGkgTyA5GMClbodEXg9ep31I5dGLI4cBRJYr4oPWQpsTtOPpKhUFREdD4WAYERcEAjcGxx89UeL1Qxaiy0xTDFZ8MHSxPdAAwQurnN+UwNz+zxC/DcozTqFPSZJ3VmU+otby6Yjk+lJkTtRX0h237pLdNTeGPWGjGetW73Pz4ilDLimWEEqugU2ck7WZiT/7xee1NaEURLORMEbnxXO1gsSenzzvLdo6GVevpRMw1ZQrgECkANZYKxDapDmYUDwC7XjPjVtlSwiwdp6yV6Yak4ZxSJhIJ8BIYEE6hB0DrOvnOM04zRKMT+VhqUnof7PtHXBrNdsaxAWiBSpg6ig/ELEkk6yw+Ek3AABjpADee4tRzdMrmKRV1DMtWlykDwGmxjSdM/FYsYgWxvCPUzbstvCcr914XTapKBqZqswAJBqMwWxI1eFkXSCJYESDiN2Wzn3J6NFnWrlqlJ3bvAIpFZirTZlA7liyrfcliOUyalI5zhoSm4d2iO8OgNodqjA6hpktMTaNO8EgFxjPKmapiojQESrVNRPxndR4RULGCodfhHh8JsRiYrLBgztVnDUqtTVYNOo6wBHhBlbcgBOAlN7Yn8WzRas9WSxdixJIJliSb9PFiPXpgyVBAkf8AiCfrJxssIlkjKAa1mCDIM+k/uMJzQ2ImDMA8haPP54Tl1kqOkz+/9cezTzHp/P8A2wegS+C8SOXq6woYEFWQ7Msht+TBlVgeRUYc4sfEHh/GNSggKuk7aY5X5R7bYc4NwkVQpqOKaGolMEhiXZ2IKqEkiFVjPlAubFOK8FatVD06tAUqneVF8XdBKau0yKkBQFgxO0gTpxLqxrQG4LRWpXpq6yrVFUiSBBaLxePSDj6Jy2WCIqfpAFhAsIsPbHzvQU0aqvcqlQEPBCkIwaxNriD6MOuPpLu+YxlzOmioCGXDDrfEwrjgXyxl2LEdnR/yuX/7NP8A8FwSC4G9mf8ApMv/ANmn/wCC4KDEkMH8fr93lqz8whj1Nh++KD9i2UkZrMH87pSX+GmCf/7HyGD/ANpvEO7yoUNDPqjzIUgfVgfbCvsvyQpcOo2Hj1VLc5MKf9IGNNRAtU49iNWzREhVDEdWi/lY4Vl82H6huYO/++Ip7AqP2q1VGWpK1w1dfolQ78uWMS4pmNZVBuYgCygtZV+t/UdMaz29yFWrnAjMChoTRUT4GDaazEbE3p85IsNjNYyvZD/mqRkGKitMR4g2oeVlRmMk/D5jHRDESfSxcP8As7pJlwlZTWYNcklQJgN3akxYiDIOqL2gCv8AbDsVQyeWGYSoxcOqFWFPSdU7BVXSwALSLWNr21YZ0NCLJGxYxya8dbn6c8Ub7VlDJpBsukkCxB8QnzsxBxF5NEZHWQogsPFrCnoHpJfbchiszyHv9A9lqRp8IoKCSWoggjrVJYR6a7emMEQrpq6nGvSqIhRmY6WDjSwYBbrBNzGw540PsXwviDZWpVqViMq9P8NHqmoAwqLDAQxpooDbMIjYRIc9C9IvbbOTUWkJ+Eq0dLbz0De1zbGZVMm4JUKTE3AlSACZnaIH740btdSWkXqa+8BJpoVgHSPjIk3/AC+K8yeVhWeG1jTpBlWXkkLq/EC28Sj9MBh+YE7xBBfC8C5cACmwIkTqPxeX99ccyrQSYUzYEjY7yOhx3O6LMBdhJGwk8xECPKLemCWSyQ+5s71FVXqEXWWldAWDyEO5PPSrAbnGzpGa/wChluIV6QZVqMqNcpMrcdDI2O/9MM1a1RyXdmZtIEsxMKtlEkk4jV6wdrbajBIAMWiYt7Da+HaxJGmIj8vtEk+2GAmm4HLVI/v3wZyfDg2UeoJ16xpuANIABkc5JPyHpgEo5c+eLv2Io96jUbSyPckCDClb+Zt/m98TJ0rGiuZCg5R2CghYMncGeXqJHuMRswfEY23wX46wpuaKWC2cf4tmHtsSeYItFw0XwL6Af7O8aqZcoDUqCh3gd1RgDK2nY+G9xcEDY4uWTqCo6UmrU62unTpRWGlxUqFsxXADXIju5Go3KRYXpXZ/ImsRSUoXepARtMkGm8kTc3hQsgamEkb4utLLNWIJDCoAAyVPFSdgNGnKCqzXKpDViZt4TFsRKrKVjb8OSslKkpSmCKlWqzd3rpDVSSmBT8tNNiNMAM1xIB03snxP71ladVhD3SosMsVEJV/CwDAEiQCAYYTjM+0ZRkDUiurLsSy/iFVqp/8AbpUyx8QlW2JAcKTA2tX2P5jXQzUCB96JA6aqVI28sZcquIJ5L0VHTHtOF45jkKBvZZpyeWPWhTPzRcFcDey6xk8t/wBil/8ArXBF3A3ONxMyT7Y86XzFKiu4AA9W3n/UvyONOy1DuqdKiv5UVPZQAT9B88Y8mY++8eU7otYt/koyQfmo+YxrNSnqbUWJ89vYcsbVSQjuYqhQbT1/nhijWDGNj/exw9UGqRIAI2wMXKQfiG/LYemBV6DA/aLPf8/TpvKTlwKVQ2BZ6pDpq/UQqXsBFzcYJZVAoWoBpeodNORdUMSwHIsFVr7Baa2jAXtuP+krORFOvoYkavDUQkgqIkTTA63m+x7ke1S5jUEKJVRT4DPeGREjVbSLnUpIPlGBukioxth3h6qFmDBYiGmwDEA/KI9PfAbtxwtalIuD4mKogv8AFUqog2/ix3gKN3aafzToPKVYlhsTufXfpgnxOi8oCdYohqhNrvpYU1JPVmnoNAxn+zTToyDg3BzWOYZGgJ8PMPPeNDcohBfzGLp9l3HSjNka5Ip1QTQLRYyVZDzGq5E8ww5jEPjeRHDKOXp0XOotpaVnW4ChpE7QwAAMjUPPAnjvaGk1V3p0NVVAB3pcqFZTMoFHig8zHKOpdtvQNKsjnbnIimaeX0MhRghdmkMArMGHUQWY8/EBimPmGLd0K/gpnUhKi0gBoMFhAkaRIOna+NI4dXXjWXqd53dHN5dV7x4Ol6HNx+YMIcRJFxNmtjtSrfUsibjre4nzxtBGMmSOIZVlqlSBqABOkgqRAOpTtpIIPuMOZzMlKZoGS3eEvPIqoUCDzB1A/wAIw4/FyFAp2Phk+a3AjkoPLbywJRDExYf7x+30xqiCTlKJZ1VQSTyAk4sdfhJDBKixqXUtRTIUwTDwIglSPXnvgJwckVkI5X9hcz5Yt3F+1yllFAEaaZpknSdaksYdSsH4j1wmAI7L8KWvmEptGzl7mAFQ6Ta8F2Ue+C/ZKq6B1gh1WSAR8YBhLc9aRFrqs2Fudg62vN1NClNVBgdEQp105IBvpJ5Xi3tNzuTehxAkyVrgvIEEyIeIsG1S3S4tbEy0NELjWRprliZY1O9lmbepUYDUV/wiW33g+eAJyrfhl1KU3IAqFTpgHQ5B2JWCY8sWbtPmgdNAj4DrqCIhtIVRO+0m/IrbCM5llbJZMVSwo95X1EX/AA9SiVAvNyOtsKLwOiZ2a4SxeuKdMsVqPTQhofu01AcwAjaoZ5G4EGYxeskKit3dREGZRLOSJr/FppUwtkprqFgZ8N1gAkDwXjNFc6rpUpk1Xc2k04FVjSIMA6yjksOWn2xM7cZ2jWIZ9RUDWjqxDAqYEMLAiJMkHYidhm3mmVQP7Vanam7Uh3kMpKK4RdM6OoZ2Nx7cjGCn2R5zu6jZaR46ArQI8NSnUNKoCRzIamf7tnb8RqrOjMZosohIr1TLE7A6ufTnjQOwFGlls/Tps7PVqZaqodtmcVtTqJM6hoaxv+GfIlyVRYm8mpE4ThWGTUGOFlIrPA+OFcvRW1qSDbooH6sL4txvRQq1dylNmHqqkjmecbYqmXqucvppkK/dQjEgANpGnfmTb3nbFf7U9o6hy1SmxUGqQNIHiVZ1wSBGxCRMzTm4M46ONuWi5xURv7K4XMVq7fkpinJ/VUYH3P4f1xf8z2iImFUAcyTsNzcjGadmKQ+7EkxrqFxvfSAguLxdvnjtCrUpMdIBU8vF+2qI+eLm226YRiksl5Pao3GpOp+EQBqkmWuoCkyYsLThLdoHNg1/JB1P8r/tOKvXCP4iBMMukSpgi4MkggnxG0kjzIxC79gAIhRYDcCOQ5kRz3ucTn6Ov0HO2fEhUyv4hOtWBSJ+LYzyiNRmxkexAcZo0xTpNIZzpJvy0kO6xdZPMEYjZ3NnSysDtIPIeICPW/ynCsoTmqqUCqA1CAWC+IIokweUKpPrGNYKkZSeSwcCzNejlKVYsz0SxY6yxFMhyEbVd9MWMdR0vZe0fH8ulPK0lrLUNWtTDlTqhN11zfTqA3ub+eAfH+0lKpw80hZajVKNEBQqgUvEJv4V8AA8yLWxmFDO1UOoEgxF+g23wdLGp0XntPxlMxm1DVUFOizItRBcGppDMR+pTJmIlZPXCu0+QoJ+JR00qblVZVA0q1gjreYYwG3uQ36sVbsjw4VqxeqJRSWYsLMxOxJEHmT6Drgl2+z1qdEddbQeUFVtG3xf6RjNp91FP+lXcbYM7L8SalmwFIHeK9Fww8LK6yVIHIsq7Yq2xAPIfyxOoHTVoxvrQ++oHC+O5PTXqr0cmPJvEPowx0p5oyaxZDqka2jbUY9Jt9MONUIXQfhB1RHPqepj5YjBcebFEFg7F5UVMwwZlUCk5ljAvpSJ5fHfyBxD4hTFOs6jbURMg2k7Eb+uJnYriAo1yWkB6bU5BYEE6XF1INzTCx0bpif2qoBszXaFEmdIAAA525HEt0y4q9B37LckjPXYsQV7tBpMNDFmb1B0L/pwA432jqVsyKwDpoGhVcywhmLarCGJYyOURyw12K4391zXiP4VSKbxyv4H9FJv5E+WI/E6QNXMMjal7+oQd7F2gzFwZF/PEJPu7G9Hs3mQZ0+p/iOD3H3VBk0pAf8ASU2ebgtXgePkT+HPvip7kchizZzL2yZ/XlkTbZ6Sh1n11n/ThyxQLI92WorVoV0J0shWopnoSCbGbBm22MHCOHVqr12ovUAaGgstpUgkFRFyATaI07Ye+zgk5gqLh0ZSpMBtoU/Mt/kxPfLd3naYpMpcd5TYtBYL3YlzAILjdZ+LVBgSRnJ1JplLWCv5Qaqv4rFdJjwWMr4oQjaP1b29MWzsbxNK+ZmvC1aMvR0+ESxbvP8ANL6pmWLsTOkRX24ecrmArT3bElGJMkfpY82E36787OVcq1NqmaU6mpZiAARenpDGb6gWDFfOH2jDbUlj5gKp5Nh/4gBfvm/1Yh1uLoCQa5B6a8V019YlZKmCCG5G4xBrcODEk6h8v6Y4rXp09BrgaHuQT4lYCLyIsRAJscVvt7nCaiUwbU1n3aP5AfPEjhJgBSSoG1rR6jFeD9/mQWMKzySYso8z5CL46uOFTcn4ZTncUl6WvJaaaU1JJ0qPCDEmL+YBMm3XHc7UolUZdXhJM/CxFt2kkHe88trxj1fhbjxaARvqAHnzVb79cR8oyr8YYkyCbQv6dImdXVgemJX0ciLRzjLaoyHbmdRB2iLR++JH3hY+EHzm/v8A0xF47prA+B9doYmRHiJBE9WJjr9RFLKsoifmMX1TyR3aJ/EMuWiOcWEb36ep/vab2UpFMxVNU92q5eoS1wQToUAeZDW9sDcizCpTkrAqJ6RrUnngzxfiKPWrKlQEOtSiTayzqpsYsdSUrwZjeMWr0ZyrZXeOyq0qIJ0rUrAL0YutvP4hthPaRCj6QPCI9jLKJHUoiH54i56uWem/PvNXuFy7f0+WDVDJVcxlq1WFca9JJMOuhGuNgR+Is8/CAN7U8UwWgfw/OVVprpLARaCYwxxOoXQs5lgdIk306QY9J1fPE/K518vTVGS35XgEMB7WwjMutWlWZp1qisNgJL6et7H6Ylbsb0AASrg81I/+MR9RiRmc2X8Tkk2vzja3sAMdylLvGJtAVZM7GAOf92xzNZcAGCOZvABAE2n+zi8WLw7x2h3brH6dMxvpJE+doxBUSJi388G+K1S2YpjmoeR/EzMQZ5FGGB2SypIqC8g6QOchgTPyj54cXjJLWT2QyjsdQU6QZLbAfPf2nFgznEC1LT+ZGlfhuKnxR+YkFPkw9hGUzxpjSZj8y3+o633wRyNfLszd42lWQqGZWOho8MxY7nbpyxMhrGgLkMqXcKF1X2kCw3EmwJFsFMm4IYcpMAmTBP1sI+uB2XqsrApMwT5iSRfoY/fDq1T4pMEmSIgG377/ADxQvDy0SzlRJ35E235AnbBLM5SqgDs68mUFm1E+QIF4OBtKsysrCQbwfWx/fDvf+EyGZyfiLGALf6jM72HnNk07GmqCvAKgRWqK606qtqpatpWCVnkGQss9THPEejxhvvFSuwBd55mBJG3sI+eI/DK6glKs93UsxiSpuA4nmJ5fyGI4pG2xkHb/AAnSfaYPuMHVZsE60Fs7x1qilXClfQ2PIi9jhFXMFGhJX8FVqyB4mmZjlvbmBPUjA10MbYer1DUbVMs5kgDYCyi3l/LAopaG5N7DuS7RVEpqgAKqoUTOwEDnh/8A+pKn6V+v9cBaeXaOXucd7o9RiOkPg+8/o7WzhFErA20g8xv/ACxH4BVCVNREwIG3Pfcb7YXqMQRPWceahTa2khvI2OHiqD0MJnqaSyL3ZMjUtt97KQMR2ro7galBYxLNpUeZJsB54E0+FSY0EE3UNK6h1UmxidheL8jh+vwULWFHRLkiArhtU2WI2JJFjtzxPVD7MVVrgE3U3jffzHlbfe+O5DTVfTMCJ3g9LWN/bliPmuF0lcBX1qVB1rtcXF7yMTspwXMUSuYoU28MkEnTaDtDBtugvyw8CyHM793yNMMjJUrsJHeX0qymYVdus7xEb4pf/Eya61WAvWWo8CCRdSoFxGlj874cbK5jMO2kGo2kuQDJ0iJJ1GTuOe5AHLEFqBI5bxHPYmdoi0bzcWw4qhMIcZoKjUhsFYKxG0rSpUmYD/E1Fz/6wsaNJCVnWTLKCQpMbkAgE8sNccplqdF7ABUQgfqIZ592Nb0jEf7hYeK567G028/I9RhsSC2V4uqoaVde/pSGE/ECP0kERItv1meQ7OZqmWqikpRHUKqltREFdz1JvEnffDa8MZiFDKJ/M0hQT1N7ecfS+GMtlorUgxgFh9CI+Zge+BJDdnuF0hqaTAEmYnYwLSOZ/u8MZ5m1FWBBB2O/Xbla+PPQKVHUNDK5WQehIkEem+FtkGIZwQVBgsxAJYiTAJJPPbyJicV7YvAhxljooV1AP4QDk/r0lDPtA9RhvibNRqsCPE7GoSQRILNtcGJ1DECrVmmyyOQCyZPim3LYnf8Apgv2iqrUqmouYp1dQB1AFGFiCmgk+HaDb6k4WmIZqZ6lVVRUTQ62DKJBXoYEzvyPrh/g9FtFZhTJpEQDBjUDpF+gFRv82kb2wvhnCWWlTrPT1JWrrTGqm0FAdJOqIUljAhvy/Ob2i4kiMyUnICiBo1IqkMwICzaQqT6iZvhfpFFeqaDBQlAUEiCPFfVEcuU4I5HKoaR1Gp3jVEIIUlRRh1Zp66raRcwMB8xWDG0gAmAYNiS1yAOZNowYyXFUK0UcMppgqHBEEMZAcRMAk848RPo5XWBKiJTNvTDoAJ8IOxMb2Akn0ABPpg/2h4KqEVEV9LjUG0MafUjWDMi5OoE72tiuCoVZgrFSNQMMQYghhNtxIjnMRgT7K0J4F6h/cYmZ2sKVQJTJ0wphoMMUCtBA2MAxtN8QctXC7iemGazlmLHnh0Owm1Vqp0agNXMiAALnYTyjY74RUbRVcqtphYOoAbCD7YggkX1fI4VTYjYke5wdQsJ1M0wsykW5zhs5nyw1VzLPp1EHSIWwEDpYCfe+Ex54SQNsmmoR0w33oO5A84/oMR3rXN8MvXwdR9g5wfj75dvAwKEyabjUhMQTHIwfiEHzxccn23ytRfx0NFuqglF3ll0XLf5OQuOeWisAZnzuAR1uDYjyw/kc+tOqlVkSqFMmmwhWkEQbEReduWJcA7Gl5niXC0mrTZXeLBkcyfDGoFJm3PztYYe49xuPHRCVcuUI16k1rHiQmDe506SoN1/SZybNZsO7MqimpYkIuyjkBYbDnAnoMNrmI5nB+MVh8VqtIakZgtUxLImlmWZ0kiJGo2BjrMWj8M4XUeRTOyMSS6gBADN97zEX3E2nHM72mL5ZMv3ahVTQWksWhVGoC2ltSh5k+KeRIIr78YjB1Y7RY6mQzP3ByKY7qppYs9jpRg6GlJAk6o58wL6sB6jV6ABq03SQQCbalZYYehViCOhIIwQq9r6jUaVLQs0gFVpMnSIUlSpBYCLz1PPCH45TzDj70kCCCyamMm86d972PuMOn6hA+nxRSfFIEGNKgmeQMkW87+hw7kq2XYv3/eBSoA0RNpPO25Hy3tiPx0UDVnLhgkXmYJ6qGAZfQzfYxiCKB0awRGrTGoapgGdO8X38j0w+qHZNo08tqKsaoWfC4AkDlINvkYw9n+H00jRmBVRgTK2jpqB5+W9jgRqMY8Njb0Pn/O2HTJskZRKRgOxQAyWClidrRNz8tzc2GHc0lEOwpuzID4WZYJEWkf7csOcO+7BZrPWJ5JSp0xfzeoTbyC898RGqjyjrpA/acJbGGcnxY01psKgBpEhAdTkCdQ0jZfiYSPORecBMxWZmJPWdgP73w73o6DbphNWrJPU8zN8NKgbsj32Iv9cPUvf++uOa8TK3E2dKSNpC0gQukQSGOo6zzIOx8z1w3YiZluJ1QANbwogdBNr/ALAna0csMLQ1G0mfO+EU8zYiTBiRJgwZEjYwb46uZAuJB6zhUMdWhIi3M2F/cxJFsJfKjk30w09fzOECrgpiwGeDVKdFmapT73VTZVBtBaRq2N7fv1xBTLWub842wwKmCPEK9E92KCsIWHLTJbruR12jfE00/wCjwNHLwbEkekY73WGQ+HA2KyGCGxw04xzHsWSNMcNzj2PYAEknCdWPY9hAcLHHJx7HsMDxOOA49j2AB0Ta+OQeuPY9hDOmnj2jHsewwFBMIeeuO49hAI1HClvj2PYAFacdXHsewh0OrjuO49hknseGPY9gAWGwoHHsewwHkw5j2PYkD//Z"/>
          <p:cNvSpPr>
            <a:spLocks noChangeAspect="1" noChangeArrowheads="1"/>
          </p:cNvSpPr>
          <p:nvPr/>
        </p:nvSpPr>
        <p:spPr bwMode="auto">
          <a:xfrm>
            <a:off x="2508811" y="280044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3033" y="3243727"/>
            <a:ext cx="3360779" cy="356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235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20271" y="197223"/>
            <a:ext cx="8915400" cy="4052047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buNone/>
            </a:pPr>
            <a:r>
              <a:rPr lang="pt-BR" i="1" dirty="0"/>
              <a:t>Cinquenta anos perdidos, cinquenta anos gastos sem objetivo, a maltratar-me e a maltratar os outros. O resultado é que endureci, calejei</a:t>
            </a:r>
            <a:endParaRPr lang="pt-BR" dirty="0"/>
          </a:p>
          <a:p>
            <a:pPr marL="0" indent="0" algn="just" fontAlgn="base">
              <a:buNone/>
            </a:pPr>
            <a:r>
              <a:rPr lang="pt-BR" i="1" dirty="0"/>
              <a:t>[...]</a:t>
            </a:r>
            <a:endParaRPr lang="pt-BR" dirty="0"/>
          </a:p>
          <a:p>
            <a:pPr marL="0" indent="0" algn="just" fontAlgn="base">
              <a:buNone/>
            </a:pPr>
            <a:r>
              <a:rPr lang="pt-BR" i="1" dirty="0"/>
              <a:t>Creio que nem sempre fui egoísta e brutal. A profissão é que me deu qualidades tão ruins.</a:t>
            </a:r>
            <a:endParaRPr lang="pt-BR" dirty="0"/>
          </a:p>
          <a:p>
            <a:pPr marL="0" indent="0" algn="just" fontAlgn="base">
              <a:buNone/>
            </a:pPr>
            <a:r>
              <a:rPr lang="pt-BR" i="1" dirty="0" smtClean="0"/>
              <a:t>[...]</a:t>
            </a:r>
          </a:p>
          <a:p>
            <a:pPr marL="0" indent="0" algn="just" fontAlgn="base">
              <a:buNone/>
            </a:pPr>
            <a:r>
              <a:rPr lang="pt-BR" i="1" dirty="0" smtClean="0"/>
              <a:t>Não </a:t>
            </a:r>
            <a:r>
              <a:rPr lang="pt-BR" i="1" dirty="0"/>
              <a:t>consigo modificar-me, é o que aflige.</a:t>
            </a:r>
            <a:endParaRPr lang="pt-BR" dirty="0"/>
          </a:p>
          <a:p>
            <a:pPr marL="0" indent="0" algn="just" fontAlgn="base">
              <a:buNone/>
            </a:pPr>
            <a:r>
              <a:rPr lang="pt-BR" i="1" dirty="0" smtClean="0"/>
              <a:t>[...]</a:t>
            </a:r>
          </a:p>
          <a:p>
            <a:pPr marL="0" indent="0" algn="just" fontAlgn="base">
              <a:buNone/>
            </a:pPr>
            <a:r>
              <a:rPr lang="pt-BR" i="1" dirty="0" smtClean="0"/>
              <a:t>A </a:t>
            </a:r>
            <a:r>
              <a:rPr lang="pt-BR" i="1" dirty="0"/>
              <a:t>culpa foi minha, ou antes, a culpa foi desta vida agreste que me deu uma alma agreste</a:t>
            </a:r>
            <a:r>
              <a:rPr lang="pt-BR" i="1" dirty="0" smtClean="0"/>
              <a:t>.</a:t>
            </a:r>
          </a:p>
          <a:p>
            <a:pPr marL="0" indent="0" algn="just" fontAlgn="base">
              <a:buNone/>
            </a:pPr>
            <a:endParaRPr lang="pt-BR" i="1" dirty="0"/>
          </a:p>
          <a:p>
            <a:pPr marL="0" indent="0" algn="r" fontAlgn="base">
              <a:buNone/>
            </a:pPr>
            <a:r>
              <a:rPr lang="pt-BR" b="1" u="sng" dirty="0" smtClean="0"/>
              <a:t>São Bernardo</a:t>
            </a:r>
            <a:r>
              <a:rPr lang="pt-BR" dirty="0" smtClean="0"/>
              <a:t>, de Graciliano Ramos.</a:t>
            </a:r>
            <a:endParaRPr lang="pt-BR" dirty="0"/>
          </a:p>
          <a:p>
            <a:endParaRPr lang="pt-BR" dirty="0"/>
          </a:p>
        </p:txBody>
      </p:sp>
      <p:pic>
        <p:nvPicPr>
          <p:cNvPr id="3074" name="Picture 2" descr="http://1.bp.blogspot.com/_ndidGrHjEQM/TCY9Vnvm_II/AAAAAAAAC8U/DGsnBZuqVcc/s1600/Graciliano+Ramos+-+S.+Bernardo+(Capa+da+primeira+edi%C3%A7%C3%A3o+brasiliera,+1934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647" y="3442447"/>
            <a:ext cx="2302536" cy="330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3680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39588" y="510988"/>
            <a:ext cx="9365223" cy="2702859"/>
          </a:xfrm>
        </p:spPr>
        <p:txBody>
          <a:bodyPr>
            <a:noAutofit/>
          </a:bodyPr>
          <a:lstStyle/>
          <a:p>
            <a:pPr algn="just"/>
            <a:r>
              <a:rPr lang="pt-BR" sz="2800" dirty="0"/>
              <a:t>Esses romances foram fundamentais para o amadurecimento da consciência crítica e social do leitor brasileiro. Com eles, encontramos formas de compreensão do homem em várias faixas da sociedade </a:t>
            </a:r>
            <a:r>
              <a:rPr lang="pt-BR" sz="2800" dirty="0" smtClean="0"/>
              <a:t>brasileira. </a:t>
            </a:r>
            <a:r>
              <a:rPr lang="pt-BR" sz="2800" dirty="0"/>
              <a:t>As formas de narrar o cotidiano ficaram mais complexas e tensas.</a:t>
            </a:r>
          </a:p>
        </p:txBody>
      </p:sp>
      <p:pic>
        <p:nvPicPr>
          <p:cNvPr id="1026" name="Picture 2" descr="https://encrypted-tbn0.gstatic.com/images?q=tbn:ANd9GcS5NhJzjMAOxXb3CcZ7Q96YqB9yj12J_HgTix58TbcaYXMAuZG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7902" y="3106485"/>
            <a:ext cx="4560662" cy="375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0140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NA POESIA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78223" y="1649505"/>
            <a:ext cx="8915400" cy="4334435"/>
          </a:xfrm>
        </p:spPr>
        <p:txBody>
          <a:bodyPr>
            <a:noAutofit/>
          </a:bodyPr>
          <a:lstStyle/>
          <a:p>
            <a:r>
              <a:rPr lang="pt-BR" sz="2800" dirty="0" smtClean="0"/>
              <a:t>Principais poetas:</a:t>
            </a:r>
          </a:p>
          <a:p>
            <a:r>
              <a:rPr lang="pt-BR" sz="2800" dirty="0">
                <a:solidFill>
                  <a:schemeClr val="tx1"/>
                </a:solidFill>
              </a:rPr>
              <a:t>Manuel </a:t>
            </a:r>
            <a:r>
              <a:rPr lang="pt-BR" sz="2800" dirty="0" smtClean="0">
                <a:solidFill>
                  <a:schemeClr val="tx1"/>
                </a:solidFill>
              </a:rPr>
              <a:t>Bandeira; </a:t>
            </a:r>
          </a:p>
          <a:p>
            <a:r>
              <a:rPr lang="pt-BR" sz="2800" dirty="0" smtClean="0">
                <a:solidFill>
                  <a:schemeClr val="tx1"/>
                </a:solidFill>
              </a:rPr>
              <a:t>Carlos </a:t>
            </a:r>
            <a:r>
              <a:rPr lang="pt-BR" sz="2800" dirty="0">
                <a:solidFill>
                  <a:schemeClr val="tx1"/>
                </a:solidFill>
              </a:rPr>
              <a:t>Drummond de </a:t>
            </a:r>
            <a:r>
              <a:rPr lang="pt-BR" sz="2800" dirty="0" smtClean="0">
                <a:solidFill>
                  <a:schemeClr val="tx1"/>
                </a:solidFill>
              </a:rPr>
              <a:t>Andrade</a:t>
            </a:r>
            <a:r>
              <a:rPr lang="pt-BR" sz="2800" dirty="0">
                <a:solidFill>
                  <a:schemeClr val="tx1"/>
                </a:solidFill>
              </a:rPr>
              <a:t>;</a:t>
            </a:r>
            <a:endParaRPr lang="pt-BR" sz="2800" dirty="0" smtClean="0">
              <a:solidFill>
                <a:schemeClr val="tx1"/>
              </a:solidFill>
            </a:endParaRPr>
          </a:p>
          <a:p>
            <a:r>
              <a:rPr lang="pt-BR" sz="2800" dirty="0" smtClean="0">
                <a:solidFill>
                  <a:schemeClr val="tx1"/>
                </a:solidFill>
              </a:rPr>
              <a:t>Mário </a:t>
            </a:r>
            <a:r>
              <a:rPr lang="pt-BR" sz="2800" dirty="0">
                <a:solidFill>
                  <a:schemeClr val="tx1"/>
                </a:solidFill>
              </a:rPr>
              <a:t>e Oswald de </a:t>
            </a:r>
            <a:r>
              <a:rPr lang="pt-BR" sz="2800" dirty="0" smtClean="0">
                <a:solidFill>
                  <a:schemeClr val="tx1"/>
                </a:solidFill>
              </a:rPr>
              <a:t>Andrade</a:t>
            </a:r>
            <a:r>
              <a:rPr lang="pt-BR" sz="2800" dirty="0">
                <a:solidFill>
                  <a:schemeClr val="tx1"/>
                </a:solidFill>
              </a:rPr>
              <a:t>;</a:t>
            </a:r>
            <a:endParaRPr lang="pt-BR" sz="2800" dirty="0" smtClean="0">
              <a:solidFill>
                <a:schemeClr val="tx1"/>
              </a:solidFill>
            </a:endParaRPr>
          </a:p>
          <a:p>
            <a:r>
              <a:rPr lang="pt-BR" sz="2800" dirty="0" smtClean="0">
                <a:solidFill>
                  <a:schemeClr val="tx1"/>
                </a:solidFill>
                <a:hlinkClick r:id="rId2"/>
              </a:rPr>
              <a:t>Cecília Meireles</a:t>
            </a:r>
            <a:r>
              <a:rPr lang="pt-BR" sz="2800" dirty="0">
                <a:solidFill>
                  <a:schemeClr val="tx1"/>
                </a:solidFill>
              </a:rPr>
              <a:t>;</a:t>
            </a:r>
            <a:endParaRPr lang="pt-BR" sz="2800" dirty="0" smtClean="0">
              <a:solidFill>
                <a:schemeClr val="tx1"/>
              </a:solidFill>
            </a:endParaRPr>
          </a:p>
          <a:p>
            <a:r>
              <a:rPr lang="pt-BR" sz="2800" dirty="0" smtClean="0">
                <a:solidFill>
                  <a:schemeClr val="tx1"/>
                </a:solidFill>
                <a:hlinkClick r:id="rId3"/>
              </a:rPr>
              <a:t>Cassiano Ricardo</a:t>
            </a:r>
            <a:r>
              <a:rPr lang="pt-BR" sz="2800" dirty="0">
                <a:solidFill>
                  <a:schemeClr val="tx1"/>
                </a:solidFill>
              </a:rPr>
              <a:t>;</a:t>
            </a:r>
            <a:endParaRPr lang="pt-BR" sz="2800" dirty="0" smtClean="0">
              <a:solidFill>
                <a:schemeClr val="tx1"/>
              </a:solidFill>
            </a:endParaRPr>
          </a:p>
          <a:p>
            <a:r>
              <a:rPr lang="pt-BR" sz="2800" dirty="0" smtClean="0">
                <a:solidFill>
                  <a:schemeClr val="tx1"/>
                </a:solidFill>
                <a:hlinkClick r:id="rId4"/>
              </a:rPr>
              <a:t>Murilo Mendes</a:t>
            </a:r>
            <a:r>
              <a:rPr lang="pt-BR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9183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179</TotalTime>
  <Words>457</Words>
  <Application>Microsoft Office PowerPoint</Application>
  <PresentationFormat>Personalizar</PresentationFormat>
  <Paragraphs>57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Cacho</vt:lpstr>
      <vt:lpstr>Modernismo</vt:lpstr>
      <vt:lpstr>Slide 2</vt:lpstr>
      <vt:lpstr>Slide 3</vt:lpstr>
      <vt:lpstr>ROMANCE DE 30</vt:lpstr>
      <vt:lpstr>PRINCIPAIS OBRAS DO ROMANCE DE 30:</vt:lpstr>
      <vt:lpstr>Slide 6</vt:lpstr>
      <vt:lpstr>Slide 7</vt:lpstr>
      <vt:lpstr>Slide 8</vt:lpstr>
      <vt:lpstr>NA POESIA</vt:lpstr>
      <vt:lpstr>Slide 10</vt:lpstr>
      <vt:lpstr>Slide 11</vt:lpstr>
      <vt:lpstr>3ª geração modernista</vt:lpstr>
      <vt:lpstr>Poesia como crítica social</vt:lpstr>
      <vt:lpstr>Rosa de Hiroxima – Vinicius de Moraes</vt:lpstr>
      <vt:lpstr>O poema – João Cabral de Melo Neto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Modernsimo</dc:title>
  <dc:creator>Elano Arruda</dc:creator>
  <cp:lastModifiedBy>Francisco Humberlan Arruda de Oliveira</cp:lastModifiedBy>
  <cp:revision>13</cp:revision>
  <dcterms:created xsi:type="dcterms:W3CDTF">2014-08-21T11:15:22Z</dcterms:created>
  <dcterms:modified xsi:type="dcterms:W3CDTF">2015-06-25T17:26:03Z</dcterms:modified>
</cp:coreProperties>
</file>