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64" r:id="rId14"/>
    <p:sldId id="270" r:id="rId15"/>
    <p:sldId id="271" r:id="rId16"/>
    <p:sldId id="277" r:id="rId17"/>
    <p:sldId id="276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21E536-E250-4E79-8140-4DF43A0E2164}" type="datetimeFigureOut">
              <a:rPr lang="pt-BR" smtClean="0"/>
              <a:pPr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48934A-2480-42A1-B148-7AE1AF08B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leituraevisao.blogspot.com.br/2010/06/o-romantismo-no-brasil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rtalsaofrancisco.com.br/alfa/romantismo/romantismo-11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ROMANTISMO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 linguagem do romance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618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dirty="0"/>
              <a:t>Características da linguagem romântica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b="1" dirty="0"/>
              <a:t>Medievalismo: </a:t>
            </a:r>
            <a:r>
              <a:rPr lang="pt-BR" dirty="0"/>
              <a:t>há um grande interesse dos românticos pelas origens de seu país, de seu povo. Na Europa, retornam à Idade Média e cultuam seus valores, por ser uma época obscura. Tanto é assim que o mundo medieval é considerado a "noite da humanidade"; o que não é muito claro, aguça a imaginação, a fantasia. No Brasil, o índio representa o papel de nosso passado medieval e </a:t>
            </a:r>
            <a:r>
              <a:rPr lang="pt-BR" dirty="0" smtClean="0"/>
              <a:t>vivo;</a:t>
            </a:r>
            <a:endParaRPr lang="pt-BR" dirty="0"/>
          </a:p>
          <a:p>
            <a:pPr algn="just"/>
            <a:r>
              <a:rPr lang="pt-BR" b="1" dirty="0"/>
              <a:t>Pessimismo: </a:t>
            </a:r>
            <a:r>
              <a:rPr lang="pt-BR" dirty="0"/>
              <a:t>conhecido como o "mal-do-século". O artista se vê diante da impossibilidade de realizar o sonho do "eu" e, desse modo, cai em profunda tristeza, angústia, solidão, inquietação, desespero, frustração, levando-o, muitas vezes, ao suicídio, solução definitiva para o </a:t>
            </a:r>
            <a:r>
              <a:rPr lang="pt-BR" dirty="0" smtClean="0"/>
              <a:t>mal-do-século;</a:t>
            </a:r>
            <a:endParaRPr lang="pt-BR" dirty="0"/>
          </a:p>
          <a:p>
            <a:pPr algn="just"/>
            <a:r>
              <a:rPr lang="pt-BR" b="1" dirty="0"/>
              <a:t>Escapismo psicológico:</a:t>
            </a:r>
            <a:r>
              <a:rPr lang="pt-BR" dirty="0"/>
              <a:t> espécie de fuga. Já que o romântico não aceita a realidade, volta ao passado, individual (fatos ligados ao seu próprio passado, a sua infância) ou histórico (época medieval).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769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dirty="0"/>
              <a:t>Características da linguagem romântica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b="1" dirty="0" err="1"/>
              <a:t>Condoreirismo</a:t>
            </a:r>
            <a:r>
              <a:rPr lang="pt-BR" b="1" dirty="0"/>
              <a:t>: </a:t>
            </a:r>
            <a:r>
              <a:rPr lang="pt-BR" dirty="0"/>
              <a:t>corrente de poesia político-social, com grande repercussão entre os poetas da terceira geração romântica. Os poetas condoreiros, influenciados pelo escritor Victor Hugo, defendem a justiça social e a </a:t>
            </a:r>
            <a:r>
              <a:rPr lang="pt-BR" dirty="0" smtClean="0"/>
              <a:t>liberdade;</a:t>
            </a:r>
            <a:endParaRPr lang="pt-BR" dirty="0"/>
          </a:p>
          <a:p>
            <a:pPr algn="just"/>
            <a:r>
              <a:rPr lang="pt-BR" b="1" dirty="0"/>
              <a:t>Byronismo: </a:t>
            </a:r>
            <a:r>
              <a:rPr lang="pt-BR" dirty="0"/>
              <a:t>atitude amplamente cultivada entre os poetas da segunda geração romântica e relacionada ao poeta inglês </a:t>
            </a:r>
            <a:r>
              <a:rPr lang="pt-BR" dirty="0" err="1"/>
              <a:t>Lord</a:t>
            </a:r>
            <a:r>
              <a:rPr lang="pt-BR" dirty="0"/>
              <a:t> Byron. Caracteriza-se por mostrar um estilo de vida e uma forma particular de ver o mundo; um estilo de vida boêmia, noturna, voltada para o vício e os prazeres da bebida, do fumo e do sexo. Sua forma de ver o mundo é egocêntrica, narcisista, pessimista, angustiada e, por vezes, </a:t>
            </a:r>
            <a:r>
              <a:rPr lang="pt-BR" dirty="0" smtClean="0"/>
              <a:t>satânica;</a:t>
            </a:r>
            <a:endParaRPr lang="pt-BR" dirty="0"/>
          </a:p>
          <a:p>
            <a:pPr algn="just"/>
            <a:r>
              <a:rPr lang="pt-BR" b="1" dirty="0"/>
              <a:t>Religiosidade:</a:t>
            </a:r>
            <a:r>
              <a:rPr lang="pt-BR" dirty="0"/>
              <a:t> como uma reação ao Racionalismo materialista dos clássicos, a vida espiritual e a crença em Deus são enfocadas como pontos de apoio ou válvulas de escape diante das frustrações do mundo real.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22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dirty="0"/>
              <a:t>Características da linguagem romântica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b="1" dirty="0"/>
              <a:t>Culto ao fantástico:</a:t>
            </a:r>
            <a:r>
              <a:rPr lang="pt-BR" dirty="0"/>
              <a:t> a presença do mistério, do sobrenatural, representando o sonho, a imaginação; frutos da pura fantasia, que não carecem de fundamentação lógica, do uso da </a:t>
            </a:r>
            <a:r>
              <a:rPr lang="pt-BR" dirty="0" smtClean="0"/>
              <a:t>razão;</a:t>
            </a:r>
            <a:endParaRPr lang="pt-BR" dirty="0"/>
          </a:p>
          <a:p>
            <a:pPr algn="just"/>
            <a:r>
              <a:rPr lang="pt-BR" b="1" dirty="0"/>
              <a:t>Nativismo: </a:t>
            </a:r>
            <a:r>
              <a:rPr lang="pt-BR" dirty="0"/>
              <a:t>fascinação pela natureza. O artista se vê totalmente envolvido por paisagens exóticas, como se ele fosse uma continuação da natureza. Muitas vezes, o nacionalismo romântico é exaltado através da natureza, da força da </a:t>
            </a:r>
            <a:r>
              <a:rPr lang="pt-BR" dirty="0" smtClean="0"/>
              <a:t>paisagem;</a:t>
            </a:r>
            <a:endParaRPr lang="pt-BR" dirty="0"/>
          </a:p>
          <a:p>
            <a:pPr algn="just"/>
            <a:r>
              <a:rPr lang="pt-BR" b="1" dirty="0"/>
              <a:t>Nacionalismo ou patriotismo: </a:t>
            </a:r>
            <a:r>
              <a:rPr lang="pt-BR" dirty="0"/>
              <a:t>exaltação da Pátria, de forma exagerada, em que somente as qualidades são </a:t>
            </a:r>
            <a:r>
              <a:rPr lang="pt-BR" dirty="0" smtClean="0"/>
              <a:t>enaltecidas;</a:t>
            </a:r>
            <a:endParaRPr lang="pt-BR" dirty="0"/>
          </a:p>
          <a:p>
            <a:pPr algn="just"/>
            <a:r>
              <a:rPr lang="pt-BR" b="1" dirty="0"/>
              <a:t>Luta entre o liberalismo e o absolutismo: </a:t>
            </a:r>
            <a:r>
              <a:rPr lang="pt-BR" dirty="0"/>
              <a:t>poder do povo X poder da monarquia. Até na escolha do herói, o romântico dificilmente optava por um nobre. Geralmente, adotava heróis grandiosos, muitas vezes personagens históricos, que foram de algum modo infelizes: vida trágica, amantes recusados, patriotas exilados.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87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404664"/>
            <a:ext cx="7467600" cy="51845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2600" b="1" dirty="0"/>
              <a:t>Temei, Penhas...</a:t>
            </a:r>
            <a:br>
              <a:rPr lang="pt-BR" sz="2600" b="1" dirty="0"/>
            </a:br>
            <a:r>
              <a:rPr lang="pt-BR" sz="2600" dirty="0"/>
              <a:t/>
            </a:r>
            <a:br>
              <a:rPr lang="pt-BR" sz="2600" dirty="0"/>
            </a:br>
            <a:r>
              <a:rPr lang="pt-BR" sz="2600" dirty="0"/>
              <a:t/>
            </a:r>
            <a:br>
              <a:rPr lang="pt-BR" sz="2600" dirty="0"/>
            </a:br>
            <a:r>
              <a:rPr lang="pt-BR" sz="2600" dirty="0"/>
              <a:t>Destes penhascos fez a natureza</a:t>
            </a:r>
            <a:br>
              <a:rPr lang="pt-BR" sz="2600" dirty="0"/>
            </a:br>
            <a:r>
              <a:rPr lang="pt-BR" sz="2600" dirty="0"/>
              <a:t>O berço em que nasci: oh! quem cuidara</a:t>
            </a:r>
            <a:br>
              <a:rPr lang="pt-BR" sz="2600" dirty="0"/>
            </a:br>
            <a:r>
              <a:rPr lang="pt-BR" sz="2600" dirty="0"/>
              <a:t>Que entre penhas tão duras se criara</a:t>
            </a:r>
            <a:br>
              <a:rPr lang="pt-BR" sz="2600" dirty="0"/>
            </a:br>
            <a:r>
              <a:rPr lang="pt-BR" sz="2600" dirty="0"/>
              <a:t>Uma alma terna, um peito sem dureza!</a:t>
            </a:r>
            <a:br>
              <a:rPr lang="pt-BR" sz="2600" dirty="0"/>
            </a:br>
            <a:r>
              <a:rPr lang="pt-BR" sz="2600" dirty="0"/>
              <a:t/>
            </a:r>
            <a:br>
              <a:rPr lang="pt-BR" sz="2600" dirty="0"/>
            </a:br>
            <a:r>
              <a:rPr lang="pt-BR" sz="2600" dirty="0"/>
              <a:t>Amor, que vence os tigres, por empresa</a:t>
            </a:r>
            <a:br>
              <a:rPr lang="pt-BR" sz="2600" dirty="0"/>
            </a:br>
            <a:r>
              <a:rPr lang="pt-BR" sz="2600" dirty="0"/>
              <a:t>Tomou logo render-me; ele declara</a:t>
            </a:r>
            <a:br>
              <a:rPr lang="pt-BR" sz="2600" dirty="0"/>
            </a:br>
            <a:r>
              <a:rPr lang="pt-BR" sz="2600" dirty="0"/>
              <a:t>Contra meu coração guerra tão rara</a:t>
            </a:r>
            <a:br>
              <a:rPr lang="pt-BR" sz="2600" dirty="0"/>
            </a:br>
            <a:r>
              <a:rPr lang="pt-BR" sz="2600" dirty="0"/>
              <a:t>Que não me foi bastante a fortaleza.</a:t>
            </a:r>
            <a:br>
              <a:rPr lang="pt-BR" sz="2600" dirty="0"/>
            </a:br>
            <a:r>
              <a:rPr lang="pt-BR" sz="2600" dirty="0"/>
              <a:t/>
            </a:r>
            <a:br>
              <a:rPr lang="pt-BR" sz="2600" dirty="0"/>
            </a:br>
            <a:r>
              <a:rPr lang="pt-BR" sz="2600" dirty="0"/>
              <a:t>Por mais que eu mesmo conhecesse o dano</a:t>
            </a:r>
            <a:br>
              <a:rPr lang="pt-BR" sz="2600" dirty="0"/>
            </a:br>
            <a:r>
              <a:rPr lang="pt-BR" sz="2600" dirty="0"/>
              <a:t>A que dava ocasião minha brandura,</a:t>
            </a:r>
            <a:br>
              <a:rPr lang="pt-BR" sz="2600" dirty="0"/>
            </a:br>
            <a:r>
              <a:rPr lang="pt-BR" sz="2600" dirty="0"/>
              <a:t>Nunca pude fugir ao cego engano;</a:t>
            </a:r>
            <a:br>
              <a:rPr lang="pt-BR" sz="2600" dirty="0"/>
            </a:br>
            <a:r>
              <a:rPr lang="pt-BR" sz="2600" dirty="0"/>
              <a:t/>
            </a:r>
            <a:br>
              <a:rPr lang="pt-BR" sz="2600" dirty="0"/>
            </a:br>
            <a:r>
              <a:rPr lang="pt-BR" sz="2600" dirty="0"/>
              <a:t>Vós que ostentais a condição mais dura,</a:t>
            </a:r>
            <a:br>
              <a:rPr lang="pt-BR" sz="2600" dirty="0"/>
            </a:br>
            <a:r>
              <a:rPr lang="pt-BR" sz="2600" dirty="0"/>
              <a:t>Temei, penhas, temei: que Amor tirano</a:t>
            </a:r>
            <a:br>
              <a:rPr lang="pt-BR" sz="2600" dirty="0"/>
            </a:br>
            <a:r>
              <a:rPr lang="pt-BR" sz="2600" dirty="0"/>
              <a:t>Onde há mais resistência mais se apura</a:t>
            </a:r>
            <a:r>
              <a:rPr lang="pt-BR" sz="2600" dirty="0" smtClean="0"/>
              <a:t>.</a:t>
            </a:r>
          </a:p>
          <a:p>
            <a:pPr marL="0" indent="0">
              <a:buNone/>
            </a:pPr>
            <a:endParaRPr lang="pt-BR" sz="2600" dirty="0"/>
          </a:p>
          <a:p>
            <a:pPr marL="0" indent="0">
              <a:buNone/>
            </a:pPr>
            <a:r>
              <a:rPr lang="pt-BR" sz="2600" dirty="0" smtClean="0"/>
              <a:t>Carlos Manuel da Costa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327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820472" cy="4873752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pt-BR" sz="1800" b="1" dirty="0"/>
              <a:t>Como eu te </a:t>
            </a:r>
            <a:r>
              <a:rPr lang="pt-BR" sz="1800" b="1" dirty="0" smtClean="0"/>
              <a:t>amo (Fragmentos)</a:t>
            </a: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Como se ama o silêncio, a luz, o aroma,</a:t>
            </a:r>
            <a:br>
              <a:rPr lang="pt-BR" sz="1800" dirty="0"/>
            </a:br>
            <a:r>
              <a:rPr lang="pt-BR" sz="1800" dirty="0"/>
              <a:t>O orvalho numa flor, nos céus a estrela,</a:t>
            </a:r>
            <a:br>
              <a:rPr lang="pt-BR" sz="1800" dirty="0"/>
            </a:br>
            <a:r>
              <a:rPr lang="pt-BR" sz="1800" dirty="0"/>
              <a:t>No largo mar a sombra de uma vela,</a:t>
            </a:r>
            <a:br>
              <a:rPr lang="pt-BR" sz="1800" dirty="0"/>
            </a:br>
            <a:r>
              <a:rPr lang="pt-BR" sz="1800" dirty="0"/>
              <a:t>Que lá na extrema do horizonte assoma;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 smtClean="0"/>
              <a:t>Como </a:t>
            </a:r>
            <a:r>
              <a:rPr lang="pt-BR" sz="1800" dirty="0"/>
              <a:t>se ama o clarão da branca lua,</a:t>
            </a:r>
            <a:br>
              <a:rPr lang="pt-BR" sz="1800" dirty="0"/>
            </a:br>
            <a:r>
              <a:rPr lang="pt-BR" sz="1800" dirty="0"/>
              <a:t>Da noite na mudez os sons da flauta,</a:t>
            </a:r>
            <a:br>
              <a:rPr lang="pt-BR" sz="1800" dirty="0"/>
            </a:br>
            <a:r>
              <a:rPr lang="pt-BR" sz="1800" dirty="0"/>
              <a:t>As canções saudosíssimas do nauta,</a:t>
            </a:r>
            <a:br>
              <a:rPr lang="pt-BR" sz="1800" dirty="0"/>
            </a:br>
            <a:r>
              <a:rPr lang="pt-BR" sz="1800" dirty="0"/>
              <a:t>Quando em mole vaivém a nau flutua</a:t>
            </a:r>
            <a:r>
              <a:rPr lang="pt-BR" sz="1800" dirty="0" smtClean="0"/>
              <a:t>,</a:t>
            </a:r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r>
              <a:rPr lang="pt-BR" sz="1800" dirty="0" smtClean="0"/>
              <a:t>____</a:t>
            </a:r>
          </a:p>
          <a:p>
            <a:pPr marL="0" indent="0">
              <a:buNone/>
            </a:pPr>
            <a:endParaRPr lang="pt-BR" sz="1800" dirty="0" smtClean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endParaRPr lang="pt-BR" sz="1800" dirty="0" smtClean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r>
              <a:rPr lang="pt-BR" sz="1800" dirty="0" smtClean="0"/>
              <a:t>Gonçalves Dias</a:t>
            </a:r>
          </a:p>
          <a:p>
            <a:pPr marL="0" indent="0">
              <a:buNone/>
            </a:pPr>
            <a:r>
              <a:rPr lang="pt-BR" sz="1800" dirty="0" smtClean="0"/>
              <a:t>Assim </a:t>
            </a:r>
            <a:r>
              <a:rPr lang="pt-BR" sz="1800" dirty="0"/>
              <a:t>eu te amo, assim; mais do que podem</a:t>
            </a:r>
            <a:br>
              <a:rPr lang="pt-BR" sz="1800" dirty="0"/>
            </a:br>
            <a:r>
              <a:rPr lang="pt-BR" sz="1800" dirty="0" err="1"/>
              <a:t>Dizer-to</a:t>
            </a:r>
            <a:r>
              <a:rPr lang="pt-BR" sz="1800" dirty="0"/>
              <a:t> os lábios meus, — mais do que vale</a:t>
            </a:r>
            <a:br>
              <a:rPr lang="pt-BR" sz="1800" dirty="0"/>
            </a:br>
            <a:r>
              <a:rPr lang="pt-BR" sz="1800" dirty="0"/>
              <a:t>Cantar a voz do trovador cansada:</a:t>
            </a:r>
            <a:br>
              <a:rPr lang="pt-BR" sz="1800" dirty="0"/>
            </a:br>
            <a:r>
              <a:rPr lang="pt-BR" sz="1800" dirty="0"/>
              <a:t>O que é belo, o que é justo, santo e grande</a:t>
            </a:r>
            <a:br>
              <a:rPr lang="pt-BR" sz="1800" dirty="0"/>
            </a:br>
            <a:r>
              <a:rPr lang="pt-BR" sz="1800" dirty="0"/>
              <a:t>Amo em ti. — Por tudo quanto sofro,</a:t>
            </a:r>
            <a:br>
              <a:rPr lang="pt-BR" sz="1800" dirty="0"/>
            </a:br>
            <a:r>
              <a:rPr lang="pt-BR" sz="1800" dirty="0"/>
              <a:t>Por quanto já sofri, por quanto ainda</a:t>
            </a:r>
            <a:br>
              <a:rPr lang="pt-BR" sz="1800" dirty="0"/>
            </a:br>
            <a:r>
              <a:rPr lang="pt-BR" sz="1800" dirty="0"/>
              <a:t>Me resta de sofrer, por tudo eu te amo.</a:t>
            </a:r>
            <a:br>
              <a:rPr lang="pt-BR" sz="1800" dirty="0"/>
            </a:br>
            <a:r>
              <a:rPr lang="pt-BR" sz="1800" dirty="0"/>
              <a:t>O que espero, cobiço, almejo, ou temo</a:t>
            </a:r>
            <a:br>
              <a:rPr lang="pt-BR" sz="1800" dirty="0"/>
            </a:br>
            <a:r>
              <a:rPr lang="pt-BR" sz="1800" dirty="0"/>
              <a:t>De ti, só de ti pende: oh! nunca saibas</a:t>
            </a:r>
            <a:br>
              <a:rPr lang="pt-BR" sz="1800" dirty="0"/>
            </a:br>
            <a:r>
              <a:rPr lang="pt-BR" sz="1800" dirty="0"/>
              <a:t>Com quanto amor eu te amo, e de que fonte</a:t>
            </a:r>
            <a:br>
              <a:rPr lang="pt-BR" sz="1800" dirty="0"/>
            </a:br>
            <a:r>
              <a:rPr lang="pt-BR" sz="1800" dirty="0"/>
              <a:t>Tão terna, quanto amarga o vou nutrindo!</a:t>
            </a:r>
            <a:br>
              <a:rPr lang="pt-BR" sz="1800" dirty="0"/>
            </a:br>
            <a:r>
              <a:rPr lang="pt-BR" sz="1800" dirty="0"/>
              <a:t>Esta oculta paixão, que mal suspeitas,</a:t>
            </a:r>
            <a:br>
              <a:rPr lang="pt-BR" sz="1800" dirty="0"/>
            </a:br>
            <a:r>
              <a:rPr lang="pt-BR" sz="1800" dirty="0"/>
              <a:t>Que não vês, não supões, nem te eu revelo,</a:t>
            </a:r>
            <a:br>
              <a:rPr lang="pt-BR" sz="1800" dirty="0"/>
            </a:br>
            <a:r>
              <a:rPr lang="pt-BR" sz="1800" dirty="0"/>
              <a:t>Só pode no silêncio achar consolo,</a:t>
            </a:r>
            <a:br>
              <a:rPr lang="pt-BR" sz="1800" dirty="0"/>
            </a:br>
            <a:r>
              <a:rPr lang="pt-BR" sz="1800" dirty="0"/>
              <a:t>Na dor aumento, intérprete nas lágrimas.</a:t>
            </a:r>
          </a:p>
        </p:txBody>
      </p:sp>
    </p:spTree>
    <p:extLst>
      <p:ext uri="{BB962C8B-B14F-4D97-AF65-F5344CB8AC3E}">
        <p14:creationId xmlns:p14="http://schemas.microsoft.com/office/powerpoint/2010/main" val="210036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Johann </a:t>
            </a:r>
            <a:r>
              <a:rPr lang="pt-BR" dirty="0" err="1" smtClean="0"/>
              <a:t>wolfgang</a:t>
            </a:r>
            <a:r>
              <a:rPr lang="pt-BR" dirty="0" smtClean="0"/>
              <a:t> von </a:t>
            </a:r>
            <a:r>
              <a:rPr lang="pt-BR" dirty="0" err="1" smtClean="0"/>
              <a:t>goethe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Goethe é um grande responsável pela disseminação do movimento romântico na Europa, e que viera depois influenciar nossos poetas e romancistas no Brasil;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Sua obra mais conhecida é “Os sofrimentos do jovem </a:t>
            </a:r>
            <a:r>
              <a:rPr lang="pt-BR" dirty="0" err="1" smtClean="0"/>
              <a:t>Werther</a:t>
            </a:r>
            <a:r>
              <a:rPr lang="pt-BR" dirty="0" smtClean="0"/>
              <a:t>”, considerado o marco inicial do romantismo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547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76672"/>
            <a:ext cx="4248472" cy="5416378"/>
          </a:xfrm>
        </p:spPr>
      </p:pic>
      <p:sp>
        <p:nvSpPr>
          <p:cNvPr id="5" name="CaixaDeTexto 4"/>
          <p:cNvSpPr txBox="1"/>
          <p:nvPr/>
        </p:nvSpPr>
        <p:spPr>
          <a:xfrm>
            <a:off x="2123728" y="6055584"/>
            <a:ext cx="424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 smtClean="0"/>
              <a:t>O Viajante sobre o mar de névoa – </a:t>
            </a:r>
            <a:r>
              <a:rPr lang="pt-BR" sz="1100" dirty="0" err="1" smtClean="0"/>
              <a:t>Cispar</a:t>
            </a:r>
            <a:r>
              <a:rPr lang="pt-BR" sz="1100" dirty="0" smtClean="0"/>
              <a:t> David Friedrich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75362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Romantismo no brasil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120680" cy="5298761"/>
          </a:xfrm>
        </p:spPr>
      </p:pic>
    </p:spTree>
    <p:extLst>
      <p:ext uri="{BB962C8B-B14F-4D97-AF65-F5344CB8AC3E}">
        <p14:creationId xmlns:p14="http://schemas.microsoft.com/office/powerpoint/2010/main" val="27415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Romantismo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“</a:t>
            </a:r>
            <a:r>
              <a:rPr lang="pt-BR" dirty="0"/>
              <a:t>O Romantismo nasce no Brasil poucos anos depois de nossa independência política. Por isso, as primeiras obras e os primeiros artistas românticos estão empenhados em definir um perfil da cultura brasileira em vários aspectos: a língua, a etnia, as tradições, o passado histórico, as diferenças regionais, a religião, etc. Pode-se dizer que o nacionalismo é o traço essencial que caracteriza a produção de nossos primeiros escritores românticos, como é o caso de Gonçalves Dias</a:t>
            </a:r>
            <a:r>
              <a:rPr lang="pt-BR" dirty="0" smtClean="0"/>
              <a:t>.”</a:t>
            </a:r>
          </a:p>
          <a:p>
            <a:pPr algn="just"/>
            <a:endParaRPr lang="pt-BR" dirty="0" smtClean="0"/>
          </a:p>
          <a:p>
            <a:pPr marL="0" indent="0" algn="just">
              <a:buNone/>
            </a:pPr>
            <a:r>
              <a:rPr lang="pt-BR" sz="1400" dirty="0" smtClean="0"/>
              <a:t>Fonte: </a:t>
            </a:r>
            <a:r>
              <a:rPr lang="pt-BR" sz="1400" dirty="0">
                <a:hlinkClick r:id="rId2"/>
              </a:rPr>
              <a:t>http://leituraevisao.blogspot.com.br/2010/06/o-romantismo-no-brasil.html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106026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Contexto histórico do romantismo no brasil</a:t>
            </a:r>
            <a:endParaRPr lang="pt-BR" dirty="0"/>
          </a:p>
        </p:txBody>
      </p:sp>
      <p:pic>
        <p:nvPicPr>
          <p:cNvPr id="4" name="Imagem 2" descr="veleir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53613"/>
            <a:ext cx="7488832" cy="529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187624" y="2348880"/>
            <a:ext cx="640871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Transferência da Família Real para o Brasil, cerca de 15 mil pessoas.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97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Termo Romantismo pode apresentar uma série de significações;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Pode se referir ao sentimentalismo;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Referência às línguas românicas;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Como oposição ao Arcadismo;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Referente à Arte.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318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Elevação do brasil a categoria de reino (1816)</a:t>
            </a:r>
            <a:endParaRPr lang="pt-BR" dirty="0"/>
          </a:p>
        </p:txBody>
      </p:sp>
      <p:pic>
        <p:nvPicPr>
          <p:cNvPr id="4" name="Picture 4" descr="C:\Documents and Settings\NB\Desktop\Imágens\f202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5656" y="1844824"/>
            <a:ext cx="5832648" cy="4077839"/>
          </a:xfrm>
          <a:noFill/>
        </p:spPr>
      </p:pic>
    </p:spTree>
    <p:extLst>
      <p:ext uri="{BB962C8B-B14F-4D97-AF65-F5344CB8AC3E}">
        <p14:creationId xmlns:p14="http://schemas.microsoft.com/office/powerpoint/2010/main" val="3725876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independência (1822)</a:t>
            </a:r>
            <a:endParaRPr lang="pt-BR" dirty="0"/>
          </a:p>
        </p:txBody>
      </p:sp>
      <p:pic>
        <p:nvPicPr>
          <p:cNvPr id="4" name="Picture 4" descr="C:\Documents and Settings\NB\Desktop\Imágens\independencia-do-brasi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3037288"/>
            <a:ext cx="6705600" cy="3560064"/>
          </a:xfrm>
          <a:noFill/>
        </p:spPr>
      </p:pic>
      <p:sp>
        <p:nvSpPr>
          <p:cNvPr id="5" name="Retângulo 4"/>
          <p:cNvSpPr/>
          <p:nvPr/>
        </p:nvSpPr>
        <p:spPr>
          <a:xfrm>
            <a:off x="755576" y="162880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Processo que culminou com a emancipação Política desse País do reino de Portugal, no início de século XIX.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2817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Primeiro reinado</a:t>
            </a:r>
            <a:br>
              <a:rPr lang="pt-BR" dirty="0" smtClean="0"/>
            </a:br>
            <a:r>
              <a:rPr lang="pt-BR" dirty="0" smtClean="0"/>
              <a:t>(d. </a:t>
            </a:r>
            <a:r>
              <a:rPr lang="pt-BR" dirty="0" err="1" smtClean="0"/>
              <a:t>pedro</a:t>
            </a:r>
            <a:r>
              <a:rPr lang="pt-BR" dirty="0" smtClean="0"/>
              <a:t> i, 1822 – 1831)</a:t>
            </a:r>
            <a:endParaRPr lang="pt-BR" dirty="0"/>
          </a:p>
        </p:txBody>
      </p:sp>
      <p:pic>
        <p:nvPicPr>
          <p:cNvPr id="4" name="Picture 4" descr="D:\Imagens\o primeiro reinad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772816"/>
            <a:ext cx="3480860" cy="4043486"/>
          </a:xfrm>
          <a:noFill/>
        </p:spPr>
      </p:pic>
      <p:sp>
        <p:nvSpPr>
          <p:cNvPr id="5" name="Retângulo 4"/>
          <p:cNvSpPr/>
          <p:nvPr/>
        </p:nvSpPr>
        <p:spPr>
          <a:xfrm>
            <a:off x="3923928" y="2348880"/>
            <a:ext cx="49502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É o </a:t>
            </a:r>
            <a:r>
              <a:rPr lang="en-US" sz="2800" dirty="0" err="1"/>
              <a:t>nome</a:t>
            </a:r>
            <a:r>
              <a:rPr lang="en-US" sz="2800" dirty="0"/>
              <a:t> dado </a:t>
            </a:r>
            <a:r>
              <a:rPr lang="en-US" sz="2800" dirty="0" err="1"/>
              <a:t>ao</a:t>
            </a:r>
            <a:r>
              <a:rPr lang="en-US" sz="2800" dirty="0"/>
              <a:t> </a:t>
            </a:r>
            <a:r>
              <a:rPr lang="en-US" sz="2800" dirty="0" err="1"/>
              <a:t>período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que D. Pedro I </a:t>
            </a:r>
            <a:r>
              <a:rPr lang="en-US" sz="2800" dirty="0" err="1"/>
              <a:t>governou</a:t>
            </a:r>
            <a:r>
              <a:rPr lang="en-US" sz="2800" dirty="0"/>
              <a:t> o </a:t>
            </a:r>
            <a:r>
              <a:rPr lang="en-US" sz="2800" dirty="0" err="1"/>
              <a:t>Brasil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</a:t>
            </a:r>
            <a:r>
              <a:rPr lang="en-US" sz="2800" dirty="0" err="1"/>
              <a:t>Imperador</a:t>
            </a:r>
            <a:r>
              <a:rPr lang="en-US" sz="2800" dirty="0"/>
              <a:t>, entre 7 de </a:t>
            </a:r>
            <a:r>
              <a:rPr lang="en-US" sz="2800" dirty="0" err="1"/>
              <a:t>Setembro</a:t>
            </a:r>
            <a:r>
              <a:rPr lang="en-US" sz="2800" dirty="0"/>
              <a:t> de 1822 e 7 de </a:t>
            </a:r>
            <a:r>
              <a:rPr lang="en-US" sz="2800" dirty="0" err="1"/>
              <a:t>Abril</a:t>
            </a:r>
            <a:r>
              <a:rPr lang="en-US" sz="2800" dirty="0"/>
              <a:t> de 1831, </a:t>
            </a:r>
            <a:r>
              <a:rPr lang="en-US" sz="2800" dirty="0" err="1"/>
              <a:t>quando</a:t>
            </a:r>
            <a:r>
              <a:rPr lang="en-US" sz="2800" dirty="0"/>
              <a:t> de </a:t>
            </a:r>
            <a:r>
              <a:rPr lang="en-US" sz="2800" dirty="0" err="1"/>
              <a:t>sua</a:t>
            </a:r>
            <a:r>
              <a:rPr lang="en-US" sz="2800" dirty="0"/>
              <a:t> </a:t>
            </a:r>
            <a:r>
              <a:rPr lang="en-US" sz="2800" dirty="0" err="1"/>
              <a:t>abdicação</a:t>
            </a:r>
            <a:r>
              <a:rPr lang="en-US" sz="2800" dirty="0"/>
              <a:t> do </a:t>
            </a:r>
            <a:r>
              <a:rPr lang="en-US" sz="2800" dirty="0" err="1"/>
              <a:t>trono</a:t>
            </a:r>
            <a:r>
              <a:rPr lang="en-US" sz="2800" dirty="0"/>
              <a:t> </a:t>
            </a:r>
            <a:r>
              <a:rPr lang="en-US" sz="2800" dirty="0" err="1"/>
              <a:t>Brasileiro</a:t>
            </a:r>
            <a:r>
              <a:rPr lang="en-US" sz="2800" dirty="0"/>
              <a:t>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87809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Romantismo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Marco fundador do romantismo no Brasil é a publicação do livro de poemas “Suspiros poéticos e saudades” de Domingos José Gonçalves de Magalhães em 1836.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É desde mesmo ano a criação da Revista Brasiliense de Ciências, Letras e Artes.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Uma característica peculiar do romantismo no Brasil é o Indianismo.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Três gerações de poetas românticos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Primeira geração – nacionalista, religiosa, indianista. Destaca-se Gonçalves Dias e Gonçalves de Magalhães.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Segunda geração – egocentrismo, pessimismo, atração pela morte, “mal do século”. Destaca-se Álvares de Azevedo, Casemiro de Abreu, Fagundes Varela e Junqueira Freire.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Terceira geração – cunho social e político. Destaca-se Castro Alves.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Romantismo na prosa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 smtClean="0"/>
              <a:t>Na busca do nacional, os romancistas identificam –se com a selva, o campo e a cidade, que deram origem, respectivamente, ao </a:t>
            </a:r>
            <a:r>
              <a:rPr lang="pt-BR" sz="3200" b="1" dirty="0" smtClean="0"/>
              <a:t>romance indianista</a:t>
            </a:r>
            <a:r>
              <a:rPr lang="pt-BR" sz="3200" dirty="0" smtClean="0"/>
              <a:t> e </a:t>
            </a:r>
            <a:r>
              <a:rPr lang="pt-BR" sz="3200" b="1" dirty="0" smtClean="0"/>
              <a:t>histórico</a:t>
            </a:r>
            <a:r>
              <a:rPr lang="pt-BR" sz="3200" dirty="0" smtClean="0"/>
              <a:t> (a vida primitiva), </a:t>
            </a:r>
            <a:r>
              <a:rPr lang="pt-BR" sz="3200" b="1" dirty="0" smtClean="0"/>
              <a:t>romance</a:t>
            </a:r>
            <a:r>
              <a:rPr lang="pt-BR" sz="3200" dirty="0" smtClean="0"/>
              <a:t> </a:t>
            </a:r>
            <a:r>
              <a:rPr lang="pt-BR" sz="3200" b="1" dirty="0" smtClean="0"/>
              <a:t>nacional</a:t>
            </a:r>
            <a:r>
              <a:rPr lang="pt-BR" sz="3200" dirty="0" smtClean="0"/>
              <a:t> (a vida rural) e ao </a:t>
            </a:r>
            <a:r>
              <a:rPr lang="pt-BR" sz="3200" b="1" dirty="0" smtClean="0"/>
              <a:t>romance</a:t>
            </a:r>
            <a:r>
              <a:rPr lang="pt-BR" sz="3200" dirty="0" smtClean="0"/>
              <a:t> </a:t>
            </a:r>
            <a:r>
              <a:rPr lang="pt-BR" sz="3200" b="1" dirty="0" smtClean="0"/>
              <a:t>urbano</a:t>
            </a:r>
            <a:r>
              <a:rPr lang="pt-BR" sz="3200" dirty="0" smtClean="0"/>
              <a:t> ( a vida citadina).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ROMANTISMO NA PROSA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Indianismo – destaca-se José de Alencar com as obras </a:t>
            </a:r>
            <a:r>
              <a:rPr lang="pt-BR" i="1" dirty="0" smtClean="0"/>
              <a:t>O guarani</a:t>
            </a:r>
            <a:r>
              <a:rPr lang="pt-BR" dirty="0" smtClean="0"/>
              <a:t>, </a:t>
            </a:r>
            <a:r>
              <a:rPr lang="pt-BR" i="1" dirty="0" smtClean="0"/>
              <a:t>Iracema</a:t>
            </a:r>
            <a:r>
              <a:rPr lang="pt-BR" dirty="0" smtClean="0"/>
              <a:t> e </a:t>
            </a:r>
            <a:r>
              <a:rPr lang="pt-BR" i="1" dirty="0" smtClean="0"/>
              <a:t>Ubirajara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Regionalista – destaca-se José de Alencar, com </a:t>
            </a:r>
            <a:r>
              <a:rPr lang="pt-BR" i="1" dirty="0" smtClean="0"/>
              <a:t>O gaúcho</a:t>
            </a:r>
            <a:r>
              <a:rPr lang="pt-BR" dirty="0" smtClean="0"/>
              <a:t>; Franklin Távora, com </a:t>
            </a:r>
            <a:r>
              <a:rPr lang="pt-BR" i="1" dirty="0" smtClean="0"/>
              <a:t>O Cabeleira</a:t>
            </a:r>
            <a:r>
              <a:rPr lang="pt-BR" dirty="0" smtClean="0"/>
              <a:t> e Visconde de Taunay, com </a:t>
            </a:r>
            <a:r>
              <a:rPr lang="pt-BR" i="1" dirty="0" smtClean="0"/>
              <a:t>Inocência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Urbano – destaca-se José de Alencar, com </a:t>
            </a:r>
            <a:r>
              <a:rPr lang="pt-BR" i="1" dirty="0" smtClean="0"/>
              <a:t>Senhora; </a:t>
            </a:r>
            <a:r>
              <a:rPr lang="pt-BR" dirty="0" smtClean="0"/>
              <a:t>Joaquim Manuel de Macedo, com </a:t>
            </a:r>
            <a:r>
              <a:rPr lang="pt-BR" i="1" dirty="0" smtClean="0"/>
              <a:t>A moreninha</a:t>
            </a:r>
            <a:r>
              <a:rPr lang="pt-BR" dirty="0" smtClean="0"/>
              <a:t> e Manuel Antônio de Almeida, com </a:t>
            </a:r>
            <a:r>
              <a:rPr lang="pt-BR" i="1" dirty="0" smtClean="0"/>
              <a:t>Memórias de um sargento de milícias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Romantismo é um movimento que se iniciou no fim do </a:t>
            </a:r>
            <a:r>
              <a:rPr lang="pt-BR" dirty="0" err="1" smtClean="0"/>
              <a:t>séc</a:t>
            </a:r>
            <a:r>
              <a:rPr lang="pt-BR" dirty="0" smtClean="0"/>
              <a:t> XVIII e se refere à arte. Representa, na literatura, os anseios da classe burguesa em ascensão, portanto, a arte romântica estava voltada </a:t>
            </a:r>
            <a:r>
              <a:rPr lang="pt-BR" dirty="0"/>
              <a:t>aos assuntos de seu tempo efervescência social e política, esperança e paixão, luta e revolução e ao cotidiano do homem burguês do século XIX; retrata uma nova atitude do homem perante si mesmo. O interesse dessa nova arte está voltado para a espontaneidade, os sentimentos e a simplicidade, opondo-se, desse modo, à arte clássica que cultivava a razão</a:t>
            </a:r>
            <a:r>
              <a:rPr lang="pt-BR" dirty="0" smtClean="0"/>
              <a:t>. </a:t>
            </a:r>
            <a:endParaRPr lang="pt-BR" dirty="0"/>
          </a:p>
          <a:p>
            <a:pPr marL="0" indent="0">
              <a:buNone/>
            </a:pPr>
            <a:r>
              <a:rPr lang="pt-BR" sz="1400" dirty="0" smtClean="0"/>
              <a:t>Fonte: </a:t>
            </a:r>
            <a:r>
              <a:rPr lang="pt-BR" sz="1400" dirty="0">
                <a:hlinkClick r:id="rId2"/>
              </a:rPr>
              <a:t>http://www.portalsaofrancisco.com.br/alfa/romantismo/romantismo-11.php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1349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Romantismo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linguagem romântica é predominantemente subjetiva e não visa uma imitação da realidade, ao contrário, pretende modificá-la tendo como base a experiência individual. Portanto, ela, o romantismo, foi um movimento cultural e estético revolucionário;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 revolução do romantismo consiste em ser oposição ao </a:t>
            </a:r>
            <a:r>
              <a:rPr lang="pt-BR" b="1" dirty="0" smtClean="0"/>
              <a:t>arcadismo</a:t>
            </a:r>
            <a:r>
              <a:rPr lang="pt-BR" dirty="0" smtClean="0"/>
              <a:t>, seja na ideologia, estética, cultura e, sobretudo, na linguagem.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610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Romantismo x arcadismo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 smtClean="0"/>
              <a:t>A grande diferença entre estes dois movimentos estéticos e culturais é a </a:t>
            </a:r>
            <a:r>
              <a:rPr lang="pt-BR" b="1" dirty="0" smtClean="0"/>
              <a:t>linguagem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364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LINGUAGENS DIFERENTES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1214795"/>
              </p:ext>
            </p:extLst>
          </p:nvPr>
        </p:nvGraphicFramePr>
        <p:xfrm>
          <a:off x="457200" y="1872932"/>
          <a:ext cx="7467600" cy="4328160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effectLst/>
                        </a:rPr>
                        <a:t>ARCADISMO</a:t>
                      </a:r>
                      <a:endParaRPr lang="pt-BR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>
                          <a:effectLst/>
                        </a:rPr>
                        <a:t>ROMANTISMO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razão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emoção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mimesis; imitação da realidade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teoria expressiva; expressão do próprio eu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objetividade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subjetividade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universalismo (o mundo)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individualismo (o eu)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Amor (extratemporal, extra-espacial, universal)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"meu amor"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imitação de modelos (formas fixas)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inspiração ou liberdade criativa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realidade objetiva (mundo exterior)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realidade subjetiva (mundo interior)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equilíbrio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contradição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i="1">
                          <a:effectLst/>
                        </a:rPr>
                        <a:t>ordem</a:t>
                      </a:r>
                      <a:endParaRPr lang="pt-BR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>
                          <a:effectLst/>
                        </a:rPr>
                        <a:t>reformismo</a:t>
                      </a:r>
                      <a:endParaRPr lang="pt-BR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31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7467600" cy="4873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800" b="1" dirty="0"/>
              <a:t>Quantas vezes, Amor, me tens ferido</a:t>
            </a:r>
            <a:r>
              <a:rPr lang="pt-BR" sz="1800" b="1" dirty="0" smtClean="0"/>
              <a:t>?</a:t>
            </a:r>
          </a:p>
          <a:p>
            <a:pPr marL="0" indent="0">
              <a:buNone/>
            </a:pPr>
            <a:endParaRPr lang="pt-BR" sz="1800" dirty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Quantas vezes, Amor, me tens ferido</a:t>
            </a:r>
            <a:r>
              <a:rPr lang="pt-BR" sz="1800" dirty="0" smtClean="0"/>
              <a:t>?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Quantas vezes, Razão, me tens curado</a:t>
            </a:r>
            <a:r>
              <a:rPr lang="pt-BR" sz="1800" dirty="0" smtClean="0"/>
              <a:t>?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Quão fácil de um estado a outro estado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O </a:t>
            </a:r>
            <a:r>
              <a:rPr lang="pt-BR" sz="1800" dirty="0"/>
              <a:t>mortal sem querer é conduzido</a:t>
            </a:r>
            <a:r>
              <a:rPr lang="pt-BR" sz="1800" dirty="0" smtClean="0"/>
              <a:t>!</a:t>
            </a:r>
          </a:p>
          <a:p>
            <a:pPr marL="0" indent="0">
              <a:spcBef>
                <a:spcPts val="0"/>
              </a:spcBef>
              <a:buNone/>
            </a:pPr>
            <a:endParaRPr lang="pt-BR" sz="1800" dirty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Tal, que em grau venerando, alto e luzido,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Como </a:t>
            </a:r>
            <a:r>
              <a:rPr lang="pt-BR" sz="1800" dirty="0"/>
              <a:t>que até regia a mão do fado,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Onde </a:t>
            </a:r>
            <a:r>
              <a:rPr lang="pt-BR" sz="1800" dirty="0"/>
              <a:t>o Sol, bem de todos, lhe é vedado,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Depois </a:t>
            </a:r>
            <a:r>
              <a:rPr lang="pt-BR" sz="1800" dirty="0"/>
              <a:t>com ferros vis se vê cingido: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endParaRPr lang="pt-BR" sz="1800" dirty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Para que o nosso orgulho as asas corte,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Que </a:t>
            </a:r>
            <a:r>
              <a:rPr lang="pt-BR" sz="1800" dirty="0"/>
              <a:t>variedade inclui esta medida,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Este </a:t>
            </a:r>
            <a:r>
              <a:rPr lang="pt-BR" sz="1800" dirty="0"/>
              <a:t>intervalo da existência à morte</a:t>
            </a:r>
            <a:r>
              <a:rPr lang="pt-BR" sz="1800" dirty="0" smtClean="0"/>
              <a:t>!</a:t>
            </a:r>
          </a:p>
          <a:p>
            <a:pPr marL="0" indent="0">
              <a:spcBef>
                <a:spcPts val="0"/>
              </a:spcBef>
              <a:buNone/>
            </a:pPr>
            <a:endParaRPr lang="pt-BR" sz="1800" dirty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/>
              <a:t>Travam-se gosto, e dor; sossego e lida</a:t>
            </a:r>
            <a:r>
              <a:rPr lang="pt-BR" sz="1800" dirty="0" smtClean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É </a:t>
            </a:r>
            <a:r>
              <a:rPr lang="pt-BR" sz="1800" dirty="0"/>
              <a:t>lei da natureza, é lei da sorte,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Que </a:t>
            </a:r>
            <a:r>
              <a:rPr lang="pt-BR" sz="1800" dirty="0"/>
              <a:t>seja o mal e o bem matiz da vida. </a:t>
            </a:r>
            <a:endParaRPr lang="pt-BR" sz="1800" dirty="0" smtClean="0"/>
          </a:p>
          <a:p>
            <a:pPr marL="0" indent="0">
              <a:spcBef>
                <a:spcPts val="0"/>
              </a:spcBef>
              <a:buNone/>
            </a:pPr>
            <a:endParaRPr lang="pt-BR" sz="1800" dirty="0"/>
          </a:p>
          <a:p>
            <a:pPr marL="0" indent="0">
              <a:spcBef>
                <a:spcPts val="0"/>
              </a:spcBef>
              <a:buNone/>
            </a:pPr>
            <a:r>
              <a:rPr lang="pt-BR" sz="1800" dirty="0" smtClean="0"/>
              <a:t>Bocage</a:t>
            </a:r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58219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Características da linguagem romântica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/>
              <a:t>Subjetivismo:</a:t>
            </a:r>
            <a:r>
              <a:rPr lang="pt-BR" dirty="0"/>
              <a:t> o romântico quer retratar em sua obra uma realidade interior e parcial. Trata os assuntos de uma forma pessoal, de acordo com o que sente, aproximando-se da </a:t>
            </a:r>
            <a:r>
              <a:rPr lang="pt-BR" dirty="0" smtClean="0"/>
              <a:t>fantasia;</a:t>
            </a:r>
          </a:p>
          <a:p>
            <a:pPr algn="just"/>
            <a:r>
              <a:rPr lang="pt-BR" b="1" dirty="0"/>
              <a:t>Idealização:</a:t>
            </a:r>
            <a:r>
              <a:rPr lang="pt-BR" dirty="0"/>
              <a:t> motivado pela fantasia e pela imaginação, o artista romântico passa a idealizar tudo; as coisas não são vistas como realmente são, mas como deveriam ser segundo uma ótica pessoal. Assim, a pátria é sempre perfeita; a mulher é vista como virgem, frágil, bela, submissa e inatingível; o amor, quase sempre, é espiritual e inalcançável; o índio, ainda que moldado segundo modelos europeus, é o herói nacional.</a:t>
            </a:r>
          </a:p>
        </p:txBody>
      </p:sp>
    </p:spTree>
    <p:extLst>
      <p:ext uri="{BB962C8B-B14F-4D97-AF65-F5344CB8AC3E}">
        <p14:creationId xmlns:p14="http://schemas.microsoft.com/office/powerpoint/2010/main" val="38802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dirty="0"/>
              <a:t>Características da linguagem romântica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/>
              <a:t>Sentimentalismo:</a:t>
            </a:r>
            <a:r>
              <a:rPr lang="pt-BR" dirty="0"/>
              <a:t> exaltam-se os sentidos, e tudo o que é provocado pelo impulso é permitido. Certos sentimentos, como a saudade (saudosismo), a tristeza, a nostalgia e a desilusão, são constantes na obra </a:t>
            </a:r>
            <a:r>
              <a:rPr lang="pt-BR" dirty="0" smtClean="0"/>
              <a:t>romântica;</a:t>
            </a:r>
            <a:endParaRPr lang="pt-BR" dirty="0"/>
          </a:p>
          <a:p>
            <a:pPr algn="just"/>
            <a:r>
              <a:rPr lang="pt-BR" b="1" dirty="0"/>
              <a:t>Egocentrismo:</a:t>
            </a:r>
            <a:r>
              <a:rPr lang="pt-BR" dirty="0"/>
              <a:t> cultua-se o "eu" interior, atitude narcisista, em que o individualismo prevalece; microcosmos (mundo interior) X macrocosmos (mundo exterior</a:t>
            </a:r>
            <a:r>
              <a:rPr lang="pt-BR" dirty="0" smtClean="0"/>
              <a:t>);</a:t>
            </a:r>
            <a:endParaRPr lang="pt-BR" dirty="0"/>
          </a:p>
          <a:p>
            <a:pPr algn="just"/>
            <a:r>
              <a:rPr lang="pt-BR" b="1" dirty="0"/>
              <a:t>Liberdade de criação: </a:t>
            </a:r>
            <a:r>
              <a:rPr lang="pt-BR" dirty="0"/>
              <a:t>todo tipo de padrão clássico preestabelecido é abolido. O escritor romântico recusa formas poéticas, usa o verso livre e branco, libertando-se dos modelos greco-latinos, tão valorizados pelos clássicos, e aproximando-se da linguagem coloquial.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364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426</TotalTime>
  <Words>933</Words>
  <Application>Microsoft Office PowerPoint</Application>
  <PresentationFormat>Apresentação na tela (4:3)</PresentationFormat>
  <Paragraphs>137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Century Schoolbook</vt:lpstr>
      <vt:lpstr>Wingdings</vt:lpstr>
      <vt:lpstr>Wingdings 2</vt:lpstr>
      <vt:lpstr>Balcão Envidraçado</vt:lpstr>
      <vt:lpstr>ROMANTISMO</vt:lpstr>
      <vt:lpstr>Conceito</vt:lpstr>
      <vt:lpstr>Conceito</vt:lpstr>
      <vt:lpstr>Romantismo</vt:lpstr>
      <vt:lpstr>Romantismo x arcadismo</vt:lpstr>
      <vt:lpstr>LINGUAGENS DIFERENTES</vt:lpstr>
      <vt:lpstr>Apresentação do PowerPoint</vt:lpstr>
      <vt:lpstr>Características da linguagem romântica </vt:lpstr>
      <vt:lpstr>Características da linguagem romântica</vt:lpstr>
      <vt:lpstr>Características da linguagem romântica</vt:lpstr>
      <vt:lpstr>Características da linguagem romântica</vt:lpstr>
      <vt:lpstr>Características da linguagem romântica</vt:lpstr>
      <vt:lpstr>Apresentação do PowerPoint</vt:lpstr>
      <vt:lpstr>Apresentação do PowerPoint</vt:lpstr>
      <vt:lpstr>Johann wolfgang von goethe</vt:lpstr>
      <vt:lpstr>Apresentação do PowerPoint</vt:lpstr>
      <vt:lpstr>Romantismo no brasil</vt:lpstr>
      <vt:lpstr>Romantismo no brasil</vt:lpstr>
      <vt:lpstr>Contexto histórico do romantismo no brasil</vt:lpstr>
      <vt:lpstr>Elevação do brasil a categoria de reino (1816)</vt:lpstr>
      <vt:lpstr>A independência (1822)</vt:lpstr>
      <vt:lpstr>Primeiro reinado (d. pedro i, 1822 – 1831)</vt:lpstr>
      <vt:lpstr>Romantismo no Brasil</vt:lpstr>
      <vt:lpstr>Três gerações de poetas românticos</vt:lpstr>
      <vt:lpstr>Romantismo na prosa</vt:lpstr>
      <vt:lpstr>ROMANTISMO NA PROSA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ROMANTISMO</dc:title>
  <dc:creator>Elano Arruda</dc:creator>
  <cp:lastModifiedBy>Elano Arruda</cp:lastModifiedBy>
  <cp:revision>56</cp:revision>
  <dcterms:created xsi:type="dcterms:W3CDTF">2013-04-07T13:09:17Z</dcterms:created>
  <dcterms:modified xsi:type="dcterms:W3CDTF">2014-05-07T13:00:53Z</dcterms:modified>
</cp:coreProperties>
</file>