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700DB3-DBF0-4086-B675-117E7A9610B8}" type="datetimeFigureOut">
              <a:rPr lang="pt-BR" smtClean="0"/>
              <a:t>22/10/2012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textual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Mecanismos para estabelecer a coerência.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Figurativo ― Diz respeito à combinação de figuras e à sua compatibilidade em relação a um tema. Ex: “Os peixes durante a gravidez ficam agressivos”. Peixe não pode engravidar, não?</a:t>
            </a:r>
          </a:p>
          <a:p>
            <a:pPr algn="just"/>
            <a:r>
              <a:rPr lang="pt-BR" dirty="0" smtClean="0"/>
              <a:t>Temporal ― Respeita as leis da sucessividade das ações, apresentando uma compatibilidade entre os enunciados do texto no que se refere à localização no tempo. Ex: numa narração, se diz: “Carlos faleceu esta tarde. Ele ainda escreverá seu discurso para a conferência de amanhã.” Há sentido entre as partes desse período?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Vamos entender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Nível espacial</a:t>
            </a:r>
            <a:endParaRPr lang="pt-BR" dirty="0"/>
          </a:p>
        </p:txBody>
      </p:sp>
      <p:pic>
        <p:nvPicPr>
          <p:cNvPr id="6146" name="Picture 2" descr="C:\Users\1885457.IFRN\AppData\Local\Microsoft\Windows\Temporary Internet Files\Content.IE5\62K2MSGC\MP90017871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85800"/>
            <a:ext cx="42484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Diz respeito à compatibilidade entre os enunciados do ponto de vista da localização no espaço. Ex: na construção de um texto em que se descreve uma festa, entrar-se em contradição no que diz respeito à localização dos objetos no salão.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19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Nível de linguagem</a:t>
            </a:r>
            <a:endParaRPr lang="pt-BR" dirty="0"/>
          </a:p>
        </p:txBody>
      </p:sp>
      <p:pic>
        <p:nvPicPr>
          <p:cNvPr id="7170" name="Picture 2" descr="C:\Users\1885457.IFRN\AppData\Local\Microsoft\Windows\Temporary Internet Files\Content.IE5\U502OACH\MC900432495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8612"/>
            <a:ext cx="4536504" cy="29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A compatibilidade se faz do ponto de vista da variante linguística escolhida no nível e nas estruturas sintáticas do texto. Ex: a produção de uma carta argumentativa a uma autoridade e se usar nela um vocabulário de baixo calão e uma sintaxe informal.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286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intratextual </a:t>
            </a:r>
            <a:endParaRPr lang="pt-BR" dirty="0"/>
          </a:p>
        </p:txBody>
      </p:sp>
      <p:pic>
        <p:nvPicPr>
          <p:cNvPr id="8194" name="Picture 2" descr="C:\Users\1885457.IFRN\AppData\Local\Microsoft\Windows\Temporary Internet Files\Content.IE5\UH5Y6BBK\MP90044320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09696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É aquela que nos ajuda a adequar o que dizemos num texto sem, contudo, cairmos em contradição nos enunciados.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816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Coerência extratextual</a:t>
            </a:r>
            <a:endParaRPr lang="pt-BR" dirty="0"/>
          </a:p>
        </p:txBody>
      </p:sp>
      <p:pic>
        <p:nvPicPr>
          <p:cNvPr id="9218" name="Picture 2" descr="C:\Users\1885457.IFRN\AppData\Local\Microsoft\Windows\Temporary Internet Files\Content.IE5\UH5Y6BBK\MP90040201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4024"/>
            <a:ext cx="446449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Refere-se à compatibilidade das partes do texto, bem como de seu tema com o que diz a realidade ao redor. Ex: A Rede Federal de Ensino Tecnológico teve grandes investimentos no governo FHC.” Há sentido nesse texto?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473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4869160"/>
            <a:ext cx="7543800" cy="914400"/>
          </a:xfrm>
        </p:spPr>
        <p:txBody>
          <a:bodyPr/>
          <a:lstStyle/>
          <a:p>
            <a:r>
              <a:rPr lang="pt-BR" dirty="0" smtClean="0"/>
              <a:t>Construindo o conceito</a:t>
            </a:r>
            <a:endParaRPr lang="pt-B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95736" y="1052736"/>
            <a:ext cx="5688631" cy="2880320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  <p:sp>
          <p:nvSpPr>
            <p:cNvPr id="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0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33600" y="685801"/>
            <a:ext cx="6398840" cy="3657599"/>
          </a:xfrm>
        </p:spPr>
        <p:txBody>
          <a:bodyPr/>
          <a:lstStyle/>
          <a:p>
            <a:pPr algn="just"/>
            <a:r>
              <a:rPr lang="pt-BR" dirty="0" smtClean="0"/>
              <a:t>Um texto precisa fazer sentido.</a:t>
            </a:r>
          </a:p>
          <a:p>
            <a:pPr algn="just"/>
            <a:r>
              <a:rPr lang="pt-BR" dirty="0" smtClean="0"/>
              <a:t>O que é necessário?</a:t>
            </a:r>
          </a:p>
          <a:p>
            <a:pPr algn="just"/>
            <a:r>
              <a:rPr lang="pt-BR" dirty="0" smtClean="0"/>
              <a:t>Existem formas de se garantir o sentido de um texto?</a:t>
            </a:r>
          </a:p>
          <a:p>
            <a:pPr algn="just"/>
            <a:r>
              <a:rPr lang="pt-BR" dirty="0" smtClean="0"/>
              <a:t>Coesão 		fundamenal 	</a:t>
            </a:r>
          </a:p>
          <a:p>
            <a:pPr marL="18288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	não-necessária	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Coesão e coerência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635896" y="306896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3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Para que fique claro:</a:t>
            </a:r>
          </a:p>
          <a:p>
            <a:pPr algn="just"/>
            <a:r>
              <a:rPr lang="pt-BR" dirty="0" smtClean="0"/>
              <a:t>Coesão 		encadeamento de unidades linguísticas.</a:t>
            </a:r>
          </a:p>
          <a:p>
            <a:pPr algn="just"/>
            <a:r>
              <a:rPr lang="pt-BR" dirty="0" smtClean="0"/>
              <a:t>Coerência 		relações de sentido. (fator de interpretabilidade  do texto.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Quando se fala em coerência, refere-se à ausência de contradição  entre passagens do texto, na existência de uma continuidade semântica</a:t>
            </a:r>
            <a:r>
              <a:rPr lang="pt-BR" dirty="0" smtClean="0"/>
              <a:t>.</a:t>
            </a:r>
          </a:p>
          <a:p>
            <a:pPr marL="18288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coerência  não pressupõe, necessariamente, no plano  da  materialidade  linguística, a ligação entre os enunciados  de  forma  explícita.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Coesão X coerência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677444" y="126876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007464" y="1772816"/>
            <a:ext cx="4680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0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Ideias ligadas?</a:t>
            </a:r>
            <a:endParaRPr lang="pt-BR" dirty="0"/>
          </a:p>
        </p:txBody>
      </p:sp>
      <p:pic>
        <p:nvPicPr>
          <p:cNvPr id="3074" name="Picture 2" descr="C:\Users\1885457.IFRN\AppData\Local\Microsoft\Windows\Temporary Internet Files\Content.IE5\U502OACH\MP90040143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4024"/>
            <a:ext cx="4608512" cy="3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Cada texto corresponde a uma unidade de sentido.</a:t>
            </a:r>
          </a:p>
          <a:p>
            <a:pPr algn="just"/>
            <a:r>
              <a:rPr lang="pt-BR" dirty="0" smtClean="0"/>
              <a:t>O que garante essa unidade?</a:t>
            </a:r>
          </a:p>
          <a:p>
            <a:pPr marL="18288" indent="0" algn="just">
              <a:buNone/>
            </a:pPr>
            <a:endParaRPr lang="pt-BR" dirty="0"/>
          </a:p>
          <a:p>
            <a:pPr marL="18288" indent="0" algn="just">
              <a:buNone/>
            </a:pPr>
            <a:r>
              <a:rPr lang="pt-BR" dirty="0" smtClean="0"/>
              <a:t>	 Organização subjacente</a:t>
            </a:r>
          </a:p>
          <a:p>
            <a:pPr marL="18288" indent="0" algn="just">
              <a:buNone/>
            </a:pPr>
            <a:r>
              <a:rPr lang="pt-BR" dirty="0" smtClean="0"/>
              <a:t>	As partes de um texto devem estar relacionadas entre si e à unidade semântica.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Unidades de sentido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426110" y="288228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2426110" y="3273177"/>
            <a:ext cx="539080" cy="115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7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Níveis de coerência</a:t>
            </a:r>
            <a:endParaRPr lang="pt-BR" dirty="0"/>
          </a:p>
        </p:txBody>
      </p:sp>
      <p:pic>
        <p:nvPicPr>
          <p:cNvPr id="4098" name="Picture 2" descr="C:\Users\1885457.IFRN\AppData\Local\Microsoft\Windows\Temporary Internet Files\Content.IE5\UH5Y6BBK\MP90040686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4024"/>
            <a:ext cx="433041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Coerência narrativa ― respeito às implicações lógicas presentes nas partes da narrativa. EX: numa narrativa o que é posterior depende do que anterior.</a:t>
            </a:r>
          </a:p>
          <a:p>
            <a:pPr algn="just"/>
            <a:r>
              <a:rPr lang="pt-BR" dirty="0" smtClean="0"/>
              <a:t>Coerência argumentativa ― respeito às relações de implicação ou adequação que se estabelecem entre certos pressupostos ou afirmações explícitas colocadas no texto e as conclusões que se tira deles, as consequências que se fazem deles decorrer. Ex: a contradição entre os argumentos do texto.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Narrativo, argumentativo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741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Níveis figurativo e temporal</a:t>
            </a:r>
            <a:endParaRPr lang="pt-BR" dirty="0"/>
          </a:p>
        </p:txBody>
      </p:sp>
      <p:pic>
        <p:nvPicPr>
          <p:cNvPr id="5122" name="Picture 2" descr="C:\Users\1885457.IFRN\AppData\Local\Microsoft\Windows\Temporary Internet Files\Content.IE5\LAH17TSR\MC90039768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5688"/>
            <a:ext cx="5040560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155</TotalTime>
  <Words>412</Words>
  <Application>Microsoft Office PowerPoint</Application>
  <PresentationFormat>Apresentação na tela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Elementar</vt:lpstr>
      <vt:lpstr>Coerência textual</vt:lpstr>
      <vt:lpstr>Construindo o conceito</vt:lpstr>
      <vt:lpstr>Coesão e coerência</vt:lpstr>
      <vt:lpstr>Coesão X coerência</vt:lpstr>
      <vt:lpstr>Ideias ligadas?</vt:lpstr>
      <vt:lpstr>Unidades de sentido</vt:lpstr>
      <vt:lpstr>Níveis de coerência</vt:lpstr>
      <vt:lpstr>Narrativo, argumentativo</vt:lpstr>
      <vt:lpstr>Níveis figurativo e temporal</vt:lpstr>
      <vt:lpstr>Vamos entender</vt:lpstr>
      <vt:lpstr>Nível espacial</vt:lpstr>
      <vt:lpstr>Diz respeito à compatibilidade entre os enunciados do ponto de vista da localização no espaço. Ex: na construção de um texto em que se descreve uma festa, entrar-se em contradição no que diz respeito à localização dos objetos no salão.</vt:lpstr>
      <vt:lpstr>Nível de linguagem</vt:lpstr>
      <vt:lpstr>A compatibilidade se faz do ponto de vista da variante linguística escolhida no nível e nas estruturas sintáticas do texto. Ex: a produção de uma carta argumentativa a uma autoridade e se usar nela um vocabulário de baixo calão e uma sintaxe informal.</vt:lpstr>
      <vt:lpstr>Coerência intratextual </vt:lpstr>
      <vt:lpstr>É aquela que nos ajuda a adequar o que dizemos num texto sem, contudo, cairmos em contradição nos enunciados.</vt:lpstr>
      <vt:lpstr>Coerência extratextual</vt:lpstr>
      <vt:lpstr>Refere-se à compatibilidade das partes do texto, bem como de seu tema com o que diz a realidade ao redor. Ex: A Rede Federal de Ensino Tecnológico teve grandes investimentos no governo FHC.” Há sentido nesse texto?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Coerência textual</dc:title>
  <dc:creator>Paulo de Macedo Caldas Neto</dc:creator>
  <cp:lastModifiedBy>Paulo de Macedo Caldas Neto</cp:lastModifiedBy>
  <cp:revision>29</cp:revision>
  <dcterms:created xsi:type="dcterms:W3CDTF">2012-10-08T10:59:34Z</dcterms:created>
  <dcterms:modified xsi:type="dcterms:W3CDTF">2012-10-22T21:48:05Z</dcterms:modified>
</cp:coreProperties>
</file>