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9" r:id="rId3"/>
    <p:sldId id="280" r:id="rId4"/>
    <p:sldId id="281" r:id="rId5"/>
    <p:sldId id="272" r:id="rId6"/>
    <p:sldId id="291" r:id="rId7"/>
    <p:sldId id="292" r:id="rId8"/>
    <p:sldId id="282" r:id="rId9"/>
    <p:sldId id="273" r:id="rId10"/>
    <p:sldId id="293" r:id="rId11"/>
    <p:sldId id="294" r:id="rId12"/>
    <p:sldId id="284" r:id="rId13"/>
    <p:sldId id="295" r:id="rId14"/>
    <p:sldId id="285" r:id="rId15"/>
    <p:sldId id="296" r:id="rId16"/>
    <p:sldId id="297" r:id="rId17"/>
    <p:sldId id="289" r:id="rId18"/>
    <p:sldId id="298" r:id="rId19"/>
    <p:sldId id="271" r:id="rId20"/>
    <p:sldId id="279" r:id="rId21"/>
    <p:sldId id="286" r:id="rId22"/>
    <p:sldId id="287" r:id="rId23"/>
    <p:sldId id="283" r:id="rId24"/>
    <p:sldId id="299" r:id="rId25"/>
    <p:sldId id="263" r:id="rId26"/>
    <p:sldId id="275" r:id="rId27"/>
    <p:sldId id="264" r:id="rId28"/>
    <p:sldId id="290" r:id="rId29"/>
    <p:sldId id="288" r:id="rId30"/>
    <p:sldId id="27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35" autoAdjust="0"/>
    <p:restoredTop sz="94660"/>
  </p:normalViewPr>
  <p:slideViewPr>
    <p:cSldViewPr snapToGrid="0">
      <p:cViewPr>
        <p:scale>
          <a:sx n="60" d="100"/>
          <a:sy n="60" d="100"/>
        </p:scale>
        <p:origin x="-7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588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91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17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804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29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417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692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65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47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187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0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ADB6ED-311D-45D4-8BA7-A727FDD0E226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C6709F-5839-4E89-A20F-37DA0809285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38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Concepções de língua(</a:t>
            </a:r>
            <a:r>
              <a:rPr lang="pt-BR" dirty="0" err="1"/>
              <a:t>gem</a:t>
            </a:r>
            <a:r>
              <a:rPr lang="pt-BR" dirty="0"/>
              <a:t>), leitura, escrita e suas implicações para o ensino na área de ciências exatas e tecnológicas.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Me. Chico Arruda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09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pi.ning.com/files/qgybvJa4VHhg-RKP3phNwVJvyPcV8uPd4APABoRbZEGfO-LfbxsAlePR-9BzubWTDhG5Bk1eGtZ*026*4RNURZjWwfxdMjjh/559703_376271562480566_66519761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271" y="267454"/>
            <a:ext cx="5704467" cy="633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7500" t="19655" r="29138" b="27586"/>
          <a:stretch>
            <a:fillRect/>
          </a:stretch>
        </p:blipFill>
        <p:spPr bwMode="auto">
          <a:xfrm>
            <a:off x="407128" y="536027"/>
            <a:ext cx="11275126" cy="58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Língua(</a:t>
            </a:r>
            <a:r>
              <a:rPr lang="pt-BR" dirty="0" err="1" smtClean="0"/>
              <a:t>gem</a:t>
            </a:r>
            <a:r>
              <a:rPr lang="pt-BR" dirty="0" smtClean="0"/>
              <a:t>) como instrumento de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312894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Nesta concepção o sujeito da enunciação “não é dono do seu discurso e de sua vontade. [...] Isto é, ele está, de fato, inserido numa ideologia, numa instituição da qual é apenas porta-voz” (KOCH, 2003, p.14). Cabendo ao leitor o papel de apenas decodificar o texto, tornando-se um leitor passivo.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800" dirty="0"/>
          </a:p>
        </p:txBody>
      </p:sp>
      <p:pic>
        <p:nvPicPr>
          <p:cNvPr id="2052" name="Picture 4" descr="http://portaldoprofessor.mec.gov.br/storage/discovirtual/galerias/imagem/0000002554/md.000002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71" y="3961197"/>
            <a:ext cx="2238000" cy="2762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m.vermelho.org.br/biblioteca/renato-conclama75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91" y="290008"/>
            <a:ext cx="5034209" cy="3541013"/>
          </a:xfrm>
          <a:prstGeom prst="rect">
            <a:avLst/>
          </a:prstGeom>
          <a:noFill/>
        </p:spPr>
      </p:pic>
      <p:pic>
        <p:nvPicPr>
          <p:cNvPr id="1028" name="Picture 4" descr="http://www.otempo.com.br/polopoly_fs/1.1009336.1426455661!image/image.jpg_gen/derivatives/main-web-reporter-resize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103" y="3972910"/>
            <a:ext cx="8777179" cy="2603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Língua(</a:t>
            </a:r>
            <a:r>
              <a:rPr lang="pt-BR" dirty="0" err="1" smtClean="0"/>
              <a:t>gem</a:t>
            </a:r>
            <a:r>
              <a:rPr lang="pt-BR" dirty="0" smtClean="0"/>
              <a:t>) como lugar de interação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312894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Nesta concepção o sujeito da enunciação é visto como um agente social, pois é por meio do diálogo que ocorre as permutas de experiências e conhecimento. O leitor é ativo e ele constrói o sentido do texto na interação com o autor/texto.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800" dirty="0"/>
          </a:p>
        </p:txBody>
      </p:sp>
      <p:pic>
        <p:nvPicPr>
          <p:cNvPr id="3076" name="Picture 4" descr="http://www.professoresnobrasil.com.br/imagens/materias/11112009_12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6" y="3563471"/>
            <a:ext cx="2553619" cy="3257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82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omunicacaoprehistorica.files.wordpress.com/2012/11/2-post-tirin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207" y="525461"/>
            <a:ext cx="10312729" cy="530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2.static.brasilescola.com/img/2014/02/calv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793" y="1885346"/>
            <a:ext cx="11052974" cy="3506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língua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/>
              <a:t>Para o </a:t>
            </a:r>
            <a:r>
              <a:rPr lang="pt-BR" sz="3600" dirty="0" smtClean="0"/>
              <a:t>linguista </a:t>
            </a:r>
            <a:r>
              <a:rPr lang="pt-BR" sz="3600" dirty="0"/>
              <a:t>Ferdinand de Saussure (1916), a língua é um conjunto sistemático de convenções sociais, utilizadas pela coletividade para gerar a comunicação. </a:t>
            </a:r>
          </a:p>
        </p:txBody>
      </p:sp>
    </p:spTree>
    <p:extLst>
      <p:ext uri="{BB962C8B-B14F-4D97-AF65-F5344CB8AC3E}">
        <p14:creationId xmlns="" xmlns:p14="http://schemas.microsoft.com/office/powerpoint/2010/main" val="2907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Resultado de imagem para EU AMO VOCÊ EM DIVERSAS LÍNGU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0" name="AutoShape 4" descr="Resultado de imagem para EU AMO VOCÊ EM DIVERSAS LÍNGU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62" name="Picture 6" descr="http://www.diariodecasal.com.br/wp-content/uploads/2010/11/te-amo-varias-lingua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822" y="330030"/>
            <a:ext cx="5992977" cy="624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seria texto?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70294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[...] um </a:t>
            </a:r>
            <a:r>
              <a:rPr lang="pt-BR" sz="3200" dirty="0"/>
              <a:t>texto é uma unidade de linguagem em uso </a:t>
            </a:r>
            <a:r>
              <a:rPr lang="pt-BR" sz="3200" dirty="0" smtClean="0"/>
              <a:t>cumprindo </a:t>
            </a:r>
            <a:r>
              <a:rPr lang="pt-BR" sz="3200" dirty="0"/>
              <a:t>uma função </a:t>
            </a:r>
            <a:r>
              <a:rPr lang="pt-BR" sz="3200" dirty="0" smtClean="0"/>
              <a:t>identificável </a:t>
            </a:r>
            <a:r>
              <a:rPr lang="pt-BR" sz="3200" dirty="0"/>
              <a:t>num dado jogo de </a:t>
            </a:r>
            <a:r>
              <a:rPr lang="pt-BR" sz="3200" dirty="0" smtClean="0"/>
              <a:t>atuação </a:t>
            </a:r>
            <a:r>
              <a:rPr lang="pt-BR" sz="3200" dirty="0" err="1"/>
              <a:t>sociocomunicativa</a:t>
            </a:r>
            <a:r>
              <a:rPr lang="pt-BR" sz="3200" dirty="0"/>
              <a:t>. Tem papel determinante em sua produção e recepção uma série de fatores pragmáticos </a:t>
            </a:r>
            <a:r>
              <a:rPr lang="pt-BR" sz="3200" dirty="0" smtClean="0"/>
              <a:t>que </a:t>
            </a:r>
            <a:r>
              <a:rPr lang="pt-BR" sz="3200" dirty="0"/>
              <a:t>contribuem para a construção de seu sentido e possibilitam que seja reconhecido como um emprego </a:t>
            </a:r>
            <a:r>
              <a:rPr lang="pt-BR" sz="3200" dirty="0" smtClean="0"/>
              <a:t>normal da língua.</a:t>
            </a:r>
          </a:p>
          <a:p>
            <a:pPr algn="just"/>
            <a:endParaRPr lang="pt-BR" sz="3200" dirty="0"/>
          </a:p>
          <a:p>
            <a:pPr algn="r"/>
            <a:r>
              <a:rPr lang="pt-BR" sz="3200" dirty="0" smtClean="0"/>
              <a:t>(COSTA VAL:1999</a:t>
            </a:r>
            <a:r>
              <a:rPr lang="pt-BR" sz="3200" dirty="0"/>
              <a:t>, p. </a:t>
            </a:r>
            <a:r>
              <a:rPr lang="pt-BR" sz="3200" dirty="0" smtClean="0"/>
              <a:t>3-4).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4090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281" y="2798064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dirty="0" smtClean="0"/>
              <a:t>Qual a implicação da leitura e escrita na área de ciências exatas e tecnológicas?</a:t>
            </a:r>
            <a:endParaRPr lang="pt-BR" sz="6600" dirty="0"/>
          </a:p>
        </p:txBody>
      </p:sp>
    </p:spTree>
    <p:extLst>
      <p:ext uri="{BB962C8B-B14F-4D97-AF65-F5344CB8AC3E}">
        <p14:creationId xmlns="" xmlns:p14="http://schemas.microsoft.com/office/powerpoint/2010/main" val="30904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Concepções de texto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1869140"/>
            <a:ext cx="9720073" cy="4881283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Para Koch (2002) o conceito de texto depende das concepções que se tenha de língua e sujeito:</a:t>
            </a:r>
          </a:p>
          <a:p>
            <a:pPr algn="just"/>
            <a:r>
              <a:rPr lang="pt-BR" sz="3200" dirty="0" smtClean="0"/>
              <a:t>Concepção de língua como </a:t>
            </a:r>
            <a:r>
              <a:rPr lang="pt-BR" sz="3200" dirty="0" smtClean="0">
                <a:solidFill>
                  <a:srgbClr val="FF0000"/>
                </a:solidFill>
              </a:rPr>
              <a:t>representação</a:t>
            </a:r>
            <a:r>
              <a:rPr lang="pt-BR" sz="3200" dirty="0" smtClean="0"/>
              <a:t>: texto como um produto do pensamento (leitor passivo);</a:t>
            </a:r>
          </a:p>
          <a:p>
            <a:pPr algn="just"/>
            <a:r>
              <a:rPr lang="pt-BR" sz="3200" dirty="0" smtClean="0"/>
              <a:t>Língua como </a:t>
            </a:r>
            <a:r>
              <a:rPr lang="pt-BR" sz="3200" dirty="0" smtClean="0">
                <a:solidFill>
                  <a:srgbClr val="FF0000"/>
                </a:solidFill>
              </a:rPr>
              <a:t>código</a:t>
            </a:r>
            <a:r>
              <a:rPr lang="pt-BR" sz="3200" dirty="0" smtClean="0"/>
              <a:t>: texto visto como simples produto da codificação, o papel do leitor é decodificar, bastar conhecer o código. (leitor passivo);</a:t>
            </a:r>
          </a:p>
          <a:p>
            <a:pPr algn="just"/>
            <a:r>
              <a:rPr lang="pt-BR" sz="3200" dirty="0" smtClean="0"/>
              <a:t>Concepção </a:t>
            </a:r>
            <a:r>
              <a:rPr lang="pt-BR" sz="3200" dirty="0" smtClean="0">
                <a:solidFill>
                  <a:srgbClr val="FF0000"/>
                </a:solidFill>
              </a:rPr>
              <a:t>interacional</a:t>
            </a:r>
            <a:r>
              <a:rPr lang="pt-BR" sz="3200" dirty="0" smtClean="0"/>
              <a:t>: o texto ganha status de lugar da interação e os interlocutores como sujeitos ativos nele se constroem e são construídos.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7106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textualidade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94867"/>
            <a:ext cx="9720073" cy="4921086"/>
          </a:xfrm>
        </p:spPr>
        <p:txBody>
          <a:bodyPr>
            <a:noAutofit/>
          </a:bodyPr>
          <a:lstStyle/>
          <a:p>
            <a:pPr algn="just"/>
            <a:r>
              <a:rPr lang="pt-BR" sz="2400" dirty="0" err="1"/>
              <a:t>Beaugrande</a:t>
            </a:r>
            <a:r>
              <a:rPr lang="pt-BR" sz="2400" dirty="0"/>
              <a:t> e </a:t>
            </a:r>
            <a:r>
              <a:rPr lang="pt-BR" sz="2400" dirty="0" err="1"/>
              <a:t>Dressler</a:t>
            </a:r>
            <a:r>
              <a:rPr lang="pt-BR" sz="2400" dirty="0"/>
              <a:t> (1983</a:t>
            </a:r>
            <a:r>
              <a:rPr lang="pt-BR" sz="2400" dirty="0" smtClean="0"/>
              <a:t>) apresentam sete critérios constitutivos da textualidade, dois deles centrados no texto: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Coerência e coesão</a:t>
            </a:r>
          </a:p>
          <a:p>
            <a:pPr algn="just"/>
            <a:r>
              <a:rPr lang="pt-BR" sz="2400" dirty="0" smtClean="0"/>
              <a:t>E cinco centrados nos usuários da língua: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Intencionalidade;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Aceitabilidade;</a:t>
            </a:r>
          </a:p>
          <a:p>
            <a:pPr algn="just"/>
            <a:r>
              <a:rPr lang="pt-BR" sz="2400" dirty="0" err="1" smtClean="0">
                <a:solidFill>
                  <a:srgbClr val="FF0000"/>
                </a:solidFill>
              </a:rPr>
              <a:t>Situacionalidade</a:t>
            </a:r>
            <a:r>
              <a:rPr lang="pt-BR" sz="24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r>
              <a:rPr lang="pt-BR" sz="2400" dirty="0" err="1" smtClean="0">
                <a:solidFill>
                  <a:srgbClr val="FF0000"/>
                </a:solidFill>
              </a:rPr>
              <a:t>Informatividade</a:t>
            </a:r>
            <a:r>
              <a:rPr lang="pt-BR" sz="24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Intertextualidade.</a:t>
            </a:r>
          </a:p>
          <a:p>
            <a:pPr algn="just"/>
            <a:r>
              <a:rPr lang="pt-BR" sz="2400" dirty="0" err="1"/>
              <a:t>Marcuschi</a:t>
            </a:r>
            <a:r>
              <a:rPr lang="pt-BR" sz="2400" dirty="0"/>
              <a:t> (1983) menciona os fatores de </a:t>
            </a:r>
            <a:r>
              <a:rPr lang="pt-BR" sz="2400" dirty="0">
                <a:solidFill>
                  <a:srgbClr val="FF0000"/>
                </a:solidFill>
              </a:rPr>
              <a:t>contextualização</a:t>
            </a:r>
            <a:endParaRPr lang="pt-BR" sz="2400" dirty="0" smtClean="0">
              <a:solidFill>
                <a:srgbClr val="FF0000"/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927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281" y="279806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O que é a escrita?</a:t>
            </a:r>
            <a:endParaRPr lang="pt-BR" sz="6600" dirty="0"/>
          </a:p>
        </p:txBody>
      </p:sp>
    </p:spTree>
    <p:extLst>
      <p:ext uri="{BB962C8B-B14F-4D97-AF65-F5344CB8AC3E}">
        <p14:creationId xmlns="" xmlns:p14="http://schemas.microsoft.com/office/powerpoint/2010/main" val="20973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211" y="612110"/>
            <a:ext cx="9720072" cy="1499616"/>
          </a:xfrm>
        </p:spPr>
        <p:txBody>
          <a:bodyPr/>
          <a:lstStyle/>
          <a:p>
            <a:r>
              <a:rPr lang="pt-BR" dirty="0" smtClean="0"/>
              <a:t>escrita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659" y="2150602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A </a:t>
            </a:r>
            <a:r>
              <a:rPr lang="pt-BR" sz="3200" dirty="0" smtClean="0"/>
              <a:t>linguagem pode ser </a:t>
            </a:r>
            <a:r>
              <a:rPr lang="pt-BR" sz="3200" b="1" dirty="0" smtClean="0"/>
              <a:t>verbal</a:t>
            </a:r>
            <a:r>
              <a:rPr lang="pt-BR" sz="3200" dirty="0" smtClean="0"/>
              <a:t> (uso de palavras) e </a:t>
            </a:r>
            <a:r>
              <a:rPr lang="pt-BR" sz="3200" b="1" dirty="0" smtClean="0"/>
              <a:t>não verbal</a:t>
            </a:r>
            <a:r>
              <a:rPr lang="pt-BR" sz="3200" dirty="0" smtClean="0"/>
              <a:t> (gestual, imagética). A escrita é a reprodução gráfica da linguagem na sua modalidade verbal, ela segue normas que são respeitadas por seus usuários/interlocutores. Cada comunidade linguística compartilhar com seus integrantes as normas convencionadas na escrita, como a língua é dinâmica, essas convenções sofrem </a:t>
            </a:r>
            <a:r>
              <a:rPr lang="pt-BR" sz="3200" dirty="0" smtClean="0"/>
              <a:t>mudanças.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349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xQQEBQUEhQWFRQXFxUWGRgUGBgeGhceFRwiFhgeFxcYHCggHR0lGxgXITIhJSkrMC4wGh8zODMsNyktLisBCgoKDg0OGhAQGi4kHiQsLCwsLDc0LCwsLDQtLCwsLDQ3LCwsLC4sLCwsLCwwLCwsLCwsLDcsLCwtLCwsKywsLP/AABEIALABHgMBIgACEQEDEQH/xAAcAAEAAgMBAQEAAAAAAAAAAAAABQcDBAYBAgj/xABPEAACAAQDAwkDBQwHBwUAAAABAgADBBEFEiEGBzETIjJBUWFxcrEUgZEzUnOhswgWIzU2QmJ0orLB0SVTgoPCw+EVJDRDktLwFyZUk6P/xAAaAQEBAAMBAQAAAAAAAAAAAAAAAQQFBgMC/8QAMREAAgECBQAHCAIDAAAAAAAAAAECAxEEBRIhMRMiMkFRgeFCYXGRobHR8CPBFCRy/9oADAMBAAIRAxEAPwC2m2lpgbGZw06Lfyjz756b+s/Zb+UV5P6beY+sfEAWN989N/Wfst/KM1Jj0ia4RHux4DK3Vr1iK39nf5rfAxK7LSWFXLJUgc7iD80wBYsIQgBCEIAQhCAEIQgBCEIAQhCAEIQgBCEIAQhCAEIQgBCEIAQhCAEIQgCMqsfkSnKO9mHEZW8eoRi++em/rP2W/lHIbSyWNXNIViLjgD2CIz2d/mt8DAFhffNTf1n7LfyjWrtsqSShZphPYoVrt3C4itcQxFZWnFuzs8Y55medMA1Z2IAA7+AEY1bEKG0eTb4DK5V/5Km0Pv6e8nsc2mqcSnKiBlUmySpZNzf5xHE9/AfXFhbH7HpSS804CZPcc4nUKOOVb/WeuPvYrZJaFM72aew5zdSj5qfxPXHUwpUX258jHY6LXQYdWgvr6fcqSf028x9Y9pflE8y+seT+m3mPrHtL008y+sZBqS2oQhFIIQhACEIQAhCMc+cstSzsFUC5ZiAB4k6CAMkI0MOxumqSRIqJM4jiJUxHt45SbRs1NSkpC8x1RBxZyAo8SdBAGaEaWHYtIqQTTzpU4DiZUxXA8SpMZnrJYfIXQORfKWGa3Ho3v1H4QBnjFU1KSkLzGVEHFmIAHiTpGtRYxTz2ZZM+VNZeksuYjFfMFJI98Vj90DWBqemkq4uZ5LqCLiyHKWX+1fXugC06GvlT1zyZiTFvbNLYML8bXHXqPjGzEPsvhdLSyDLoggl5rnk2zAtYAljc86wX6ozNj9KJvImpkCbw5PlZef8A6L3+qAJKEY589Za5nYKo4liABfvMYhiEosiiYmZwSgzrdwNSVF+cAB1QBswjRmYxTqjO0+UEXpMZiBV8zE2Hvj6TFJLSeWE6WZNr8oHXJbtz3y298AbkI1qDEJVQmeRNlzU4ZpTqy/FSRGDEMbpqcgT6iTKJ4CbMRCfAMReAJCEfEmarqGUhlIuCpBBHcRxj7gBCEIAQhHjNbjACOF2126EjNJpiGm8Gfisvw7W+ofVEZtvt3mzSKRtODzR19olns/S+HbFdqtyABcmwAHXfQACMKvibdWB0WW5Re1Wutu5fn8H0bs3WWJ95JjqNn8PEp5ZOrllv3ajQRr4Th3JjMw55/Z/1iYo/lU86+sXD0NPWlyeWaZl0n8NLsrn3+ha8ewhGYaIqSf028x9Y9pemnmX1jyf028x9Y9pemnmX1iFLahCEUghCEAIQhACKl34zTNn4bSEkSp078IAelz5ctfgHf3kHqi2oqLfZzK/CJraIs03bqGWZKY3PVoCfceyBUSOJbtOQxGiqcMWXISUw5YF3uy5hfLe9yZZcHUX0iP3kr7bjuH0E0k05GdkBIDE5yb267S7d1zHW7Vbdy6GppZCpyz1DKoyOOZmZUUkWNwS31GOS21YSdqMOmzCFRkC5joP+YnHxdfiIgNPHcKlYRtBhxo15JKgrLdFJynM/JtxPAh1Nu1bx8bcYYlXtVTSZl8jypYbKSCVAmsVzDUBgtjbqJjd3hTln7Q4TLlsGZGRmCm9hygma2/RlsY9x38saP6EfZzoA0toMBk4ZtBhnsa8kswjMqk26WRrXN7FTqO6G/nBJEpqeoSXadOmlZj3bnBUAAsTYcBwAiT3kfj/CPH/MEfH3QfyNF9O37sATu1lDKwXBKv2BORBynmsxIacySCwLEkEKR8I4obDUv3te18nep5E1PK3a9758tr2tl04d/GLA3u05mYLVhepZTnwlzUmN9SmOaXFZX3odNb+ymRa4vnvyeW3G9/q1gDWxGueo2PDzCWYKiEtqTyc4ICSeJsoiR3R7GS1kU2ITHmPUNLsl25kuWQUVVXy6+JiImySmxov1gOPB5+YfURFgbtPxPQ/QS/SAKx3S7KU1e9c1UnKqk6yoWYKGYtd7KRdraAnhrHxu22Zk1OIYhSTs0ylppszLJLtkZhMaUrsARchUt7+4R0G4bhiP6wP8UYd0v46xn6aZ9vNgDFu+pVodocRppNxIWXmCXJ4BHXj2cowvxtEZu5wuixJ66pxMo8xp2VeVmZbAjMSozDhcKOwLpE3s2L7V4kO2UR+xJiA3VbL0FYKxa6WrTZU2wzTHUqtrHRWGmYNqYA6DcXUlHxClDFpMmdeXrcAFnQ2PYQinTvPXFsxXe6mpoJk2sGH0rSBLKI7l2ZZou4UrdjYaE9XSEWJFIxCEYaqoWUjO7BVUXJPAAQCV9kfU2aEUsxCqASSTYADiSYqbbfbY1N5NOSsngzcDM/kvrGptpti9axly7pTg8OBmW637uxf/AAcpGvr4i/VjwdVlmUqnarWXW7l4ev2EWhu62QyBaqoXnnWWh/NHziPnHqHV48Ird3sly7Cpnr+CU8xT+eR1n9EfWfrtcR9Yah7cvI8s3zLmhSf/AE/6/JUczifExlovlU86+sYpnE+JjLRfKp519YzTmy2IQhFIVJP6beY+se0vTTzL6x5P6beY+se0vTTzL6xCltQhCKQQhCAEIQgBEbj2BSK6SZVTLExL3ANwVParDVTrxESUIA5HZ7dvh9BNE2RJ/CLqrO7NlPC6hjYG3XxiW2k2ZpsRliXVShMAN1NyGUnQ5WUgi/1xMQgDmNmNgaHDXMymk2mEEZ3ZmYA8QpY6X7o35+zFM9ala0u9Qgyq+ZtBYjo3twdurriYhAERiezVNU1Emomy802RrLbMwy634A2OvbHm0WzNNiCotTLziWxZecwsSLX5pETEIA+JkoMpVgCpBBB1BB0II7LRxJ3S4VyvKeznjfLyj5P+nNw7uEdzCAI7FMEkVNOaaagMkhRkW6gBCCoGW1gLDhGfDMPl00lJMoZZctQqi5NgOAudY2oQBEbP7NU1Byns0vJyrZ35zG5HXzibcTwjzCNmaaknzp8mXlmTyWmNmY5iWLnQmw5zE6dsTEIAiKXZqmlVkysRLVE0ZXfM2osB0SbDoLwHVELj27LDq2cZ02R+EY3Yy3Zcx6yQptc9vGOxhAEZgGAU9BK5KmliWl7m1yWPC7MdWNgNTEnAxr1tYkmW0yYwVFFyT/59UOCpNuyFbVpJltMmMFRRck9UUztltY9e+VbpIU81etv0n7+wdUfO2O1T18ywushTzF7f0n7+7qjnI1tfEaurHj7nW5XlaopVava7vd6iOk2J2ZNdOu1xIQjOfndYQHtPX2DxERWB4S9ZPWVLGp4nqVRxY+H1xe2D4ZLpZKSpQsqj3k9ZPeTEw9HW7vg+82zD/Hhoh2n9F+8G3JlBFCqAFAAAHAAaACPuEI2ZxxUUzifExlovlU86+sYpnE+JjLRfKp519YhS2IQhFIVJP6beY+se0vTTzL6x5P6beY+se0vTTzL6xCltQhCKQ47anePSYbUchPE4vkV/waAizXtqWHYY6RMTRqYVCkmWZXLAjiVy5xYdtopfeVhftm0SyOt6VreZZM50/aVY6jdli3tGz8xD05EufJI6wApZL+CsB7ohTtNk9pZOJ0/L04cJmZPwigG62voCdNY57aPerQ0U5pJ5WdMU2YSFUhSOILOygkdYBNoi9yEwrgbsOImTyPcoMR/3PVIr09TUMoM1pwTMRqBkVzY97OSe2KDtNkNv6PFGKSGZZoBYy5qhXsNCRYlTa44E2vGep2zp5eIph7iYJ7gFTlGQ3UsOdf8ARYcOIjgtr5C0+1GHzJQCmbkz5dM2YtLJNuJKkD3CPN8K+zYrhlYNBmVWPdKmK1j/AGZj/XEBaG0OMy6GmmVE6/JywL5Rc85ggAF9SSwEfGEY5KqaRKpbpJZDMvNspCi+rakAWF+PCOL381mXC1lLq06fLQDty3meqD4x7vIkmj2c5FdMqU0k94zKrfHWKD5q99WHo5VUqJoH58tEy+7lJitb3R2WzW0lPiMnlaZ8yg5WBBDIeNmU8NIiN12HS5eEUuVFHKSlmPoOcZnOJbt4290cfuvlinx3FJEvmyxmIUcBlmc2w6rB2EAW9GCuq1kypk1zZJaM7HsCDMfqEZ44nfHiXs+D1HbMyyR/eGzfsBoENvZHb6lxSY8un5UMihzyihbgm2lmPXHVExRmzFF/srHMPTgKijlh+wvMVs3v5SWvxi1dvqhpWF1rqbMKebY9hykQBzeK748PkTDLUT5+UkFpKIV07C7rcd4uI6TZPa+mxNGamckrbOjizrfhcdhsdQSNDHM7jKCWmErMCrnmTJ2Y2FyEcooJ7AFGkZ9k9iZ1Fi1XVAyhTzg+VEJzDMwYXXKANc3A9cQpObXbaUuFqpqHOZrlZcsXdgOJtcADvJAiAwffBh9RNWW3LSCxADT1QKSdBdkdreJsO+ObmSFq9sXScA6SUUqrajmSVYXHc80t42ib380KNhfKFRnSbLCtYXAc5CL9hB4dwgDuNocal0NNMqJ2bk5eW+QXbnMFFhcdbCOJO+vDusVA/u1/74+Nrapp2ygmNqz01Ix8S0smJTdjTyjgtK0xEIyOWLqtrB2vcnugCYwLa+krZDzpM4ZJfymcFWTr5ytqOB164qHbveEtXOMsZ1koeatukfnNr8B1RzpmyxiFYKU5aZneyropAe66fNBzZR1C0aNIL1kzwP8ACMarO7cXwlc3OBw7pqFVdqUtKur29Tdp8VlObA2J+cLRuMbC54REbQyRyYYAAhgLjvvHS1+CsuBzK2ZoX5BJYPY7qGb3i4HvMYyoqdnHvNxPMJYfXGtZtJWtte/uJrZTeJh2GoVyVE2a1jMmy0TKOxVzzFbKPDXUxauzO0dPiMnlaZ8yg5WBBDIeNmU6g2iJ3YYbLl4RS2RfwklJj6DnGYMxzdvG3ujjd1aCRjmKU6aS+ewUcBkmc2w6rCYR7hGxjFRVkclWqyqzc5PdlvwhCPo8iopnE+JjLRfKp519YxTOJ8TGWi+VTzr6xClsQhCKQqSf028x9Y9pemnmX1jyf028x9Y9pemnmX1iFLahCEUhUeL/AJZ0n0P+TPjTwL+j8VxeiOkudJnT5f8A0mYAP7Mxx/dxuYv+WVJ9D/kz4wb7qdqarpK6WNSsyQ/fdTlB7irzREKSW5b8QzfPUfuCMX3On4un/rH+VLjd3Gyc2Dsh4GdOX4hRHIbB7Trs7MqaOvlTUBmZldVuNBkvqRdWVVIIv13tFBObwfykwr+7+0MSm/rDuVwrPa5lTUbwD3lH98RzOHVz49tBIqZEp1paYKS7jqS7C5FxmZ2FlBvYXi09tsO9pw6rkjpPJmZfMFuv7QEQFa7T1wxKqwCTxExUqX9wDG/iJcwfGOn33/iab9JI+0EcFuUVqrEZcxxpSUpRL9Wd2y++0yYItPeXgz1uF1EqUuaZZXRR+cZbB7DvNiIAy7ufxRQ/q8n90RVOHbQewbQ4hMKZ1Z5iMAbG2YG69V9Iktjd61NQ0Eumqpc9Z0heTyhBzwvR6TAqbWBDARz2D7P1Vf7ZiRllVZy6qQbuGJZsl+IUZdevW3CPio2otx5MnBwhKtGNTst7l6YJj8isTNJcHtU6Mvip19/CK535VKzJuHUjMFSZNLzCxsAoKyxcnQCzzDf9GOLpal5Th5bFGHBlNiPeI9/2nLxLF5ZxO7yUlcm2XMt7XIJ5MgjnPqV7BHjSxGvZmfj8pdBp03dN2S7/AFOk3yYvTmZh9VTT5Ux5E3USnViACs0XCnheWR74sHeFND4LWMNQ1NMYeBW4jhdvd3+HS8KnVNBKs6BHDrNmuCucB9Hdh0SerqjpNmb4ps2soHnvTTKfX50u8oX8coPvjJNO1bk+9yX4lkeeo+1aOzl1stnKLMQuvFQwLC3aoNxFMbA7wZOD0jUdfKny5sp5hACDXOcxGrCxzE68CCNYkd0NPNqsRrsSeU0uXNuqZvzi7ZiB2hVVQSNLnuMAfOFflnU/R/5EmJ/fn+J3+lkfviOZ22d8I2gTEmlO9PNUByg6+T5FluTYNZUYXIvrGlvD28l4zIl0WHyp012mKxuoHRvlUAE/nEEk2AtxgDosf/JCX+q0XrLirJCznpURKqcJZXWUWYSwbnmhQ2o93EmO73i4yKfC0wyUQ3JSpEua44Xl5eavfdQSfd224rB/kE8D6mMavWsuq+83OW4BTqWrLZxuvnsauz80WZMoUqRe3X1a/CPij/4yZ4H+EeYRzaicve31N/rGD2oSqqYzAkajQX7O+PJxvKVu9GbGoo0aLm7KM2vlck9oKVjStMA5iuiluq7A2HjoTFl7wR/7Wp/o6D/BHGYzioxOmpsNw2mn6TBMmTJiqCzWK5myMwCjMTckcAItjbrZtp+CvSyRmeXLlZFHFjIykAd5Cxk0aeiFjTZhiViK7muOESG7z8U0P6tI/cEcHu7/ACkxTwm/aJGtsdvXpqKglU1TLnrOkLyYUKOeF6PSYFTawIa0be5mhnTqutxGahlpPLBAwIzZ3zta/FQAov16x6mEW3CEIpCopnE+JjLRfKp519YxTOJ8TGWi+VTzr6xClsQhCKQqSf028x9Y9pemnmX1jyf028x9Y9pemnmX1iFLahCEUh85Be9hftgyA8Rfxj6hAHiqBwFvCPibJV+kobzAH1jJCAPlECiwAA7BoI+oQgD5VAOAA8I+oQgDFMpkY3ZFJ7SAT8TGS0ewgCo942yvs7mokj8C55wA+TY/4SfgfERxFo/RtVTrNRkcBlYEEHrBijdrdn2oJ5Q3MtrmWx6x2H9IdfuPXGuxNHS9S4OsyjMOlj0NTtLj3r8o1sExydRtmkvYHpIdUbzL/HjFobM7dyKmyTLSJvYTzGP6LdvcfrinYR5U68occGdjMuo4ndq0vFfu5+jpkhHtmVW8wB9YyARSuze29RR2Vjysr5jHVR+g3V4G48ItPANpJFat5T84cUbR193WO8aRsKdeM/icri8trYbdq8fFfuxLMoIsdR2GOK272lSiQyacKs9xqVAHJqes26z1fGIbaHebNk4jOpZMqW0uSAGds1y5W5AsbWBIGvzWjgaqpaa7TJhLOxLMT1kx54itpWlcmXlOXdNLpai6q+voYjrx18YQhGtOtEWzu12ZEiV7RNUcpNHNBHQTiPe3HwtHH7v9nfbKjM4vJlWLdjN+av8AE93jF0iM7C0vbfkc5neNt/rw8/wFUDgLeEewhGcc0YplMjG7IpPaQCfjGWEIAQhCAKimcT4mMtF8qnnX1jFM4nxMZaL5VPOvrEKWxCEIpCpJ/TbzH1j2l6aeZfWPJ/TbzH1j2l6aeZfWIUtqEIRSEVtPjsvD6SZUzblUA0XixYhVUd5YgfXFd0O22N1cv2imw6UZBuVu2rAH83M6luHELr1XiT38tbCrds+Vf3XPqI63YyWFw2iA4Cmp/s1gUjN3m2i4tIdsnJTpTBZku97X1UqTY2NiNRe6kRy1fvCxFsRqaOjo5U8yWYdIhsotqczgcWHCNTc9pi2LKOGcm3hOmfzMa2zOJyababEnqJ0uSh5RQ011QE3Q2BYgXsDp3QBJLvPrKSfLTFKH2eXMNg6E6a2J4kMBcXsbx1e2eLYjIeUMPpEqVZWLlmAykEZbXdb3F44Te7isnFjSUVA61M4zWYmScyoCuTnOugHOuewDwi45EvKirxsAL+AtAFQSd5WLPVNSLQSTUoLtKzG4AAa9zMy8GXgeuO/2MxKunpMOIUy0zKwCBWBzC2pNmbgY4PAvyxrPom+ykxamMNamnEcRKmH9kwIVr/6j11fUTZeE0aTZco2MyYw1FyA2rKoDWJAuSRrpEnsjt/Pm13sGI0wpqkglMpurWGa3E8VBIIJBsRoYjvueZYGHTj1mfr7pa2jT235u1mHEcTLk/W85fSIU7XeHtomEyEfJys2YxWWl7A2FyzHqUaDQE3I8RX21eM4xNo2mVeHS1pwM+YHnyuxrCYWGnG6+No3N8AzYxhKnVc66eM6Xf42EWpitNLnyZkmaeZNR5bagHK4Km1+4mDSasz6hOUJKUXZo/ONLVCZLDjv07CIjKfFJ0wXSWpA7P9TFv49u4kyKE+xZmaWXfnNmLg9JbgcRa48SOuKd2eqUWW2ZlFyCLkC+kYEqOjU7X8DpaePeJdNa9Oz1cLdW8fE2qPEy0zk5iZG6olZdQZRzqxVl1DKSCLdhEQTNy1UpTVVAuw4aXPH3xv4xNyyX7xb46R5TgtUbbXM2hXl0NRzepRvZ+KNemxtqieS6oGe5LKoBY8STbQk6knrN4kZz5VY9gJ+EQE2XyXsz92vvN/8AEYnav5N/K3pFrJak13nzl9SapThLmO/k1ciqfEp8wXSUpF7cf5mJCnmzTLYslnAYhR1hRmvx7j8Ij8BqkSUQzKDmJ1NuoRZmzGEI2FVtZdXLSJ6JYg5QFIY9xJ08PGPR09U9Kjt4mNHFdFhlWlVbk1xty/K+x1O5yu5fC1bIqETJinLfnFSOcb9Z/lEJUbxa2sqpsnCaRZySjZpkxrA6kXF2UAEg21JNr2jb3JG2CkjiJk8xFfc5L/udSevlkHwlr/MxnpWVkcxOTlJylu2TGx28CfOrzQYhTinqbErlNwxC57EXI1S7AgkGx4RJ7xduVwpJapL5aonEiWlyBZbAlrAniygAaknxjeq9jJEzEpeIFpgnS1CgAjIbKyai1+Dnr7I4XeIM20eFqdQOS0/vCf4CKfJlrdt8ao5Yn1eHSxT3GbKwzKCbC9pjEceseNosrAsWl1lNKqJV8kxQwvxHUQe8EEHwiJ3krfCK79XmfULxEbkmJwaT3PPA/wDsYwB3kIQgQqKZxPiYy0XyqedfWMUzifExlovlU86+sQpbEIQikKkn9NvMfWPaXpp5l9Y8n9NvMfWPaXpp5l9YhS2oQhFIVxv6H9FD6eV6NHX7HG+HUZH/AMan+zWNbb3Z3/aVBNpwwVzlZGPAMjBhe3UbWPjHAYTW7QUVMtItAkzk1yS5pdDYDRf+YAbDhe3VeBRugN8Yxbzn7aZGhguBSK7aTEZdTLExByjAEsNQUF+aR1Ex2G6jYybhyT5tUQaioKlgDfKFudWGhYs7E204RrbKbN1UjH66qmSitPND5HzIc1yhHNDFh0TxAiA5fbXDhgGI0UygeZKlTm/CSs7FDkZA1wTrdX672tpF4RW++fZipr5dMaSVyryne4zItgwGt3YDioixZLEqCRYkC47D1iKCosC/LGr+ib7KTFp40P8Adp/0Uz90xweE7M1SbS1NY0q1M8shZmZNSUlrbKGzDVG4jqix3UEEHUEWPvgQq/7no/0bN+nP7iRobdflXhv0cj7SdGHB8ExfAZs5KOnSrppjXXnLcW0UkFlYNlsDxBsI39mNlK+rxZcSxNFk8mPwcpSpOilVACk2UZmbU3J7ohTX3um2M4STwzqP/wBk/nHQ7zthqatlzqya00TZNNMyhGUIeTDTBmBUnidbER9b19jZuIy5E2lIFRTsWUMbZg1iQDwDBkQi+mh4RAYhjG0E+nenfDUvMltLZwyahhlYj8LlB1PdAG9uPH9DTfpp/wC4sVDs3gnK0bT2TMizBKJ15pKBhe3Ub8f5iL13Y7OT6DDHkVCqJjPMfKrA2DqAASNL6RE7pdj59NQVNPXycnKzAcpZGuuRVuCjG2oMfM4uUbI98NVjSqqUldd6KepLyankwTkI4E9ovH1tHM5qL2m592n8YltqNnZ1HiOVhdRazac5TcA28OPfeI+fSu9SjEcxRxuO88L342jCbSmm+5bnRRjKWHnTpp2lLbws7P5GhiuIJNlhVDAggi47rRLJNz0+btl/w1jLWyc8tlHEg28eqNbDKWZyJllTnOZVAsSc3ACx7TaPhyjKCt3MyI0qtOvLU7qUebW44JDdlsouIzQrrdEa8xtdFFrLp1k3Hxi6sbweTR4RVyqeWJcsSZ7ZQSRdlJJ1JMRe5zZ6fQUU1KqVyU1p7NYsjErkQLqjEWuG0v29sdRtRSvOoqmXLGZ3kzFUXAuWUgC5IA17Y2MY2ucnVq61FJWsrfH3nF7k/wASN9JURGfc5/8ABVP0yfZrHT7pcEn0WGiTVS+TmcpMbKWRtGtbVCR9cchhuAYrgM+etBTpV0s1gVBYArl6NwWVgwBseINhwj6PIsSp2vp5eIS6Bi/tEwZlAXm2Ks2rX00QxwW8DTaXCz9F9oY2ti9lK6firYniSLKcAiXKBBIJXkxopIChC3EkktfSJDersfUVjU9VREe005NlJAzC4dcpbm5gy8DYHMdYgJ7eSf6Irv1eb6RD7kPxNK+kn/aGOax2dj+JyDSPQy5CPYTJmdACAb8eUaykjXKCYsjY3ARh1DJpg2YoDmb5zOS7kd2Ym3daKCahCECFRTOJ8TGWi+VTzr6ximcT4mMtF8qnnX1iFLYhCEUhUk/pt5j6x7S9NPMvrHk/pt5j6x7S9NPMvrEKW1CEIpBCEIAQhCAEIQgBCEIAQhCAEIQgBHlo9hAHLbf7O+2U+ZB+GlXZO1h+cvvtp3gRSsfpIxT+8rAPZ6jlkH4Kcbm3BX4sPfx+MYWKpe2vM6LJMbZ9BJ/D+0cbHe7rtn+VmGqmDmSzaWD1v1n+z6nujj8Gw16qeklOLnj80DVifARfmG0KU8pJUsWVFCj3dZ7zxjywtLU9T4RmZ1jeip9FF7y+i9TZEewhGyOREIQgBCEIAQhCAEIQgCopnE+JjLRfKp519YxTOJ8TGWi+VTzr6xClsQhCKQqSf028x9YSGs6k8AwPwMZJ8ls7c1ukeo9sY+Rb5rfAxClh/fNS/wBb+y//AGxmpMdkTXCJMux4DKw4a8SLRW3It81vgYltlpTCrl3UjpcQfmmKQsWEIQAhCEAIQhACEIQAhCEAIQhACEIQAiN2hwlaymmSW/OHNPzWGqn42iShEaTVmfUJuElKPKOK3cbMtSy2mzltOclbH81VNv2iL+Fo7WEIkIKCsj0xFedeo6k+WIQhH0eIhCEAIQhACEIQBGVWPU8pyjzLMOIyv6gRi++el/rf2X/7Y4/aWUxq5tlJ1HUewRGci3zW+BgD5c6nxMZaL5VPOvrHxyLfNb4GM1HJblE5rdNeo9sQpasIQ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084" name="AutoShape 4" descr="data:image/jpeg;base64,/9j/4AAQSkZJRgABAQAAAQABAAD/2wCEAAkGBxQQEBQUEhQWFRQXFxUWGRgUGBgeGhceFRwiFhgeFxcYHCggHR0lGxgXITIhJSkrMC4wGh8zODMsNyktLisBCgoKDg0OGhAQGi4kHiQsLCwsLDc0LCwsLDQtLCwsLDQ3LCwsLC4sLCwsLCwwLCwsLCwsLDcsLCwtLCwsKywsLP/AABEIALABHgMBIgACEQEDEQH/xAAcAAEAAgMBAQEAAAAAAAAAAAAABQcDBAYBAgj/xABPEAACAAQDAwkDBQwHBwUAAAABAgADBBEFEiEGBzETIjJBUWFxcrEUgZEzUnOhswgWIzU2QmJ0orLB0SVTgoPCw+EVJDRDktLwFyZUk6P/xAAaAQEBAAMBAQAAAAAAAAAAAAAAAQQFBgMC/8QAMREAAgECBQAHCAIDAAAAAAAAAAECAxEEBRIhMRMiMkFRgeFCYXGRobHR8CPBFCRy/9oADAMBAAIRAxEAPwC2m2lpgbGZw06Lfyjz756b+s/Zb+UV5P6beY+sfEAWN989N/Wfst/KM1Jj0ia4RHux4DK3Vr1iK39nf5rfAxK7LSWFXLJUgc7iD80wBYsIQgBCEIAQhCAEIQgBCEIAQhCAEIQgBCEIAQhCAEIQgBCEIAQhCAEIQgCMqsfkSnKO9mHEZW8eoRi++em/rP2W/lHIbSyWNXNIViLjgD2CIz2d/mt8DAFhffNTf1n7LfyjWrtsqSShZphPYoVrt3C4itcQxFZWnFuzs8Y55medMA1Z2IAA7+AEY1bEKG0eTb4DK5V/5Km0Pv6e8nsc2mqcSnKiBlUmySpZNzf5xHE9/AfXFhbH7HpSS804CZPcc4nUKOOVb/WeuPvYrZJaFM72aew5zdSj5qfxPXHUwpUX258jHY6LXQYdWgvr6fcqSf028x9Y9pflE8y+seT+m3mPrHtL008y+sZBqS2oQhFIIQhACEIQAhCMc+cstSzsFUC5ZiAB4k6CAMkI0MOxumqSRIqJM4jiJUxHt45SbRs1NSkpC8x1RBxZyAo8SdBAGaEaWHYtIqQTTzpU4DiZUxXA8SpMZnrJYfIXQORfKWGa3Ho3v1H4QBnjFU1KSkLzGVEHFmIAHiTpGtRYxTz2ZZM+VNZeksuYjFfMFJI98Vj90DWBqemkq4uZ5LqCLiyHKWX+1fXugC06GvlT1zyZiTFvbNLYML8bXHXqPjGzEPsvhdLSyDLoggl5rnk2zAtYAljc86wX6ozNj9KJvImpkCbw5PlZef8A6L3+qAJKEY589Za5nYKo4liABfvMYhiEosiiYmZwSgzrdwNSVF+cAB1QBswjRmYxTqjO0+UEXpMZiBV8zE2Hvj6TFJLSeWE6WZNr8oHXJbtz3y298AbkI1qDEJVQmeRNlzU4ZpTqy/FSRGDEMbpqcgT6iTKJ4CbMRCfAMReAJCEfEmarqGUhlIuCpBBHcRxj7gBCEIAQhHjNbjACOF2126EjNJpiGm8Gfisvw7W+ofVEZtvt3mzSKRtODzR19olns/S+HbFdqtyABcmwAHXfQACMKvibdWB0WW5Re1Wutu5fn8H0bs3WWJ95JjqNn8PEp5ZOrllv3ajQRr4Th3JjMw55/Z/1iYo/lU86+sXD0NPWlyeWaZl0n8NLsrn3+ha8ewhGYaIqSf028x9Y9pemnmX1jyf028x9Y9pemnmX1iFLahCEUghCEAIQhACKl34zTNn4bSEkSp078IAelz5ctfgHf3kHqi2oqLfZzK/CJraIs03bqGWZKY3PVoCfceyBUSOJbtOQxGiqcMWXISUw5YF3uy5hfLe9yZZcHUX0iP3kr7bjuH0E0k05GdkBIDE5yb267S7d1zHW7Vbdy6GppZCpyz1DKoyOOZmZUUkWNwS31GOS21YSdqMOmzCFRkC5joP+YnHxdfiIgNPHcKlYRtBhxo15JKgrLdFJynM/JtxPAh1Nu1bx8bcYYlXtVTSZl8jypYbKSCVAmsVzDUBgtjbqJjd3hTln7Q4TLlsGZGRmCm9hygma2/RlsY9x38saP6EfZzoA0toMBk4ZtBhnsa8kswjMqk26WRrXN7FTqO6G/nBJEpqeoSXadOmlZj3bnBUAAsTYcBwAiT3kfj/CPH/MEfH3QfyNF9O37sATu1lDKwXBKv2BORBynmsxIacySCwLEkEKR8I4obDUv3te18nep5E1PK3a9758tr2tl04d/GLA3u05mYLVhepZTnwlzUmN9SmOaXFZX3odNb+ymRa4vnvyeW3G9/q1gDWxGueo2PDzCWYKiEtqTyc4ICSeJsoiR3R7GS1kU2ITHmPUNLsl25kuWQUVVXy6+JiImySmxov1gOPB5+YfURFgbtPxPQ/QS/SAKx3S7KU1e9c1UnKqk6yoWYKGYtd7KRdraAnhrHxu22Zk1OIYhSTs0ylppszLJLtkZhMaUrsARchUt7+4R0G4bhiP6wP8UYd0v46xn6aZ9vNgDFu+pVodocRppNxIWXmCXJ4BHXj2cowvxtEZu5wuixJ66pxMo8xp2VeVmZbAjMSozDhcKOwLpE3s2L7V4kO2UR+xJiA3VbL0FYKxa6WrTZU2wzTHUqtrHRWGmYNqYA6DcXUlHxClDFpMmdeXrcAFnQ2PYQinTvPXFsxXe6mpoJk2sGH0rSBLKI7l2ZZou4UrdjYaE9XSEWJFIxCEYaqoWUjO7BVUXJPAAQCV9kfU2aEUsxCqASSTYADiSYqbbfbY1N5NOSsngzcDM/kvrGptpti9axly7pTg8OBmW637uxf/AAcpGvr4i/VjwdVlmUqnarWXW7l4ev2EWhu62QyBaqoXnnWWh/NHziPnHqHV48Ird3sly7Cpnr+CU8xT+eR1n9EfWfrtcR9Yah7cvI8s3zLmhSf/AE/6/JUczifExlovlU86+sYpnE+JjLRfKp519YzTmy2IQhFIVJP6beY+se0vTTzL6x5P6beY+se0vTTzL6xCltQhCKQQhCAEIQgBEbj2BSK6SZVTLExL3ANwVParDVTrxESUIA5HZ7dvh9BNE2RJ/CLqrO7NlPC6hjYG3XxiW2k2ZpsRliXVShMAN1NyGUnQ5WUgi/1xMQgDmNmNgaHDXMymk2mEEZ3ZmYA8QpY6X7o35+zFM9ala0u9Qgyq+ZtBYjo3twdurriYhAERiezVNU1Emomy802RrLbMwy634A2OvbHm0WzNNiCotTLziWxZecwsSLX5pETEIA+JkoMpVgCpBBB1BB0II7LRxJ3S4VyvKeznjfLyj5P+nNw7uEdzCAI7FMEkVNOaaagMkhRkW6gBCCoGW1gLDhGfDMPl00lJMoZZctQqi5NgOAudY2oQBEbP7NU1Byns0vJyrZ35zG5HXzibcTwjzCNmaaknzp8mXlmTyWmNmY5iWLnQmw5zE6dsTEIAiKXZqmlVkysRLVE0ZXfM2osB0SbDoLwHVELj27LDq2cZ02R+EY3Yy3Zcx6yQptc9vGOxhAEZgGAU9BK5KmliWl7m1yWPC7MdWNgNTEnAxr1tYkmW0yYwVFFyT/59UOCpNuyFbVpJltMmMFRRck9UUztltY9e+VbpIU81etv0n7+wdUfO2O1T18ywushTzF7f0n7+7qjnI1tfEaurHj7nW5XlaopVava7vd6iOk2J2ZNdOu1xIQjOfndYQHtPX2DxERWB4S9ZPWVLGp4nqVRxY+H1xe2D4ZLpZKSpQsqj3k9ZPeTEw9HW7vg+82zD/Hhoh2n9F+8G3JlBFCqAFAAAHAAaACPuEI2ZxxUUzifExlovlU86+sYpnE+JjLRfKp519YhS2IQhFIVJP6beY+se0vTTzL6x5P6beY+se0vTTzL6xCltQhCKQ47anePSYbUchPE4vkV/waAizXtqWHYY6RMTRqYVCkmWZXLAjiVy5xYdtopfeVhftm0SyOt6VreZZM50/aVY6jdli3tGz8xD05EufJI6wApZL+CsB7ohTtNk9pZOJ0/L04cJmZPwigG62voCdNY57aPerQ0U5pJ5WdMU2YSFUhSOILOygkdYBNoi9yEwrgbsOImTyPcoMR/3PVIr09TUMoM1pwTMRqBkVzY97OSe2KDtNkNv6PFGKSGZZoBYy5qhXsNCRYlTa44E2vGep2zp5eIph7iYJ7gFTlGQ3UsOdf8ARYcOIjgtr5C0+1GHzJQCmbkz5dM2YtLJNuJKkD3CPN8K+zYrhlYNBmVWPdKmK1j/AGZj/XEBaG0OMy6GmmVE6/JywL5Rc85ggAF9SSwEfGEY5KqaRKpbpJZDMvNspCi+rakAWF+PCOL381mXC1lLq06fLQDty3meqD4x7vIkmj2c5FdMqU0k94zKrfHWKD5q99WHo5VUqJoH58tEy+7lJitb3R2WzW0lPiMnlaZ8yg5WBBDIeNmU8NIiN12HS5eEUuVFHKSlmPoOcZnOJbt4290cfuvlinx3FJEvmyxmIUcBlmc2w6rB2EAW9GCuq1kypk1zZJaM7HsCDMfqEZ44nfHiXs+D1HbMyyR/eGzfsBoENvZHb6lxSY8un5UMihzyihbgm2lmPXHVExRmzFF/srHMPTgKijlh+wvMVs3v5SWvxi1dvqhpWF1rqbMKebY9hykQBzeK748PkTDLUT5+UkFpKIV07C7rcd4uI6TZPa+mxNGamckrbOjizrfhcdhsdQSNDHM7jKCWmErMCrnmTJ2Y2FyEcooJ7AFGkZ9k9iZ1Fi1XVAyhTzg+VEJzDMwYXXKANc3A9cQpObXbaUuFqpqHOZrlZcsXdgOJtcADvJAiAwffBh9RNWW3LSCxADT1QKSdBdkdreJsO+ObmSFq9sXScA6SUUqrajmSVYXHc80t42ib380KNhfKFRnSbLCtYXAc5CL9hB4dwgDuNocal0NNMqJ2bk5eW+QXbnMFFhcdbCOJO+vDusVA/u1/74+Nrapp2ygmNqz01Ix8S0smJTdjTyjgtK0xEIyOWLqtrB2vcnugCYwLa+krZDzpM4ZJfymcFWTr5ytqOB164qHbveEtXOMsZ1koeatukfnNr8B1RzpmyxiFYKU5aZneyropAe66fNBzZR1C0aNIL1kzwP8ACMarO7cXwlc3OBw7pqFVdqUtKur29Tdp8VlObA2J+cLRuMbC54REbQyRyYYAAhgLjvvHS1+CsuBzK2ZoX5BJYPY7qGb3i4HvMYyoqdnHvNxPMJYfXGtZtJWtte/uJrZTeJh2GoVyVE2a1jMmy0TKOxVzzFbKPDXUxauzO0dPiMnlaZ8yg5WBBDIeNmU6g2iJ3YYbLl4RS2RfwklJj6DnGYMxzdvG3ujjd1aCRjmKU6aS+ewUcBkmc2w6rCYR7hGxjFRVkclWqyqzc5PdlvwhCPo8iopnE+JjLRfKp519YxTOJ8TGWi+VTzr6xClsQhCKQqSf028x9Y9pemnmX1jyf028x9Y9pemnmX1iFLahCEUhUeL/AJZ0n0P+TPjTwL+j8VxeiOkudJnT5f8A0mYAP7Mxx/dxuYv+WVJ9D/kz4wb7qdqarpK6WNSsyQ/fdTlB7irzREKSW5b8QzfPUfuCMX3On4un/rH+VLjd3Gyc2Dsh4GdOX4hRHIbB7Trs7MqaOvlTUBmZldVuNBkvqRdWVVIIv13tFBObwfykwr+7+0MSm/rDuVwrPa5lTUbwD3lH98RzOHVz49tBIqZEp1paYKS7jqS7C5FxmZ2FlBvYXi09tsO9pw6rkjpPJmZfMFuv7QEQFa7T1wxKqwCTxExUqX9wDG/iJcwfGOn33/iab9JI+0EcFuUVqrEZcxxpSUpRL9Wd2y++0yYItPeXgz1uF1EqUuaZZXRR+cZbB7DvNiIAy7ufxRQ/q8n90RVOHbQewbQ4hMKZ1Z5iMAbG2YG69V9Iktjd61NQ0Eumqpc9Z0heTyhBzwvR6TAqbWBDARz2D7P1Vf7ZiRllVZy6qQbuGJZsl+IUZdevW3CPio2otx5MnBwhKtGNTst7l6YJj8isTNJcHtU6Mvip19/CK535VKzJuHUjMFSZNLzCxsAoKyxcnQCzzDf9GOLpal5Th5bFGHBlNiPeI9/2nLxLF5ZxO7yUlcm2XMt7XIJ5MgjnPqV7BHjSxGvZmfj8pdBp03dN2S7/AFOk3yYvTmZh9VTT5Ux5E3USnViACs0XCnheWR74sHeFND4LWMNQ1NMYeBW4jhdvd3+HS8KnVNBKs6BHDrNmuCucB9Hdh0SerqjpNmb4ps2soHnvTTKfX50u8oX8coPvjJNO1bk+9yX4lkeeo+1aOzl1stnKLMQuvFQwLC3aoNxFMbA7wZOD0jUdfKny5sp5hACDXOcxGrCxzE68CCNYkd0NPNqsRrsSeU0uXNuqZvzi7ZiB2hVVQSNLnuMAfOFflnU/R/5EmJ/fn+J3+lkfviOZ22d8I2gTEmlO9PNUByg6+T5FluTYNZUYXIvrGlvD28l4zIl0WHyp012mKxuoHRvlUAE/nEEk2AtxgDosf/JCX+q0XrLirJCznpURKqcJZXWUWYSwbnmhQ2o93EmO73i4yKfC0wyUQ3JSpEua44Xl5eavfdQSfd224rB/kE8D6mMavWsuq+83OW4BTqWrLZxuvnsauz80WZMoUqRe3X1a/CPij/4yZ4H+EeYRzaicve31N/rGD2oSqqYzAkajQX7O+PJxvKVu9GbGoo0aLm7KM2vlck9oKVjStMA5iuiluq7A2HjoTFl7wR/7Wp/o6D/BHGYzioxOmpsNw2mn6TBMmTJiqCzWK5myMwCjMTckcAItjbrZtp+CvSyRmeXLlZFHFjIykAd5Cxk0aeiFjTZhiViK7muOESG7z8U0P6tI/cEcHu7/ACkxTwm/aJGtsdvXpqKglU1TLnrOkLyYUKOeF6PSYFTawIa0be5mhnTqutxGahlpPLBAwIzZ3zta/FQAov16x6mEW3CEIpCopnE+JjLRfKp519YxTOJ8TGWi+VTzr6xClsQhCKQqSf028x9Y9pemnmX1jyf028x9Y9pemnmX1iFLahCEUh85Be9hftgyA8Rfxj6hAHiqBwFvCPibJV+kobzAH1jJCAPlECiwAA7BoI+oQgD5VAOAA8I+oQgDFMpkY3ZFJ7SAT8TGS0ewgCo942yvs7mokj8C55wA+TY/4SfgfERxFo/RtVTrNRkcBlYEEHrBijdrdn2oJ5Q3MtrmWx6x2H9IdfuPXGuxNHS9S4OsyjMOlj0NTtLj3r8o1sExydRtmkvYHpIdUbzL/HjFobM7dyKmyTLSJvYTzGP6LdvcfrinYR5U68occGdjMuo4ndq0vFfu5+jpkhHtmVW8wB9YyARSuze29RR2Vjysr5jHVR+g3V4G48ItPANpJFat5T84cUbR193WO8aRsKdeM/icri8trYbdq8fFfuxLMoIsdR2GOK272lSiQyacKs9xqVAHJqes26z1fGIbaHebNk4jOpZMqW0uSAGds1y5W5AsbWBIGvzWjgaqpaa7TJhLOxLMT1kx54itpWlcmXlOXdNLpai6q+voYjrx18YQhGtOtEWzu12ZEiV7RNUcpNHNBHQTiPe3HwtHH7v9nfbKjM4vJlWLdjN+av8AE93jF0iM7C0vbfkc5neNt/rw8/wFUDgLeEewhGcc0YplMjG7IpPaQCfjGWEIAQhCAKimcT4mMtF8qnnX1jFM4nxMZaL5VPOvrEKWxCEIpCpJ/TbzH1j2l6aeZfWPJ/TbzH1j2l6aeZfWIUtqEIRSEVtPjsvD6SZUzblUA0XixYhVUd5YgfXFd0O22N1cv2imw6UZBuVu2rAH83M6luHELr1XiT38tbCrds+Vf3XPqI63YyWFw2iA4Cmp/s1gUjN3m2i4tIdsnJTpTBZku97X1UqTY2NiNRe6kRy1fvCxFsRqaOjo5U8yWYdIhsotqczgcWHCNTc9pi2LKOGcm3hOmfzMa2zOJyababEnqJ0uSh5RQ011QE3Q2BYgXsDp3QBJLvPrKSfLTFKH2eXMNg6E6a2J4kMBcXsbx1e2eLYjIeUMPpEqVZWLlmAykEZbXdb3F44Te7isnFjSUVA61M4zWYmScyoCuTnOugHOuewDwi45EvKirxsAL+AtAFQSd5WLPVNSLQSTUoLtKzG4AAa9zMy8GXgeuO/2MxKunpMOIUy0zKwCBWBzC2pNmbgY4PAvyxrPom+ykxamMNamnEcRKmH9kwIVr/6j11fUTZeE0aTZco2MyYw1FyA2rKoDWJAuSRrpEnsjt/Pm13sGI0wpqkglMpurWGa3E8VBIIJBsRoYjvueZYGHTj1mfr7pa2jT235u1mHEcTLk/W85fSIU7XeHtomEyEfJys2YxWWl7A2FyzHqUaDQE3I8RX21eM4xNo2mVeHS1pwM+YHnyuxrCYWGnG6+No3N8AzYxhKnVc66eM6Xf42EWpitNLnyZkmaeZNR5bagHK4Km1+4mDSasz6hOUJKUXZo/ONLVCZLDjv07CIjKfFJ0wXSWpA7P9TFv49u4kyKE+xZmaWXfnNmLg9JbgcRa48SOuKd2eqUWW2ZlFyCLkC+kYEqOjU7X8DpaePeJdNa9Oz1cLdW8fE2qPEy0zk5iZG6olZdQZRzqxVl1DKSCLdhEQTNy1UpTVVAuw4aXPH3xv4xNyyX7xb46R5TgtUbbXM2hXl0NRzepRvZ+KNemxtqieS6oGe5LKoBY8STbQk6knrN4kZz5VY9gJ+EQE2XyXsz92vvN/8AEYnav5N/K3pFrJak13nzl9SapThLmO/k1ciqfEp8wXSUpF7cf5mJCnmzTLYslnAYhR1hRmvx7j8Ij8BqkSUQzKDmJ1NuoRZmzGEI2FVtZdXLSJ6JYg5QFIY9xJ08PGPR09U9Kjt4mNHFdFhlWlVbk1xty/K+x1O5yu5fC1bIqETJinLfnFSOcb9Z/lEJUbxa2sqpsnCaRZySjZpkxrA6kXF2UAEg21JNr2jb3JG2CkjiJk8xFfc5L/udSevlkHwlr/MxnpWVkcxOTlJylu2TGx28CfOrzQYhTinqbErlNwxC57EXI1S7AgkGx4RJ7xduVwpJapL5aonEiWlyBZbAlrAniygAaknxjeq9jJEzEpeIFpgnS1CgAjIbKyai1+Dnr7I4XeIM20eFqdQOS0/vCf4CKfJlrdt8ao5Yn1eHSxT3GbKwzKCbC9pjEceseNosrAsWl1lNKqJV8kxQwvxHUQe8EEHwiJ3krfCK79XmfULxEbkmJwaT3PPA/wDsYwB3kIQgQqKZxPiYy0XyqedfWMUzifExlovlU86+sQpbEIQikKkn9NvMfWPaXpp5l9Y8n9NvMfWPaXpp5l9YhS2oQhFIVxv6H9FD6eV6NHX7HG+HUZH/AMan+zWNbb3Z3/aVBNpwwVzlZGPAMjBhe3UbWPjHAYTW7QUVMtItAkzk1yS5pdDYDRf+YAbDhe3VeBRugN8Yxbzn7aZGhguBSK7aTEZdTLExByjAEsNQUF+aR1Ex2G6jYybhyT5tUQaioKlgDfKFudWGhYs7E204RrbKbN1UjH66qmSitPND5HzIc1yhHNDFh0TxAiA5fbXDhgGI0UygeZKlTm/CSs7FDkZA1wTrdX672tpF4RW++fZipr5dMaSVyryne4zItgwGt3YDioixZLEqCRYkC47D1iKCosC/LGr+ib7KTFp40P8Adp/0Uz90xweE7M1SbS1NY0q1M8shZmZNSUlrbKGzDVG4jqix3UEEHUEWPvgQq/7no/0bN+nP7iRobdflXhv0cj7SdGHB8ExfAZs5KOnSrppjXXnLcW0UkFlYNlsDxBsI39mNlK+rxZcSxNFk8mPwcpSpOilVACk2UZmbU3J7ohTX3um2M4STwzqP/wBk/nHQ7zthqatlzqya00TZNNMyhGUIeTDTBmBUnidbER9b19jZuIy5E2lIFRTsWUMbZg1iQDwDBkQi+mh4RAYhjG0E+nenfDUvMltLZwyahhlYj8LlB1PdAG9uPH9DTfpp/wC4sVDs3gnK0bT2TMizBKJ15pKBhe3Ub8f5iL13Y7OT6DDHkVCqJjPMfKrA2DqAASNL6RE7pdj59NQVNPXycnKzAcpZGuuRVuCjG2oMfM4uUbI98NVjSqqUldd6KepLyankwTkI4E9ovH1tHM5qL2m592n8YltqNnZ1HiOVhdRazac5TcA28OPfeI+fSu9SjEcxRxuO88L342jCbSmm+5bnRRjKWHnTpp2lLbws7P5GhiuIJNlhVDAggi47rRLJNz0+btl/w1jLWyc8tlHEg28eqNbDKWZyJllTnOZVAsSc3ACx7TaPhyjKCt3MyI0qtOvLU7qUebW44JDdlsouIzQrrdEa8xtdFFrLp1k3Hxi6sbweTR4RVyqeWJcsSZ7ZQSRdlJJ1JMRe5zZ6fQUU1KqVyU1p7NYsjErkQLqjEWuG0v29sdRtRSvOoqmXLGZ3kzFUXAuWUgC5IA17Y2MY2ucnVq61FJWsrfH3nF7k/wASN9JURGfc5/8ABVP0yfZrHT7pcEn0WGiTVS+TmcpMbKWRtGtbVCR9cchhuAYrgM+etBTpV0s1gVBYArl6NwWVgwBseINhwj6PIsSp2vp5eIS6Bi/tEwZlAXm2Ks2rX00QxwW8DTaXCz9F9oY2ti9lK6firYniSLKcAiXKBBIJXkxopIChC3EkktfSJDersfUVjU9VREe005NlJAzC4dcpbm5gy8DYHMdYgJ7eSf6Irv1eb6RD7kPxNK+kn/aGOax2dj+JyDSPQy5CPYTJmdACAb8eUaykjXKCYsjY3ARh1DJpg2YoDmb5zOS7kd2Ym3daKCahCECFRTOJ8TGWi+VTzr6ximcT4mMtF8qnnX1iFLYhCEUhUk/pt5j6x7S9NPMvrHk/pt5j6x7S9NPMvrEKW1CEIpBCEIAQhCAEIQgBCEIAQhCAEIQgBHlo9hAHLbf7O+2U+ZB+GlXZO1h+cvvtp3gRSsfpIxT+8rAPZ6jlkH4Kcbm3BX4sPfx+MYWKpe2vM6LJMbZ9BJ/D+0cbHe7rtn+VmGqmDmSzaWD1v1n+z6nujj8Gw16qeklOLnj80DVifARfmG0KU8pJUsWVFCj3dZ7zxjywtLU9T4RmZ1jeip9FF7y+i9TZEewhGyOREIQgBCEIAQhCAEIQgCopnE+JjLRfKp519YxTOJ8TGWi+VTzr6xClsQhCKQqSf028x9YSGs6k8AwPwMZJ8ls7c1ukeo9sY+Rb5rfAxClh/fNS/wBb+y//AGxmpMdkTXCJMux4DKw4a8SLRW3It81vgYltlpTCrl3UjpcQfmmKQsWEIQAhCEAIQhACEIQAhCEAIQhACEIQAiN2hwlaymmSW/OHNPzWGqn42iShEaTVmfUJuElKPKOK3cbMtSy2mzltOclbH81VNv2iL+Fo7WEIkIKCsj0xFedeo6k+WIQhH0eIhCEAIQhACEIQBGVWPU8pyjzLMOIyv6gRi++el/rf2X/7Y4/aWUxq5tlJ1HUewRGci3zW+BgD5c6nxMZaL5VPOvrHxyLfNb4GM1HJblE5rdNeo9sQpasIQ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6086" name="Picture 6" descr="http://portal.comunique-se.com.br/images/sampledata/parks/conforme-NOVO-ACORDO-c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033269"/>
            <a:ext cx="7947901" cy="489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na produção textual x proficiência na leitura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862" t="43934" r="25540" b="23162"/>
          <a:stretch/>
        </p:blipFill>
        <p:spPr>
          <a:xfrm>
            <a:off x="3090039" y="1936376"/>
            <a:ext cx="5616967" cy="4601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5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Proficiência na produção textual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363" y="2380593"/>
            <a:ext cx="9720073" cy="3342290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Escrever implica dar processamento de saída de informação </a:t>
            </a:r>
            <a:r>
              <a:rPr lang="pt-BR" sz="3200" dirty="0" smtClean="0"/>
              <a:t>organizada </a:t>
            </a:r>
            <a:r>
              <a:rPr lang="pt-BR" sz="3200" dirty="0"/>
              <a:t>em </a:t>
            </a:r>
            <a:r>
              <a:rPr lang="pt-BR" sz="3200" dirty="0" smtClean="0"/>
              <a:t>nosso sistema </a:t>
            </a:r>
            <a:r>
              <a:rPr lang="pt-BR" sz="3200" dirty="0"/>
              <a:t>cognitivo, o que só é </a:t>
            </a:r>
            <a:r>
              <a:rPr lang="pt-BR" sz="3200" dirty="0" smtClean="0"/>
              <a:t>possível se</a:t>
            </a:r>
            <a:r>
              <a:rPr lang="pt-BR" sz="3200" dirty="0"/>
              <a:t>, preliminarmente, </a:t>
            </a:r>
            <a:r>
              <a:rPr lang="pt-BR" sz="3200" dirty="0" smtClean="0"/>
              <a:t>tiver ocorrido </a:t>
            </a:r>
            <a:r>
              <a:rPr lang="pt-BR" sz="3200" dirty="0"/>
              <a:t>processamento cognitivo de entrada </a:t>
            </a:r>
            <a:r>
              <a:rPr lang="pt-BR" sz="3200" dirty="0" smtClean="0"/>
              <a:t>da </a:t>
            </a:r>
            <a:r>
              <a:rPr lang="pt-BR" sz="3200" dirty="0"/>
              <a:t>informação, a qual é organizada à luz de nosso conhecimento prévio, </a:t>
            </a:r>
            <a:r>
              <a:rPr lang="pt-BR" sz="3200" dirty="0" smtClean="0"/>
              <a:t>de </a:t>
            </a:r>
            <a:r>
              <a:rPr lang="pt-BR" sz="3200" dirty="0"/>
              <a:t>nossos valores, de nossas experiências sócio-históricas e culturais etc. </a:t>
            </a:r>
            <a:endParaRPr lang="pt-B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138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Proficiência na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876097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Por mais que cada um de nós tenhamos experiências diferentes e conhecimentos enciclopédicos diversos, há elementos explícitos e implícitos no texto que nos leva a uma convergência na construção de sentido. Essa proficiência na leitura reverbera no ato da produção textual, seja de textos técnicos-científicos ou literários. </a:t>
            </a:r>
          </a:p>
        </p:txBody>
      </p:sp>
    </p:spTree>
    <p:extLst>
      <p:ext uri="{BB962C8B-B14F-4D97-AF65-F5344CB8AC3E}">
        <p14:creationId xmlns="" xmlns:p14="http://schemas.microsoft.com/office/powerpoint/2010/main" val="2684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/>
              <a:t>Qual a implicação da leitura e escrita na área de ciências exatas e tecnológicas?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Respondendo a nossa indagação inicial, podemos afirmar que leitura e escrita têm implicação direta em qualquer área do conhecimento, seja porque enquanto aluno irá trabalhar na produção e leitura de gêneros acadêmicos, elaboração de relatórios, leitura de textos técnicos, entre outros. As atividades desenvolvidas por alunos e profissionais da área de Ciências Exatas e Tecnológicas trabalham com linguagem o tempo todo, uma linguagem específica em que ser proficiente na sua leitura e produção textual  e dominá-la faz a diferença, seja no mercado de trabalho, na academia ou no ambiente familiar.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913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1. A </a:t>
            </a:r>
            <a:r>
              <a:rPr lang="pt-BR" sz="2800" dirty="0"/>
              <a:t>linguagem é um instrumento natural de comunicação do ser humano. Usamos para expressar nossas opiniões, </a:t>
            </a:r>
            <a:r>
              <a:rPr lang="pt-BR" sz="2800" dirty="0" smtClean="0"/>
              <a:t>sentimentos, ideias, etc. </a:t>
            </a:r>
            <a:r>
              <a:rPr lang="pt-BR" sz="2800" dirty="0"/>
              <a:t>Interagimos com as pessoas e com as instituições usando a linguagem verbal e </a:t>
            </a:r>
            <a:r>
              <a:rPr lang="pt-BR" sz="2800" dirty="0" smtClean="0"/>
              <a:t>não verbal</a:t>
            </a:r>
            <a:r>
              <a:rPr lang="pt-BR" sz="2800" dirty="0"/>
              <a:t>.</a:t>
            </a:r>
            <a:br>
              <a:rPr lang="pt-BR" sz="2800" dirty="0"/>
            </a:br>
            <a:r>
              <a:rPr lang="pt-BR" sz="2800" dirty="0"/>
              <a:t>Explique o que você entende por linguagem </a:t>
            </a:r>
            <a:r>
              <a:rPr lang="pt-BR" sz="2800" dirty="0" smtClean="0"/>
              <a:t>como espaço da interação e como isso influencia o sentido do texto. </a:t>
            </a:r>
          </a:p>
          <a:p>
            <a:pPr algn="just"/>
            <a:r>
              <a:rPr lang="pt-BR" sz="2800" dirty="0" smtClean="0"/>
              <a:t>2. Como aluno da área de Ciências Exatas e Tecnológicas, relate sobre a importância do sistema de conhecimento para a leitura de textos específicos da sua área</a:t>
            </a:r>
            <a:r>
              <a:rPr lang="pt-BR" sz="2800" dirty="0" smtClean="0"/>
              <a:t>. (01 LAUDA)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3074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281" y="279806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O que é linguagem?</a:t>
            </a:r>
            <a:endParaRPr lang="pt-BR" sz="6600" dirty="0"/>
          </a:p>
        </p:txBody>
      </p:sp>
    </p:spTree>
    <p:extLst>
      <p:ext uri="{BB962C8B-B14F-4D97-AF65-F5344CB8AC3E}">
        <p14:creationId xmlns="" xmlns:p14="http://schemas.microsoft.com/office/powerpoint/2010/main" val="9339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básica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1855694"/>
            <a:ext cx="9720073" cy="47199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BAKHTIN</a:t>
            </a:r>
            <a:r>
              <a:rPr lang="pt-BR" dirty="0"/>
              <a:t>, M. M. </a:t>
            </a:r>
            <a:r>
              <a:rPr lang="pt-BR" dirty="0" smtClean="0"/>
              <a:t>Estética </a:t>
            </a:r>
            <a:r>
              <a:rPr lang="pt-BR" dirty="0"/>
              <a:t>da criação verbal. Tradução Paulo Bezerra. São Paulo: Martins Fontes. 2003. [1979].</a:t>
            </a:r>
          </a:p>
          <a:p>
            <a:pPr algn="just"/>
            <a:r>
              <a:rPr lang="pt-BR" dirty="0"/>
              <a:t>FLÔRES, L. L.; OLIMPIO, L. M. N.; CANCELIER, N. L. Redação: o </a:t>
            </a:r>
            <a:r>
              <a:rPr lang="pt-BR" dirty="0" smtClean="0"/>
              <a:t>texto técnico-científico </a:t>
            </a:r>
            <a:r>
              <a:rPr lang="pt-BR" dirty="0"/>
              <a:t>e o texto literário. Florianópolis: Editora da </a:t>
            </a:r>
            <a:r>
              <a:rPr lang="pt-BR" dirty="0" smtClean="0"/>
              <a:t>UFSC</a:t>
            </a:r>
            <a:r>
              <a:rPr lang="pt-BR" dirty="0"/>
              <a:t>, 1994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KOCH</a:t>
            </a:r>
            <a:r>
              <a:rPr lang="pt-BR" dirty="0"/>
              <a:t>, I. G. V. Introdução à </a:t>
            </a:r>
            <a:r>
              <a:rPr lang="pt-BR" dirty="0" smtClean="0"/>
              <a:t>Linguística </a:t>
            </a:r>
            <a:r>
              <a:rPr lang="pt-BR" dirty="0"/>
              <a:t>Textual. São Paulo: Martins </a:t>
            </a:r>
            <a:r>
              <a:rPr lang="pt-BR" dirty="0" smtClean="0"/>
              <a:t>Fontes</a:t>
            </a:r>
            <a:r>
              <a:rPr lang="pt-BR" dirty="0"/>
              <a:t>, </a:t>
            </a:r>
            <a:r>
              <a:rPr lang="pt-BR" dirty="0" smtClean="0"/>
              <a:t>2004.</a:t>
            </a:r>
          </a:p>
          <a:p>
            <a:pPr algn="just"/>
            <a:r>
              <a:rPr lang="pt-BR" dirty="0" smtClean="0"/>
              <a:t>_____. </a:t>
            </a:r>
            <a:r>
              <a:rPr lang="pt-BR" dirty="0"/>
              <a:t>Desvendando os segredos do texto. São Paulo: Cortez, </a:t>
            </a:r>
            <a:r>
              <a:rPr lang="pt-BR" dirty="0" smtClean="0"/>
              <a:t>2003.</a:t>
            </a:r>
            <a:endParaRPr lang="pt-BR" dirty="0"/>
          </a:p>
          <a:p>
            <a:pPr algn="just"/>
            <a:r>
              <a:rPr lang="pt-BR" dirty="0"/>
              <a:t>MARCUSCHI, L. A. Linguística do texto: o que é, como se faz. Recife: Universidade Federal de Pernambuco, 1983.</a:t>
            </a:r>
          </a:p>
          <a:p>
            <a:pPr algn="just"/>
            <a:r>
              <a:rPr lang="pt-BR" dirty="0" smtClean="0"/>
              <a:t>ORLANDI</a:t>
            </a:r>
            <a:r>
              <a:rPr lang="pt-BR" dirty="0"/>
              <a:t>, E. P.; OTONI, P. (</a:t>
            </a:r>
            <a:r>
              <a:rPr lang="pt-BR" dirty="0" err="1"/>
              <a:t>Orgs</a:t>
            </a:r>
            <a:r>
              <a:rPr lang="pt-BR" dirty="0"/>
              <a:t>.). </a:t>
            </a:r>
            <a:r>
              <a:rPr lang="pt-BR" b="1" dirty="0"/>
              <a:t>O texto</a:t>
            </a:r>
            <a:r>
              <a:rPr lang="pt-BR" dirty="0"/>
              <a:t>: leitura e escrita. Campinas, SP: Pontes, </a:t>
            </a:r>
            <a:r>
              <a:rPr lang="pt-BR" dirty="0" smtClean="0"/>
              <a:t>1997.</a:t>
            </a:r>
          </a:p>
          <a:p>
            <a:pPr algn="just"/>
            <a:r>
              <a:rPr lang="pt-BR" dirty="0" smtClean="0"/>
              <a:t>VAL</a:t>
            </a:r>
            <a:r>
              <a:rPr lang="pt-BR" dirty="0"/>
              <a:t>, M. G. Texto e textualidade. In: ______. Redação e textualidade. 2. ed. São Paulo: Martins Fontes, 1999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ZANDOMENEGO, </a:t>
            </a:r>
            <a:r>
              <a:rPr lang="pt-BR" dirty="0"/>
              <a:t>Diva. Produção textual acadêmica I / Diva </a:t>
            </a:r>
            <a:r>
              <a:rPr lang="pt-BR" dirty="0" err="1"/>
              <a:t>Zandomenego</a:t>
            </a:r>
            <a:r>
              <a:rPr lang="pt-BR" dirty="0"/>
              <a:t>, Mary Elisabeth </a:t>
            </a:r>
            <a:r>
              <a:rPr lang="pt-BR" dirty="0" err="1"/>
              <a:t>Cerutti-Rizzatti</a:t>
            </a:r>
            <a:r>
              <a:rPr lang="pt-BR" dirty="0"/>
              <a:t> .— Florianópolis : LLV/CCE/UFSC, </a:t>
            </a:r>
            <a:r>
              <a:rPr lang="pt-BR" dirty="0" smtClean="0"/>
              <a:t>2008.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359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vistasupernegocios.com.br/wp-content/uploads/2012/09/pm-pa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2" y="0"/>
            <a:ext cx="2790825" cy="366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capi.br/educacao/files/2010/12/ID_Eletrotec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87" y="336177"/>
            <a:ext cx="666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allpaper.ultradownloads.com.br/278285_Papel-de-Parede-Poema-Autopsicografia_1600x9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60" t="11095" r="9223" b="13580"/>
          <a:stretch/>
        </p:blipFill>
        <p:spPr bwMode="auto">
          <a:xfrm>
            <a:off x="8239361" y="4705643"/>
            <a:ext cx="3685735" cy="206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b-a.akamaihd.net/hphotos-ak-xap1/v/t1.0-9/10931478_10153130907898714_5944557282214739690_n.jpg?oh=fb3599daeeaacc0844da2a7a24a5f1c1&amp;oe=556B7F39&amp;__gda__=1429857132_63bac43d662b417826562f1a5d2773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62" b="27181"/>
          <a:stretch/>
        </p:blipFill>
        <p:spPr bwMode="auto">
          <a:xfrm>
            <a:off x="258832" y="4961931"/>
            <a:ext cx="4010566" cy="1579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-b-atl.xx.fbcdn.net/hphotos-xfa1/v/t1.0-9/404459_10150457353318525_783655801_n.jpg?oh=e6b2af4abe3bb49db6487d73e0633e0f&amp;oe=5569D5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5" y="2560320"/>
            <a:ext cx="3656369" cy="367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5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 smtClean="0"/>
              <a:t>A linguagem tem por característica ser dinâmica, ou seja, toda vez que há uma mudança histórica e/ou social a linguagem tem a necessidade de se adaptar ao meio social em que atua. </a:t>
            </a:r>
          </a:p>
          <a:p>
            <a:pPr algn="just"/>
            <a:r>
              <a:rPr lang="pt-BR" sz="3600" dirty="0" err="1" smtClean="0"/>
              <a:t>Bakthin</a:t>
            </a:r>
            <a:r>
              <a:rPr lang="pt-BR" sz="3600" dirty="0" smtClean="0"/>
              <a:t>, considerando os paradigmas ideológicos, interpreta a linguagem como </a:t>
            </a:r>
            <a:r>
              <a:rPr lang="pt-BR" sz="3600" b="1" dirty="0" smtClean="0">
                <a:solidFill>
                  <a:srgbClr val="FF0000"/>
                </a:solidFill>
              </a:rPr>
              <a:t>subjetivismo idealista</a:t>
            </a:r>
            <a:r>
              <a:rPr lang="pt-BR" sz="3600" dirty="0" smtClean="0"/>
              <a:t>, </a:t>
            </a:r>
            <a:r>
              <a:rPr lang="pt-BR" sz="3600" b="1" dirty="0" smtClean="0">
                <a:solidFill>
                  <a:srgbClr val="FF0000"/>
                </a:solidFill>
              </a:rPr>
              <a:t>objetivismo abstrato </a:t>
            </a:r>
            <a:r>
              <a:rPr lang="pt-BR" sz="3600" dirty="0" smtClean="0"/>
              <a:t>e </a:t>
            </a:r>
            <a:r>
              <a:rPr lang="pt-BR" sz="3600" b="1" dirty="0" err="1" smtClean="0">
                <a:solidFill>
                  <a:srgbClr val="FF0000"/>
                </a:solidFill>
              </a:rPr>
              <a:t>interacionismo</a:t>
            </a:r>
            <a:r>
              <a:rPr lang="pt-BR" sz="3600" dirty="0" smtClean="0"/>
              <a:t>. 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16787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PEhUQDxQUFBQXFBYVFxYQFxYUFhUVFBYWFhYUFhUYHCghGB4mGxUYITEiJSkrLi4vFx8zODMsNygtLisBCgoKDg0OGxAQGy0kHyUsLCwsLCwsLCwsLCwsLCwsLCwsLCwsLCwsLCwsLCwsLCwsLCwsLCwsLCwsLCwsLCwsLP/AABEIAPYAzQMBEQACEQEDEQH/xAAcAAEAAgMBAQEAAAAAAAAAAAAABAUBAwYCBwj/xAA/EAACAgECAwcCAwUGBAcAAAABAgADEQQSBSExBhMiQVFhcYGRBzLwI0JSscEUJDN0odFTgrPxFSU0Q2Kywv/EABsBAQADAQEBAQAAAAAAAAAAAAABAgMEBQYH/8QAMhEBAAICAQMCBAQFBAMAAAAAAAECAxExBBIhQVEFExRxIjJh8IGRobHBI9Hh8QYkUv/aAAwDAQACEQMRAD8A+xy6pECLxDiNemXfe4RemTnyGfKWrXfCJtpG4Zx/TapimntWxgNxABGB0zzHvE0tVEW2kanilFRK23VIR1DuqkfIJkeU7hoq4/pX/LqaD8WJ/vJ0bhvHE6ScC6kn0FiZ5/WR2ynaVIGYTBAQgj7Gp9SEkBHJqYIQQEBAQEBAQEBAQEBEJcf+JP8Ah6f/ADHP38B6zfp48scik7JcNTUa1lfeAKNw7p2rOd2OZQgkc5p1FtQrjrt9F4dwOjTqVRM5YsTaTYxJAGSz5PkJwzaXRpW9rj3SVLStIey9Kx3lavyOdxC+uBL4/PKtka7s41gKPcu0kZCaelOhB64yOkvuIREOgxKSsh8WZ1rL1HDId+PJ1XmyH5GfriXxxFran9yx6ibVpNq8/wCEGjiTqiMys9lxZ0rBVQlYAIXJ9sfJJm1sUTaYjiHPXqJpWJtHLZVx9GG5VbH7H0/984H2xzlZwW4+/wDReOtp7IfajXWVWItTMua2I27du/eiqbC3RMtz+Zp0+OLV3LDq8tq3iK+qbbxrY2xkJCtXW7gjC2WbcALnJGWH3mfytxvbX6qK8wjcQ4yx07XIrVpur2uSpLKbVVvCOYyM9fWTTBu/btXJ1U/L7oj1hcaPUd6gsxtDcwCQTg9CccukwtGpdeG/fXbfIaEBAQEBAQEBAQEBAQlR9rOCNra0WtlVkfeC+cZ2kDOJpiv2M717lJwnszrtLabq7dNuKbDuWwjGc9PXlL3yVtzCtaTEr6njOsUBbNCzsOReu2oIxH7yhmyAfQ+sw7a+7TcofFxZrDW1mi1KNWSyNXfUhBbkeYbn0lqxEeqJmXvh9GqF1RxetQ3d6NReloYFTtwAMg7sc41A6KVWeXQMCDzBGCPUHykxOpRaN10j38OqsVUdAVX8o5jaMYwCDnpLRe0TuFLYaTy1vwiklWNa5UKBjIACHK8gccvLlEZL8bV+nx+zffo0sOXUMdrJz/hbG5fg4iLWjhe+KtpiZajwqkuLO7G4Ywef7vJSRnBI8icmPmXiNRKn0+OZ3LCcJpG4CsYYgkZOMhtwwM4HiGeUfMtuJ2n5FNa0kaehaxtQBRknA6ZY5OPTnzldzPLSlIrHbHDbISQEBAQEBAQEBAQEJIQQEkJAxiNjMBAQEkI0EgICAgICAgICAgICAgICAgICAgI5SQEIICAgICAgICAgICAgICAgICAgIGW6n5gYgJKSQhzvaHitqu2n0xCWLQ2oL2KHUonI17fU+svWqsysuAatr9NTc/NnrVmwMcyOfLykWjU6TWU+VSzAQEJIQQEBAQEBAQEBAQEBAQEBAN1PzAQK3jnGU0aB7Azbm2gJjJOCcDPxLVr3cItbtjak03bpLW2V6XVOwG7aiqTj1xmXtimseVYybTNDwF7Rdqbci26qyutWyO7qsGQli/xAnniZzk4hbtVn9+4ZTSLn070hq6AK0bf4iFBJY4l5tFp8K8O0IxM2kEIadVqFqRrHOFUZPn9h6y1Y7p1Cl79kblp0msaw4amysYyDZtwR6eEnafPBkzSI4nalc025jUJAvXG7cuM4ByME+mfWV7WnzK63t5TVo27Dr4DtbmPCeXU/WTNZj0RGSk+raDnmOY9RI0vExPDMgICAgICAgICAgICAgG6n5gIHHfiT/h6b/Mf/AIabYOWeVWdidUlWudrHVAaMZchee8csmadTEzCmPUS+laXVpaN1Tq4zglCGGfTInF5dO4c5+InPT1f5vT/9QS+PlSy+bqYTDECLxPR9/U1RO3OMHrgggg4+RL4r9l+5lmx/Mp2ql+C22G02Oimyop+zNjKTkeMqxwvIYwPXrNoz1iI1HE/uHJ9Lkne59Gp+z9h8Q7lW7xXwgOxNq7chSMMT55A8ufLMt9RX2nj+Kv0d9cw23cCclyvdEG8XAMDhvDtNdmB08x15+UrGfje+Nc/x8LW6S3nWlpwnRmioVkgkFj4eSjcxbao8gM4HxMsl4vbuh1YMc0pFZTJm3IQQEBAQEBAQEBAQEA3U/MBCVZx/gqa1FR2ZdrbgUwSDjHn8y9bdvmFbV3Cp4d2GoqcvaW1GV27dQFIHPOeQ6y9s1phSMUJNvZYAn+zX3aVDzNem2qmfXBHXp9pn3x6wt2y26PgGw5u1F2pXqE1G0qGHRuQ6iN+xELsmVWICAhJGgjQQEIICAgICAgICAgICAgG6/WAgISRtBCSEEJIQQEBAQEBAQEBAQEBAQEBAQEBAN1+pgICAkpICQhiBmAhJCCAhJCCEkIICAgICAgICAgICAbqfmAiRTdqeMNo6RYiqzNYqANnGWzjOPiXx07p0radKDhXa/VWXCltOlmULbdOcNywM5sbGOc1yYYrG1K3mU7iOq16It7GqlGsKmllrNiJkhT3jvsdjgHHLr7TGvZK87auGcS1F9opXU7WKswPdaawYTGQ3d2EjqOsm3bHBWdpHE+Ka3S1Xd5QLSikrqK9i1Y2g5aovu5HIOOuJNIi06LTMKngXarVPfTVeamW1tv7NCpB2k5JJm18MVjbOt5mXacQ1gpTewZuarhMZJYhQOZHmZhSk3nS2bLGOu5Y0OuW5dwyuGKEP4SGXqDFsc1nSMWet4SN4zjIz6ZldSv3xHqbh6j7+fpGvXSdx7m8eo+8a36I7qx6vN1yoCzkKB5nkIiO6daTa0Vjl6DDpkff/AFjUoi9OIepCxAQEBAQEBAQEDEDLdT8wESlyv4jj+6p7aisn2685th/NDLJw5fs7xVNPrRbtstAocY06G1ubDHhXnjlNuojdVMc6l23aHWVaihTUFvZbK22I5FlZzzfCMGDAE8sjznHSNN5lB4Dft1Sq9lleanPdWi0h8FfHvsdgCvoDzz7S1o8KxMbbu2vaCoUajTKLLHNLAtUhetCwOO8ccl5c+flGKk7iU3nw4vs9atmr0mxg22zLbTnaNhHOdmWfwMKcvpXGdEdRX3Yx+dCckjwq4JAI6HAM5cV+y21upx/MogcZ4GbK1p0+xEG7IYebA4YNgnOTn1PrNcWaNza/nenPn6ae2K08a8oGk4ZZZfYSEDJbQWsySw2VVkqhxzB6dfMzS+Wla7/Sf7ufHgyXnTYvZ+4vYzNX4gcFeWHD95W+0KOhx5k9ecrOfH2xEQt9Jl3yzquz9x7va1ZK4dieRNveb3bO0nB6ciMe8Vz087ha/SZNxqVjxThLXV2LvLFirBbcGtSrA4GFyARkefWZY8sRZvl6e1qxG0SngbrqBcdu3crDDYKAIF2AbeY+oHtLznicetejHH0l4ybmXQzmeiQEBAQEBAQEBAQDdT8wEJadTpUtXZaquvo4yJMTpCPoeD0adt9FNdbYxurUKcHqMyZtM8o012dn9Kxy2moJOSSa1556knHOO63unTVX2Y0a5xpqefqoP8+knvsjthO0/D6q1ZK6q0VvzKiqA3LHMAc+UruU6hijh1NZ3JVWp9VRQfuBJ7rSjthKlZhJEpI9EEGiEkbQRo+5AQEBAQEBAQEBAQDdT8wEBAQEBAQEBAQEBAQEBAQEBAQEBAQEBAQEA3U/MBAQEBCSAhBAQEBAQEBAQEBAQEBAQEBAQEBAN1+pgISgcZ4qmkr72wEjcFwuMknpjMtWvcrM6U2g7c6eywV2K9GVJ3X7VXl5Zz1l5xWhWL7Sre1NZONPXbqgOraXa6qfIE55Zkdk+6e970vaEMf2un1FC+dmoVVQemTnz6Ss10nuXUqszCGI45OfEMxsIP1IPsQbISRKCIT6EIICAgICAgICAgG6n5gIHKfiP/6VP8xV/MzXByzycOf7LaZLdeiWorr3Nhw4DDIIwcGb9RaYr4UxxG307R6GqkEU1pWDzIrULk++J58zt0xCh/Eg44fbg/vVf9VJpij8Stl0InkqzAre0drJprWRirBRhl5EZYDI+81wa+bG43Dn6uZ+VPbyqLuLWI4rtbZZXTbuP7r42d3aBg5zz5YODnrOj5MWrNq8TP7hwz1N62iLePDdw/jb92oYb7WuerxkVgFF3czt5ch0xnJlcuCvfuONQvh6y3ytTztI1vFGbSrdX+z3siluR7sM4R2B6cueD085nWmr6ny3y5ptii0c/wCGheJDTm0DvnK93gXOGVu8fYrK3PaCeuftLTjm2mVc/b4r5bf/AB5gQrVgEWmt235RT4NuGC5Od4xkDmCCekj6fx4n02t9bafRinjVhABrQu1tqIN5VcVFs7iV68uXr15SZwVnzE+Nex9Xb2WvDtWL6ktAIDDODzxzI6+fMdfic969suvDfvrtJhpskBAQEBAQEBAQDdT8wECv41wpNZX3VhIG4MCuMgjoRmWrbtnaLRtRafsKtbd5XqtSrgYDKUzg9R0mls/dGphTs1wsOF8Xai06G8s7BWNNjZY2pWu5mtbkA2Tjl5CZWrvyv3aUzXa7i2lAavTpTbhtyu28bHyPCRjqstGqztXe3bASk87XggeLag4KsAQeoPMHz6SYnXn1RMRbxPDxfpUc5dFY4K5YA+E9R8SYvaPESpbDS3mYaRwunaU7pNpIJG0YJHIH595Pzbb5RHT0iOEgUrt2bRtxjbgYx0xj0le6d7Xile3taauHVKrKtaBW5MAoww9/WTN7K1xUj0F4bSAoFSeE5Xwjwk+Y+w+0n5l44lHyKcaLOHVNuDVoQx3N4Rzbpu+ZEZLx6/oTgx//ACkIgUAKAAOQA5AD0AlfM8tIrFY8PULEIICAgICAgICAbqfmAgYgISpeO8NsaxNVp8NdXW9a1udqMtuAxLYyCAMiWifRS0NvZXQPptLVTaAHRSDg5GSxPI/WLTuU1hbSqSAgICAgICAgICAgICAgICAgICAbqfmAgICBiNG2YSxCGYCAgICAgICAgICAgICAgICAgYgZbqfmBiBmEgjwiXHabXW9+Lu9dlfXvpe6JxWqBCdwA/e8P85dTbsJRcgZgICAgICAhJCCAhJCCAgaL9SE9z6D+spa8Vb4sFsn2UvEe0S1fmsRPtn/AFnPfqNer1en+FTfisypH7YrnwXr9dv+0x+q9rPSj4H4/Fj/ALt9Hbcp/jIHX+Krkw/5ScH7iWr1mvzR/Jjk/wDH4tH+lbU+1uP58x/V1fDeI16lBbQ4dT5jqD6MDzB9jO2l63jdZfP9R02Xp7/Ly11P7494SpZzjdT8wEAISouL8eZLRpdLU1uoPdk7g3dVo5xvdl54+BLRWNbU350r9ZwDU0aZbK9lt9eqbVsihgrnawNaefQxFztX/B+JpqqxamQMlWDAqVdeTKQRnkYmNJiU6VSQEJIR9iEsQhmNG/SSN+hHnzBBGiNnjWyEkIIELiWtFQwPzHp7DzMzyX7YdfSdNOW254j96fNO1Pa1gTVQflp5WbqJ4h9x8N+E11F8kfaHE22s5yxJPvOOZ2+jrStY1WHiFm2nUMvQ/STEzDO1K3WHBu0VmguF9XNTgWV/uuvp7H0Pl9wd+nyzS+4eV8W6CnU9P235jifb9+r7nw7XJqakvqO5HUMp9j5H0I6Ee09ysxMbh+Z5MdsdppbmElup+ZKhARKYUHDB/wCa6n/K0f6lpNvyKRy6vExhpLkexTZr1H+d1H/3nRf0Z1dFKLECv42zLV3lZINbCwgH8yKfGp9fDn7Ca4oi1tT6sOom0V7q+n9laOLsqNqB4xZZtpRiwBStTlhgHmSCenTE1+RE2inty5Y6m1Kd8+qRp+MbmDYcq2nSzao3kFnx0Ayfv9JW2HUT59dNKdTNp8w1arjj1PaSgNaVVsBkh82Egbhjlz5H0x5y1eni1Y1PmZn+ilurvW87jxpJq4g1untcoa2UOPPqEyGXIB8/MCZ2xxXLWN7iV6dRbJgtaI8oGh11lSVrsZnsUuDqLiVKoiliGwdud35fk+U1vjrMzqfEMsee9KxuPMpVb6i96r6mC0tWCVb83jGennghfuZT/SpWa2/M0/8AYvaLV4R/7Jru6K94m82bgc9F5vtz5eLw49Jfuwd3E6U+X1UU5/s6CrOBuxuwM49fOckzG509CkWisd3L3CSB847Xca/xWU9CUX4U4/3P1nl9Rl8zL7b4T0MdtKz95/j5fNmbJyZ5z7GI1GmISjWuVcbmAQjAXHMt8/abVrE0nUeY9f0cGbJbH1Fe+8RSY1FdeZt9/wCTXw1Agav0J+vv/L7zTqfxRF/dz/C6Rg7+n9p3/wA/2n+KXYMgic1Z1L08le6kw7z8Gu0apTfpr2wK7FZM+lobco+qZ/5jPc6efwvzD4rT/X3D6u3U/M6HlEDEJcv2gvSnW6R1sCM9oW3DBc1qjFQ//wAc+s0iszVnM6lc8b7Q1Vae22q2prErZlG9TlgMgYB5zKlJm3labREInZDRGnTKWbe9xOoc4wN1oDEAek0vPlFYXcosQMEZ5GPMcItEWjUtD6KtlCMiFFxhSAQMdMDylovaJ3tS2GkxqYeqdMiY2Iq4G3wgDAznHxnnE2meVq4614LNKjHcyKSV2kkAkr/Dn0iLTEa2icdJnzBTpURSiIqqeqqAAc9eQkd1pnclaRWvbEMXaSt1COisoxgMAQMdMA9JMWtE72WxVtGphuAxyEr5nlbUViIqzCSAgBBL4NxfVF1IPXec/OTPn723D9Y6XFFLbj2ctxI5dEycc2IHLPTH9Zv0tfw2nX2cPxa8WzY8c2nXmZiPXjX+XrU72OSxqQLkkYznPTMrjjHXiO6dtOqnqck7tb5WOK7mfG9+2/8Abn+3hSXTmSSviBIwSP8At/Sa9sY7xMcT4lhW1s/T6tO7U/FEzzMf9f4bHfmtg+G+f1/SVrT82KfvDa+XzTqq/a37/X/ZNByMzimNTp7MWi1dxwoNLZbvs7jPUZx9cf1nsY9xWH5z1k1tmtM+8v1i3U/M7Xz5AxCXzTtzpf761j1l1aqtRtQvzGc5wJ2YJjt8ufJy5+3SoylUocMRhT3TAA+XPE1/CrMS+wcHQrp6VbqKqwfkKAZwX/NLojiEuVSzAQEBAQEBAQkhBAQED4N2y0p02tvpbozmxPdbPEMfGSPpPD6nFNLy/Tfg3W1z9NTfMRr+Xj/lRaivcpx18vp0mWK/ZaJel1WH5uOYjn0/hwi2A3IAOoYEg+YH6/0nT4xZdzxLzLxbrOmisc1mJmPeI/f84bK63L7mAUdMDnmUtfHXH2RO2+LF1N+o+beIrEeNc7b6qQvITC+S1+Xbh6bHiiYrHLXrrxWhPtyk4qd1ohn13URgw2tLt/wR7NrdRfqb18L2KiZHXuwxZh6jNgHypnt4q+H5h1eT8T7E3U/M2cRAQAMEs7j6wRDBhLEIZgICAgICAgICAgICBxP4ndk219Iu04/vFQO0f8ROprz655j3yPPMxzYovD0fh/XW6a/6S+K6XXgko+VYHBDciCORBB6GeRlwWrw++6H4tizREWnymIgHMY5+kxta0+Jepjx467mkcvcq1ar9QtYyxxLVpNp1Dnz9TjwV7rzpG4Jwi/jGpXT0DC9Wcjw1p5u39B5mepgwdr4f4r8UnPbfpHEP0lwfhlejor01IwlahR6n1Y+5OSfcmd8Rp8za02ncprdT8wqSQkJJKGGOOZwPk4/nCdsBwehB+CDI1KJl6gICEkGtElBICNBAQkkoJAQEJkhDjO2n4c6biZNozRqP+LWMh8dO8T975BB95S1Ilviz2x/Z8v4h+GXFNMf2QW9fI0uvT3WzB+gzOe3TRPo9bB8Yy4/y3mEFex3F2OBprR87FH3JxKR0tfZ0W+O55jXzHQcC/BzU3MH19q1J5rWe8tPtn8q/OT8TeuHTzM3Xzed7mZ/V9e7P8Bo4fUKNLWEXqT1Z2/idjzY/y8sTaIiOHBe83ncrOSoN1PzAQlzH4h2ldKNpxm6tTjlyOc85th82Z5Jch2a0Vv8AbETS2925qc7rc3DAIyNpPWbZtRVlj3Mu3p7GLcz2cSYalyV2lQ1KoqjG0KrevOcc39m/a939hNHsZa62RipCstlo2kjkfzeRkRklMxDd2a17X0DvARbWTVaMY/aJyJHseR+svZFVtKpadWXCMa9u4DI3gkcuZ6Saa7vLPLM9kzHMKmvjDrpk1FoXNgVgFD7VVgCS5GTyGftN5xRN5rVyx1M1xRkv6rLT6+uxyiEsVAzhW28wCBuxjOCDj3mVsc1jcuimet7dsctTcYpBcMxBrGW3Kw5Z25Xl4ufLlLRhvMROuVfqce5jfDNHFqnxtJyX7vDKykPt37SCMjw85FsVoTXqaTG4Z0vEltfanNTX3gPME+IrjaR7esWxzSPKceeL21CZM9t/Kpt44uy10VyUbZhkcAt68h0Hn8TeMFtxHu47dZEVn9ErScTrtYIjbjsV8qrbcMMjxYwMjmB1lLY5rHdLXH1FckxEc6e04hWbDSCd4BOCrAHHXaSMHGR0kTjtFe70TXPSb9m/KKOLqpt73kEu7pdoLFsordB1PM/aaThmYjXttj9VFJt3ejbRxel8bXzllUcjklxleWPQH4wZScVo5aV6mk8S8txqkb8sRsKhgUcHxEquBjJBII5S0YLzr9VY6vHuY3wno+4AjzAPMYPPnzB6THTpiYmNvUBAQEA3U/MBA57tzoXv0wSpSzC1HwoySFz0muG0VncqXjbleBLqdNql1LaLUsBWybVUZy2OfM48prmtW0eGdYmJdxT2w0uB39tens/fpvdRZWf4WAPI4wfrOT5dm/fDRxHttpFrc1X122BTtStgWZvID6ya4rb8ndEtnZfhp02nVXLGxibLCxyTY35jmXvO50iFtKJYYZBHqMfeETG417qnU9n67KqqSz7ak2D8pJXaF55XGcDqAJvTPNLTMerlv0db44pvhu0XCVqs73e7NsCeLaBgY5naoyeXn7yls02qtj6eKT3Ii9mK8sd9niBB5p5uHBztySGAwST75mk9XbX2/wCmf0Md24nljTcEY953juD/AGgW12ApuP7JUyRjH8QxjykWzca9tK4+k8TEz6pOn4KteNllgIRUyCuSFcvz8PmSQfaRbNNuWtOmisRqfRL0+lKHJssbkww5BHNt2enUdB7CUm32a0xTE+bIWp4Clm7L2AGzvcDYQGIwcAqcg++cHpiaV6i0TE+zG3R1tuN8s6DgiUsjh3bYmxQ238uMYJVQTy9TiVtl7o0nF0sU1P6FHA0S7+0Bn3Zc4O3H7T8wztyRyHnyxJtnm1Owr0la5PmbZ1XA67d24tlre9z4TtbaE5AggjA6EGK57V49I0ZOjpbe55eqOC1o6WDJZEKDoAckncQABkbmHL+IyJz2ncT6kdJSPO0XT9ma0zh7MHZ12c+7cOuSF5nPn1OTL/U2mI/fKn0Vd90yvJzu3UROoICAgIGw1H2kbTpjuj7fr6Rs0d0faNoO6PtG0otvCamJZ6qmYnJLIpJPqSRzk9yO1mvhNSnKVVKfVUUH7gR3ynST3J9pESaO6Pt+vpG0HdH2/X0jYd0fb9fSNh3R9v19I2k7o+0RJ6Sd0faJk9Duj7fr6RtB3R9v19I2HdH2/X0jYd0fb9fSNh3R9v19I2HdH2/X0jYd0fb9fSNh3R9v19I2HdH2/X0jYd0fb9fSNh3R9v19I2HdH2/X0jYd0fb9fSN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xQPEhUQDxQUFBQXFBYVFxYQFxYUFhUVFBYWFhYUFhUYHCghGB4mGxUYITEiJSkrLi4vFx8zODMsNygtLisBCgoKDg0OGxAQGy0kHyUsLCwsLCwsLCwsLCwsLCwsLCwsLCwsLCwsLCwsLCwsLCwsLCwsLCwsLCwsLCwsLCwsLP/AABEIAPYAzQMBEQACEQEDEQH/xAAcAAEAAgMBAQEAAAAAAAAAAAAABAUBAwYCBwj/xAA/EAACAgECAwcCAwUGBAcAAAABAgADEQQSBSExBhMiQVFhcYGRBzLwI0JSscEUJDN0odFTgrPxFSU0Q2Kywv/EABsBAQADAQEBAQAAAAAAAAAAAAABAgMEBQYH/8QAMhEBAAICAQMCBAQFBAMAAAAAAAECAxExBBIhQVEFExRxIjJh8IGRobHBI9Hh8QYkUv/aAAwDAQACEQMRAD8A+xy6pECLxDiNemXfe4RemTnyGfKWrXfCJtpG4Zx/TapimntWxgNxABGB0zzHvE0tVEW2kanilFRK23VIR1DuqkfIJkeU7hoq4/pX/LqaD8WJ/vJ0bhvHE6ScC6kn0FiZ5/WR2ynaVIGYTBAQgj7Gp9SEkBHJqYIQQEBAQEBAQEBAQEBEJcf+JP8Ah6f/ADHP38B6zfp48scik7JcNTUa1lfeAKNw7p2rOd2OZQgkc5p1FtQrjrt9F4dwOjTqVRM5YsTaTYxJAGSz5PkJwzaXRpW9rj3SVLStIey9Kx3lavyOdxC+uBL4/PKtka7s41gKPcu0kZCaelOhB64yOkvuIREOgxKSsh8WZ1rL1HDId+PJ1XmyH5GfriXxxFran9yx6ibVpNq8/wCEGjiTqiMys9lxZ0rBVQlYAIXJ9sfJJm1sUTaYjiHPXqJpWJtHLZVx9GG5VbH7H0/984H2xzlZwW4+/wDReOtp7IfajXWVWItTMua2I27du/eiqbC3RMtz+Zp0+OLV3LDq8tq3iK+qbbxrY2xkJCtXW7gjC2WbcALnJGWH3mfytxvbX6qK8wjcQ4yx07XIrVpur2uSpLKbVVvCOYyM9fWTTBu/btXJ1U/L7oj1hcaPUd6gsxtDcwCQTg9CccukwtGpdeG/fXbfIaEBAQEBAQEBAQEBAQlR9rOCNra0WtlVkfeC+cZ2kDOJpiv2M717lJwnszrtLabq7dNuKbDuWwjGc9PXlL3yVtzCtaTEr6njOsUBbNCzsOReu2oIxH7yhmyAfQ+sw7a+7TcofFxZrDW1mi1KNWSyNXfUhBbkeYbn0lqxEeqJmXvh9GqF1RxetQ3d6NReloYFTtwAMg7sc41A6KVWeXQMCDzBGCPUHykxOpRaN10j38OqsVUdAVX8o5jaMYwCDnpLRe0TuFLYaTy1vwiklWNa5UKBjIACHK8gccvLlEZL8bV+nx+zffo0sOXUMdrJz/hbG5fg4iLWjhe+KtpiZajwqkuLO7G4Ywef7vJSRnBI8icmPmXiNRKn0+OZ3LCcJpG4CsYYgkZOMhtwwM4HiGeUfMtuJ2n5FNa0kaehaxtQBRknA6ZY5OPTnzldzPLSlIrHbHDbISQEBAQEBAQEBAQEJIQQEkJAxiNjMBAQEkI0EgICAgICAgICAgICAgICAgICAgI5SQEIICAgICAgICAgICAgICAgICAgIGW6n5gYgJKSQhzvaHitqu2n0xCWLQ2oL2KHUonI17fU+svWqsysuAatr9NTc/NnrVmwMcyOfLykWjU6TWU+VSzAQEJIQQEBAQEBAQEBAQEBAQEBAN1PzAQK3jnGU0aB7Azbm2gJjJOCcDPxLVr3cItbtjak03bpLW2V6XVOwG7aiqTj1xmXtimseVYybTNDwF7Rdqbci26qyutWyO7qsGQli/xAnniZzk4hbtVn9+4ZTSLn070hq6AK0bf4iFBJY4l5tFp8K8O0IxM2kEIadVqFqRrHOFUZPn9h6y1Y7p1Cl79kblp0msaw4amysYyDZtwR6eEnafPBkzSI4nalc025jUJAvXG7cuM4ByME+mfWV7WnzK63t5TVo27Dr4DtbmPCeXU/WTNZj0RGSk+raDnmOY9RI0vExPDMgICAgICAgICAgICAgG6n5gIHHfiT/h6b/Mf/AIabYOWeVWdidUlWudrHVAaMZchee8csmadTEzCmPUS+laXVpaN1Tq4zglCGGfTInF5dO4c5+InPT1f5vT/9QS+PlSy+bqYTDECLxPR9/U1RO3OMHrgggg4+RL4r9l+5lmx/Mp2ql+C22G02Oimyop+zNjKTkeMqxwvIYwPXrNoz1iI1HE/uHJ9Lkne59Gp+z9h8Q7lW7xXwgOxNq7chSMMT55A8ufLMt9RX2nj+Kv0d9cw23cCclyvdEG8XAMDhvDtNdmB08x15+UrGfje+Nc/x8LW6S3nWlpwnRmioVkgkFj4eSjcxbao8gM4HxMsl4vbuh1YMc0pFZTJm3IQQEBAQEBAQEBAQEA3U/MBCVZx/gqa1FR2ZdrbgUwSDjHn8y9bdvmFbV3Cp4d2GoqcvaW1GV27dQFIHPOeQ6y9s1phSMUJNvZYAn+zX3aVDzNem2qmfXBHXp9pn3x6wt2y26PgGw5u1F2pXqE1G0qGHRuQ6iN+xELsmVWICAhJGgjQQEIICAgICAgICAgICAgG6/WAgISRtBCSEEJIQQEBAQEBAQEBAQEBAQEBAQEBAN1+pgICAkpICQhiBmAhJCCAhJCCEkIICAgICAgICAgICAbqfmAiRTdqeMNo6RYiqzNYqANnGWzjOPiXx07p0radKDhXa/VWXCltOlmULbdOcNywM5sbGOc1yYYrG1K3mU7iOq16It7GqlGsKmllrNiJkhT3jvsdjgHHLr7TGvZK87auGcS1F9opXU7WKswPdaawYTGQ3d2EjqOsm3bHBWdpHE+Ka3S1Xd5QLSikrqK9i1Y2g5aovu5HIOOuJNIi06LTMKngXarVPfTVeamW1tv7NCpB2k5JJm18MVjbOt5mXacQ1gpTewZuarhMZJYhQOZHmZhSk3nS2bLGOu5Y0OuW5dwyuGKEP4SGXqDFsc1nSMWet4SN4zjIz6ZldSv3xHqbh6j7+fpGvXSdx7m8eo+8a36I7qx6vN1yoCzkKB5nkIiO6daTa0Vjl6DDpkff/AFjUoi9OIepCxAQEBAQEBAQEDEDLdT8wESlyv4jj+6p7aisn2685th/NDLJw5fs7xVNPrRbtstAocY06G1ubDHhXnjlNuojdVMc6l23aHWVaihTUFvZbK22I5FlZzzfCMGDAE8sjznHSNN5lB4Dft1Sq9lleanPdWi0h8FfHvsdgCvoDzz7S1o8KxMbbu2vaCoUajTKLLHNLAtUhetCwOO8ccl5c+flGKk7iU3nw4vs9atmr0mxg22zLbTnaNhHOdmWfwMKcvpXGdEdRX3Yx+dCckjwq4JAI6HAM5cV+y21upx/MogcZ4GbK1p0+xEG7IYebA4YNgnOTn1PrNcWaNza/nenPn6ae2K08a8oGk4ZZZfYSEDJbQWsySw2VVkqhxzB6dfMzS+Wla7/Sf7ufHgyXnTYvZ+4vYzNX4gcFeWHD95W+0KOhx5k9ecrOfH2xEQt9Jl3yzquz9x7va1ZK4dieRNveb3bO0nB6ciMe8Vz087ha/SZNxqVjxThLXV2LvLFirBbcGtSrA4GFyARkefWZY8sRZvl6e1qxG0SngbrqBcdu3crDDYKAIF2AbeY+oHtLznicetejHH0l4ybmXQzmeiQEBAQEBAQEBAQDdT8wEJadTpUtXZaquvo4yJMTpCPoeD0adt9FNdbYxurUKcHqMyZtM8o012dn9Kxy2moJOSSa1556knHOO63unTVX2Y0a5xpqefqoP8+knvsjthO0/D6q1ZK6q0VvzKiqA3LHMAc+UruU6hijh1NZ3JVWp9VRQfuBJ7rSjthKlZhJEpI9EEGiEkbQRo+5AQEBAQEBAQEBAQDdT8wEBAQEBAQEBAQEBAQEBAQEBAQEBAQEBAQEA3U/MBAQEBCSAhBAQEBAQEBAQEBAQEBAQEBAQEBAN1+pgISgcZ4qmkr72wEjcFwuMknpjMtWvcrM6U2g7c6eywV2K9GVJ3X7VXl5Zz1l5xWhWL7Sre1NZONPXbqgOraXa6qfIE55Zkdk+6e970vaEMf2un1FC+dmoVVQemTnz6Ss10nuXUqszCGI45OfEMxsIP1IPsQbISRKCIT6EIICAgICAgICAgG6n5gIHKfiP/6VP8xV/MzXByzycOf7LaZLdeiWorr3Nhw4DDIIwcGb9RaYr4UxxG307R6GqkEU1pWDzIrULk++J58zt0xCh/Eg44fbg/vVf9VJpij8Stl0InkqzAre0drJprWRirBRhl5EZYDI+81wa+bG43Dn6uZ+VPbyqLuLWI4rtbZZXTbuP7r42d3aBg5zz5YODnrOj5MWrNq8TP7hwz1N62iLePDdw/jb92oYb7WuerxkVgFF3czt5ch0xnJlcuCvfuONQvh6y3ytTztI1vFGbSrdX+z3siluR7sM4R2B6cueD085nWmr6ny3y5ptii0c/wCGheJDTm0DvnK93gXOGVu8fYrK3PaCeuftLTjm2mVc/b4r5bf/AB5gQrVgEWmt235RT4NuGC5Od4xkDmCCekj6fx4n02t9bafRinjVhABrQu1tqIN5VcVFs7iV68uXr15SZwVnzE+Nex9Xb2WvDtWL6ktAIDDODzxzI6+fMdfic969suvDfvrtJhpskBAQEBAQEBAQDdT8wECv41wpNZX3VhIG4MCuMgjoRmWrbtnaLRtRafsKtbd5XqtSrgYDKUzg9R0mls/dGphTs1wsOF8Xai06G8s7BWNNjZY2pWu5mtbkA2Tjl5CZWrvyv3aUzXa7i2lAavTpTbhtyu28bHyPCRjqstGqztXe3bASk87XggeLag4KsAQeoPMHz6SYnXn1RMRbxPDxfpUc5dFY4K5YA+E9R8SYvaPESpbDS3mYaRwunaU7pNpIJG0YJHIH595Pzbb5RHT0iOEgUrt2bRtxjbgYx0xj0le6d7Xile3taauHVKrKtaBW5MAoww9/WTN7K1xUj0F4bSAoFSeE5Xwjwk+Y+w+0n5l44lHyKcaLOHVNuDVoQx3N4Rzbpu+ZEZLx6/oTgx//ACkIgUAKAAOQA5AD0AlfM8tIrFY8PULEIICAgICAgICAbqfmAgYgISpeO8NsaxNVp8NdXW9a1udqMtuAxLYyCAMiWifRS0NvZXQPptLVTaAHRSDg5GSxPI/WLTuU1hbSqSAgICAgICAgICAgICAgICAgICAbqfmAgICBiNG2YSxCGYCAgICAgICAgICAgICAgICAgYgZbqfmBiBmEgjwiXHabXW9+Lu9dlfXvpe6JxWqBCdwA/e8P85dTbsJRcgZgICAgICAhJCCAhJCCAgaL9SE9z6D+spa8Vb4sFsn2UvEe0S1fmsRPtn/AFnPfqNer1en+FTfisypH7YrnwXr9dv+0x+q9rPSj4H4/Fj/ALt9Hbcp/jIHX+Krkw/5ScH7iWr1mvzR/Jjk/wDH4tH+lbU+1uP58x/V1fDeI16lBbQ4dT5jqD6MDzB9jO2l63jdZfP9R02Xp7/Ly11P7494SpZzjdT8wEAISouL8eZLRpdLU1uoPdk7g3dVo5xvdl54+BLRWNbU350r9ZwDU0aZbK9lt9eqbVsihgrnawNaefQxFztX/B+JpqqxamQMlWDAqVdeTKQRnkYmNJiU6VSQEJIR9iEsQhmNG/SSN+hHnzBBGiNnjWyEkIIELiWtFQwPzHp7DzMzyX7YdfSdNOW254j96fNO1Pa1gTVQflp5WbqJ4h9x8N+E11F8kfaHE22s5yxJPvOOZ2+jrStY1WHiFm2nUMvQ/STEzDO1K3WHBu0VmguF9XNTgWV/uuvp7H0Pl9wd+nyzS+4eV8W6CnU9P235jifb9+r7nw7XJqakvqO5HUMp9j5H0I6Ee09ysxMbh+Z5MdsdppbmElup+ZKhARKYUHDB/wCa6n/K0f6lpNvyKRy6vExhpLkexTZr1H+d1H/3nRf0Z1dFKLECv42zLV3lZINbCwgH8yKfGp9fDn7Ca4oi1tT6sOom0V7q+n9laOLsqNqB4xZZtpRiwBStTlhgHmSCenTE1+RE2inty5Y6m1Kd8+qRp+MbmDYcq2nSzao3kFnx0Ayfv9JW2HUT59dNKdTNp8w1arjj1PaSgNaVVsBkh82Egbhjlz5H0x5y1eni1Y1PmZn+ilurvW87jxpJq4g1untcoa2UOPPqEyGXIB8/MCZ2xxXLWN7iV6dRbJgtaI8oGh11lSVrsZnsUuDqLiVKoiliGwdud35fk+U1vjrMzqfEMsee9KxuPMpVb6i96r6mC0tWCVb83jGennghfuZT/SpWa2/M0/8AYvaLV4R/7Jru6K94m82bgc9F5vtz5eLw49Jfuwd3E6U+X1UU5/s6CrOBuxuwM49fOckzG509CkWisd3L3CSB847Xca/xWU9CUX4U4/3P1nl9Rl8zL7b4T0MdtKz95/j5fNmbJyZ5z7GI1GmISjWuVcbmAQjAXHMt8/abVrE0nUeY9f0cGbJbH1Fe+8RSY1FdeZt9/wCTXw1Agav0J+vv/L7zTqfxRF/dz/C6Rg7+n9p3/wA/2n+KXYMgic1Z1L08le6kw7z8Gu0apTfpr2wK7FZM+lobco+qZ/5jPc6efwvzD4rT/X3D6u3U/M6HlEDEJcv2gvSnW6R1sCM9oW3DBc1qjFQ//wAc+s0iszVnM6lc8b7Q1Vae22q2prErZlG9TlgMgYB5zKlJm3labREInZDRGnTKWbe9xOoc4wN1oDEAek0vPlFYXcosQMEZ5GPMcItEWjUtD6KtlCMiFFxhSAQMdMDylovaJ3tS2GkxqYeqdMiY2Iq4G3wgDAznHxnnE2meVq4614LNKjHcyKSV2kkAkr/Dn0iLTEa2icdJnzBTpURSiIqqeqqAAc9eQkd1pnclaRWvbEMXaSt1COisoxgMAQMdMA9JMWtE72WxVtGphuAxyEr5nlbUViIqzCSAgBBL4NxfVF1IPXec/OTPn723D9Y6XFFLbj2ctxI5dEycc2IHLPTH9Zv0tfw2nX2cPxa8WzY8c2nXmZiPXjX+XrU72OSxqQLkkYznPTMrjjHXiO6dtOqnqck7tb5WOK7mfG9+2/8Abn+3hSXTmSSviBIwSP8At/Sa9sY7xMcT4lhW1s/T6tO7U/FEzzMf9f4bHfmtg+G+f1/SVrT82KfvDa+XzTqq/a37/X/ZNByMzimNTp7MWi1dxwoNLZbvs7jPUZx9cf1nsY9xWH5z1k1tmtM+8v1i3U/M7Xz5AxCXzTtzpf761j1l1aqtRtQvzGc5wJ2YJjt8ufJy5+3SoylUocMRhT3TAA+XPE1/CrMS+wcHQrp6VbqKqwfkKAZwX/NLojiEuVSzAQEBAQEBAQkhBAQED4N2y0p02tvpbozmxPdbPEMfGSPpPD6nFNLy/Tfg3W1z9NTfMRr+Xj/lRaivcpx18vp0mWK/ZaJel1WH5uOYjn0/hwi2A3IAOoYEg+YH6/0nT4xZdzxLzLxbrOmisc1mJmPeI/f84bK63L7mAUdMDnmUtfHXH2RO2+LF1N+o+beIrEeNc7b6qQvITC+S1+Xbh6bHiiYrHLXrrxWhPtyk4qd1ohn13URgw2tLt/wR7NrdRfqb18L2KiZHXuwxZh6jNgHypnt4q+H5h1eT8T7E3U/M2cRAQAMEs7j6wRDBhLEIZgICAgICAgICAgICBxP4ndk219Iu04/vFQO0f8ROprz655j3yPPMxzYovD0fh/XW6a/6S+K6XXgko+VYHBDciCORBB6GeRlwWrw++6H4tizREWnymIgHMY5+kxta0+Jepjx467mkcvcq1ar9QtYyxxLVpNp1Dnz9TjwV7rzpG4Jwi/jGpXT0DC9Wcjw1p5u39B5mepgwdr4f4r8UnPbfpHEP0lwfhlejor01IwlahR6n1Y+5OSfcmd8Rp8za02ncprdT8wqSQkJJKGGOOZwPk4/nCdsBwehB+CDI1KJl6gICEkGtElBICNBAQkkoJAQEJkhDjO2n4c6biZNozRqP+LWMh8dO8T975BB95S1Ilviz2x/Z8v4h+GXFNMf2QW9fI0uvT3WzB+gzOe3TRPo9bB8Yy4/y3mEFex3F2OBprR87FH3JxKR0tfZ0W+O55jXzHQcC/BzU3MH19q1J5rWe8tPtn8q/OT8TeuHTzM3Xzed7mZ/V9e7P8Bo4fUKNLWEXqT1Z2/idjzY/y8sTaIiOHBe83ncrOSoN1PzAQlzH4h2ldKNpxm6tTjlyOc85th82Z5Jch2a0Vv8AbETS2925qc7rc3DAIyNpPWbZtRVlj3Mu3p7GLcz2cSYalyV2lQ1KoqjG0KrevOcc39m/a939hNHsZa62RipCstlo2kjkfzeRkRklMxDd2a17X0DvARbWTVaMY/aJyJHseR+svZFVtKpadWXCMa9u4DI3gkcuZ6Saa7vLPLM9kzHMKmvjDrpk1FoXNgVgFD7VVgCS5GTyGftN5xRN5rVyx1M1xRkv6rLT6+uxyiEsVAzhW28wCBuxjOCDj3mVsc1jcuimet7dsctTcYpBcMxBrGW3Kw5Z25Xl4ufLlLRhvMROuVfqce5jfDNHFqnxtJyX7vDKykPt37SCMjw85FsVoTXqaTG4Z0vEltfanNTX3gPME+IrjaR7esWxzSPKceeL21CZM9t/Kpt44uy10VyUbZhkcAt68h0Hn8TeMFtxHu47dZEVn9ErScTrtYIjbjsV8qrbcMMjxYwMjmB1lLY5rHdLXH1FckxEc6e04hWbDSCd4BOCrAHHXaSMHGR0kTjtFe70TXPSb9m/KKOLqpt73kEu7pdoLFsordB1PM/aaThmYjXttj9VFJt3ejbRxel8bXzllUcjklxleWPQH4wZScVo5aV6mk8S8txqkb8sRsKhgUcHxEquBjJBII5S0YLzr9VY6vHuY3wno+4AjzAPMYPPnzB6THTpiYmNvUBAQEA3U/MBA57tzoXv0wSpSzC1HwoySFz0muG0VncqXjbleBLqdNql1LaLUsBWybVUZy2OfM48prmtW0eGdYmJdxT2w0uB39tens/fpvdRZWf4WAPI4wfrOT5dm/fDRxHttpFrc1X122BTtStgWZvID6ya4rb8ndEtnZfhp02nVXLGxibLCxyTY35jmXvO50iFtKJYYZBHqMfeETG417qnU9n67KqqSz7ak2D8pJXaF55XGcDqAJvTPNLTMerlv0db44pvhu0XCVqs73e7NsCeLaBgY5naoyeXn7yls02qtj6eKT3Ii9mK8sd9niBB5p5uHBztySGAwST75mk9XbX2/wCmf0Md24nljTcEY953juD/AGgW12ApuP7JUyRjH8QxjykWzca9tK4+k8TEz6pOn4KteNllgIRUyCuSFcvz8PmSQfaRbNNuWtOmisRqfRL0+lKHJssbkww5BHNt2enUdB7CUm32a0xTE+bIWp4Clm7L2AGzvcDYQGIwcAqcg++cHpiaV6i0TE+zG3R1tuN8s6DgiUsjh3bYmxQ238uMYJVQTy9TiVtl7o0nF0sU1P6FHA0S7+0Bn3Zc4O3H7T8wztyRyHnyxJtnm1Owr0la5PmbZ1XA67d24tlre9z4TtbaE5AggjA6EGK57V49I0ZOjpbe55eqOC1o6WDJZEKDoAckncQABkbmHL+IyJz2ncT6kdJSPO0XT9ma0zh7MHZ12c+7cOuSF5nPn1OTL/U2mI/fKn0Vd90yvJzu3UROoICAgIGw1H2kbTpjuj7fr6Rs0d0faNoO6PtG0otvCamJZ6qmYnJLIpJPqSRzk9yO1mvhNSnKVVKfVUUH7gR3ynST3J9pESaO6Pt+vpG0HdH2/X0jYd0fb9fSNh3R9v19I2k7o+0RJ6Sd0faJk9Duj7fr6RtB3R9v19I2HdH2/X0jYd0fb9fSNh3R9v19I2HdH2/X0jYd0fb9fSNh3R9v19I2HdH2/X0jYd0fb9fSNh3R9v19I2HdH2/X0jYd0fb9fSN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data:image/jpeg;base64,/9j/4AAQSkZJRgABAQAAAQABAAD/2wCEAAkGBxQPEhUQDxQUFBQXFBYVFxYQFxYUFhUVFBYWFhYUFhUYHCghGB4mGxUYITEiJSkrLi4vFx8zODMsNygtLisBCgoKDg0OGxAQGy0kHyUsLCwsLCwsLCwsLCwsLCwsLCwsLCwsLCwsLCwsLCwsLCwsLCwsLCwsLCwsLCwsLCwsLP/AABEIAPYAzQMBEQACEQEDEQH/xAAcAAEAAgMBAQEAAAAAAAAAAAAABAUBAwYCBwj/xAA/EAACAgECAwcCAwUGBAcAAAABAgADEQQSBSExBhMiQVFhcYGRBzLwI0JSscEUJDN0odFTgrPxFSU0Q2Kywv/EABsBAQADAQEBAQAAAAAAAAAAAAABAgMEBQYH/8QAMhEBAAICAQMCBAQFBAMAAAAAAAECAxExBBIhQVEFExRxIjJh8IGRobHBI9Hh8QYkUv/aAAwDAQACEQMRAD8A+xy6pECLxDiNemXfe4RemTnyGfKWrXfCJtpG4Zx/TapimntWxgNxABGB0zzHvE0tVEW2kanilFRK23VIR1DuqkfIJkeU7hoq4/pX/LqaD8WJ/vJ0bhvHE6ScC6kn0FiZ5/WR2ynaVIGYTBAQgj7Gp9SEkBHJqYIQQEBAQEBAQEBAQEBEJcf+JP8Ah6f/ADHP38B6zfp48scik7JcNTUa1lfeAKNw7p2rOd2OZQgkc5p1FtQrjrt9F4dwOjTqVRM5YsTaTYxJAGSz5PkJwzaXRpW9rj3SVLStIey9Kx3lavyOdxC+uBL4/PKtka7s41gKPcu0kZCaelOhB64yOkvuIREOgxKSsh8WZ1rL1HDId+PJ1XmyH5GfriXxxFran9yx6ibVpNq8/wCEGjiTqiMys9lxZ0rBVQlYAIXJ9sfJJm1sUTaYjiHPXqJpWJtHLZVx9GG5VbH7H0/984H2xzlZwW4+/wDReOtp7IfajXWVWItTMua2I27du/eiqbC3RMtz+Zp0+OLV3LDq8tq3iK+qbbxrY2xkJCtXW7gjC2WbcALnJGWH3mfytxvbX6qK8wjcQ4yx07XIrVpur2uSpLKbVVvCOYyM9fWTTBu/btXJ1U/L7oj1hcaPUd6gsxtDcwCQTg9CccukwtGpdeG/fXbfIaEBAQEBAQEBAQEBAQlR9rOCNra0WtlVkfeC+cZ2kDOJpiv2M717lJwnszrtLabq7dNuKbDuWwjGc9PXlL3yVtzCtaTEr6njOsUBbNCzsOReu2oIxH7yhmyAfQ+sw7a+7TcofFxZrDW1mi1KNWSyNXfUhBbkeYbn0lqxEeqJmXvh9GqF1RxetQ3d6NReloYFTtwAMg7sc41A6KVWeXQMCDzBGCPUHykxOpRaN10j38OqsVUdAVX8o5jaMYwCDnpLRe0TuFLYaTy1vwiklWNa5UKBjIACHK8gccvLlEZL8bV+nx+zffo0sOXUMdrJz/hbG5fg4iLWjhe+KtpiZajwqkuLO7G4Ywef7vJSRnBI8icmPmXiNRKn0+OZ3LCcJpG4CsYYgkZOMhtwwM4HiGeUfMtuJ2n5FNa0kaehaxtQBRknA6ZY5OPTnzldzPLSlIrHbHDbISQEBAQEBAQEBAQEJIQQEkJAxiNjMBAQEkI0EgICAgICAgICAgICAgICAgICAgI5SQEIICAgICAgICAgICAgICAgICAgIGW6n5gYgJKSQhzvaHitqu2n0xCWLQ2oL2KHUonI17fU+svWqsysuAatr9NTc/NnrVmwMcyOfLykWjU6TWU+VSzAQEJIQQEBAQEBAQEBAQEBAQEBAN1PzAQK3jnGU0aB7Azbm2gJjJOCcDPxLVr3cItbtjak03bpLW2V6XVOwG7aiqTj1xmXtimseVYybTNDwF7Rdqbci26qyutWyO7qsGQli/xAnniZzk4hbtVn9+4ZTSLn070hq6AK0bf4iFBJY4l5tFp8K8O0IxM2kEIadVqFqRrHOFUZPn9h6y1Y7p1Cl79kblp0msaw4amysYyDZtwR6eEnafPBkzSI4nalc025jUJAvXG7cuM4ByME+mfWV7WnzK63t5TVo27Dr4DtbmPCeXU/WTNZj0RGSk+raDnmOY9RI0vExPDMgICAgICAgICAgICAgG6n5gIHHfiT/h6b/Mf/AIabYOWeVWdidUlWudrHVAaMZchee8csmadTEzCmPUS+laXVpaN1Tq4zglCGGfTInF5dO4c5+InPT1f5vT/9QS+PlSy+bqYTDECLxPR9/U1RO3OMHrgggg4+RL4r9l+5lmx/Mp2ql+C22G02Oimyop+zNjKTkeMqxwvIYwPXrNoz1iI1HE/uHJ9Lkne59Gp+z9h8Q7lW7xXwgOxNq7chSMMT55A8ufLMt9RX2nj+Kv0d9cw23cCclyvdEG8XAMDhvDtNdmB08x15+UrGfje+Nc/x8LW6S3nWlpwnRmioVkgkFj4eSjcxbao8gM4HxMsl4vbuh1YMc0pFZTJm3IQQEBAQEBAQEBAQEA3U/MBCVZx/gqa1FR2ZdrbgUwSDjHn8y9bdvmFbV3Cp4d2GoqcvaW1GV27dQFIHPOeQ6y9s1phSMUJNvZYAn+zX3aVDzNem2qmfXBHXp9pn3x6wt2y26PgGw5u1F2pXqE1G0qGHRuQ6iN+xELsmVWICAhJGgjQQEIICAgICAgICAgICAgG6/WAgISRtBCSEEJIQQEBAQEBAQEBAQEBAQEBAQEBAN1+pgICAkpICQhiBmAhJCCAhJCCEkIICAgICAgICAgICAbqfmAiRTdqeMNo6RYiqzNYqANnGWzjOPiXx07p0radKDhXa/VWXCltOlmULbdOcNywM5sbGOc1yYYrG1K3mU7iOq16It7GqlGsKmllrNiJkhT3jvsdjgHHLr7TGvZK87auGcS1F9opXU7WKswPdaawYTGQ3d2EjqOsm3bHBWdpHE+Ka3S1Xd5QLSikrqK9i1Y2g5aovu5HIOOuJNIi06LTMKngXarVPfTVeamW1tv7NCpB2k5JJm18MVjbOt5mXacQ1gpTewZuarhMZJYhQOZHmZhSk3nS2bLGOu5Y0OuW5dwyuGKEP4SGXqDFsc1nSMWet4SN4zjIz6ZldSv3xHqbh6j7+fpGvXSdx7m8eo+8a36I7qx6vN1yoCzkKB5nkIiO6daTa0Vjl6DDpkff/AFjUoi9OIepCxAQEBAQEBAQEDEDLdT8wESlyv4jj+6p7aisn2685th/NDLJw5fs7xVNPrRbtstAocY06G1ubDHhXnjlNuojdVMc6l23aHWVaihTUFvZbK22I5FlZzzfCMGDAE8sjznHSNN5lB4Dft1Sq9lleanPdWi0h8FfHvsdgCvoDzz7S1o8KxMbbu2vaCoUajTKLLHNLAtUhetCwOO8ccl5c+flGKk7iU3nw4vs9atmr0mxg22zLbTnaNhHOdmWfwMKcvpXGdEdRX3Yx+dCckjwq4JAI6HAM5cV+y21upx/MogcZ4GbK1p0+xEG7IYebA4YNgnOTn1PrNcWaNza/nenPn6ae2K08a8oGk4ZZZfYSEDJbQWsySw2VVkqhxzB6dfMzS+Wla7/Sf7ufHgyXnTYvZ+4vYzNX4gcFeWHD95W+0KOhx5k9ecrOfH2xEQt9Jl3yzquz9x7va1ZK4dieRNveb3bO0nB6ciMe8Vz087ha/SZNxqVjxThLXV2LvLFirBbcGtSrA4GFyARkefWZY8sRZvl6e1qxG0SngbrqBcdu3crDDYKAIF2AbeY+oHtLznicetejHH0l4ybmXQzmeiQEBAQEBAQEBAQDdT8wEJadTpUtXZaquvo4yJMTpCPoeD0adt9FNdbYxurUKcHqMyZtM8o012dn9Kxy2moJOSSa1556knHOO63unTVX2Y0a5xpqefqoP8+knvsjthO0/D6q1ZK6q0VvzKiqA3LHMAc+UruU6hijh1NZ3JVWp9VRQfuBJ7rSjthKlZhJEpI9EEGiEkbQRo+5AQEBAQEBAQEBAQDdT8wEBAQEBAQEBAQEBAQEBAQEBAQEBAQEBAQEA3U/MBAQEBCSAhBAQEBAQEBAQEBAQEBAQEBAQEBAN1+pgISgcZ4qmkr72wEjcFwuMknpjMtWvcrM6U2g7c6eywV2K9GVJ3X7VXl5Zz1l5xWhWL7Sre1NZONPXbqgOraXa6qfIE55Zkdk+6e970vaEMf2un1FC+dmoVVQemTnz6Ss10nuXUqszCGI45OfEMxsIP1IPsQbISRKCIT6EIICAgICAgICAgG6n5gIHKfiP/6VP8xV/MzXByzycOf7LaZLdeiWorr3Nhw4DDIIwcGb9RaYr4UxxG307R6GqkEU1pWDzIrULk++J58zt0xCh/Eg44fbg/vVf9VJpij8Stl0InkqzAre0drJprWRirBRhl5EZYDI+81wa+bG43Dn6uZ+VPbyqLuLWI4rtbZZXTbuP7r42d3aBg5zz5YODnrOj5MWrNq8TP7hwz1N62iLePDdw/jb92oYb7WuerxkVgFF3czt5ch0xnJlcuCvfuONQvh6y3ytTztI1vFGbSrdX+z3siluR7sM4R2B6cueD085nWmr6ny3y5ptii0c/wCGheJDTm0DvnK93gXOGVu8fYrK3PaCeuftLTjm2mVc/b4r5bf/AB5gQrVgEWmt235RT4NuGC5Od4xkDmCCekj6fx4n02t9bafRinjVhABrQu1tqIN5VcVFs7iV68uXr15SZwVnzE+Nex9Xb2WvDtWL6ktAIDDODzxzI6+fMdfic969suvDfvrtJhpskBAQEBAQEBAQDdT8wECv41wpNZX3VhIG4MCuMgjoRmWrbtnaLRtRafsKtbd5XqtSrgYDKUzg9R0mls/dGphTs1wsOF8Xai06G8s7BWNNjZY2pWu5mtbkA2Tjl5CZWrvyv3aUzXa7i2lAavTpTbhtyu28bHyPCRjqstGqztXe3bASk87XggeLag4KsAQeoPMHz6SYnXn1RMRbxPDxfpUc5dFY4K5YA+E9R8SYvaPESpbDS3mYaRwunaU7pNpIJG0YJHIH595Pzbb5RHT0iOEgUrt2bRtxjbgYx0xj0le6d7Xile3taauHVKrKtaBW5MAoww9/WTN7K1xUj0F4bSAoFSeE5Xwjwk+Y+w+0n5l44lHyKcaLOHVNuDVoQx3N4Rzbpu+ZEZLx6/oTgx//ACkIgUAKAAOQA5AD0AlfM8tIrFY8PULEIICAgICAgICAbqfmAgYgISpeO8NsaxNVp8NdXW9a1udqMtuAxLYyCAMiWifRS0NvZXQPptLVTaAHRSDg5GSxPI/WLTuU1hbSqSAgICAgICAgICAgICAgICAgICAbqfmAgICBiNG2YSxCGYCAgICAgICAgICAgICAgICAgYgZbqfmBiBmEgjwiXHabXW9+Lu9dlfXvpe6JxWqBCdwA/e8P85dTbsJRcgZgICAgICAhJCCAhJCCAgaL9SE9z6D+spa8Vb4sFsn2UvEe0S1fmsRPtn/AFnPfqNer1en+FTfisypH7YrnwXr9dv+0x+q9rPSj4H4/Fj/ALt9Hbcp/jIHX+Krkw/5ScH7iWr1mvzR/Jjk/wDH4tH+lbU+1uP58x/V1fDeI16lBbQ4dT5jqD6MDzB9jO2l63jdZfP9R02Xp7/Ly11P7494SpZzjdT8wEAISouL8eZLRpdLU1uoPdk7g3dVo5xvdl54+BLRWNbU350r9ZwDU0aZbK9lt9eqbVsihgrnawNaefQxFztX/B+JpqqxamQMlWDAqVdeTKQRnkYmNJiU6VSQEJIR9iEsQhmNG/SSN+hHnzBBGiNnjWyEkIIELiWtFQwPzHp7DzMzyX7YdfSdNOW254j96fNO1Pa1gTVQflp5WbqJ4h9x8N+E11F8kfaHE22s5yxJPvOOZ2+jrStY1WHiFm2nUMvQ/STEzDO1K3WHBu0VmguF9XNTgWV/uuvp7H0Pl9wd+nyzS+4eV8W6CnU9P235jifb9+r7nw7XJqakvqO5HUMp9j5H0I6Ee09ysxMbh+Z5MdsdppbmElup+ZKhARKYUHDB/wCa6n/K0f6lpNvyKRy6vExhpLkexTZr1H+d1H/3nRf0Z1dFKLECv42zLV3lZINbCwgH8yKfGp9fDn7Ca4oi1tT6sOom0V7q+n9laOLsqNqB4xZZtpRiwBStTlhgHmSCenTE1+RE2inty5Y6m1Kd8+qRp+MbmDYcq2nSzao3kFnx0Ayfv9JW2HUT59dNKdTNp8w1arjj1PaSgNaVVsBkh82Egbhjlz5H0x5y1eni1Y1PmZn+ilurvW87jxpJq4g1untcoa2UOPPqEyGXIB8/MCZ2xxXLWN7iV6dRbJgtaI8oGh11lSVrsZnsUuDqLiVKoiliGwdud35fk+U1vjrMzqfEMsee9KxuPMpVb6i96r6mC0tWCVb83jGennghfuZT/SpWa2/M0/8AYvaLV4R/7Jru6K94m82bgc9F5vtz5eLw49Jfuwd3E6U+X1UU5/s6CrOBuxuwM49fOckzG509CkWisd3L3CSB847Xca/xWU9CUX4U4/3P1nl9Rl8zL7b4T0MdtKz95/j5fNmbJyZ5z7GI1GmISjWuVcbmAQjAXHMt8/abVrE0nUeY9f0cGbJbH1Fe+8RSY1FdeZt9/wCTXw1Agav0J+vv/L7zTqfxRF/dz/C6Rg7+n9p3/wA/2n+KXYMgic1Z1L08le6kw7z8Gu0apTfpr2wK7FZM+lobco+qZ/5jPc6efwvzD4rT/X3D6u3U/M6HlEDEJcv2gvSnW6R1sCM9oW3DBc1qjFQ//wAc+s0iszVnM6lc8b7Q1Vae22q2prErZlG9TlgMgYB5zKlJm3labREInZDRGnTKWbe9xOoc4wN1oDEAek0vPlFYXcosQMEZ5GPMcItEWjUtD6KtlCMiFFxhSAQMdMDylovaJ3tS2GkxqYeqdMiY2Iq4G3wgDAznHxnnE2meVq4614LNKjHcyKSV2kkAkr/Dn0iLTEa2icdJnzBTpURSiIqqeqqAAc9eQkd1pnclaRWvbEMXaSt1COisoxgMAQMdMA9JMWtE72WxVtGphuAxyEr5nlbUViIqzCSAgBBL4NxfVF1IPXec/OTPn723D9Y6XFFLbj2ctxI5dEycc2IHLPTH9Zv0tfw2nX2cPxa8WzY8c2nXmZiPXjX+XrU72OSxqQLkkYznPTMrjjHXiO6dtOqnqck7tb5WOK7mfG9+2/8Abn+3hSXTmSSviBIwSP8At/Sa9sY7xMcT4lhW1s/T6tO7U/FEzzMf9f4bHfmtg+G+f1/SVrT82KfvDa+XzTqq/a37/X/ZNByMzimNTp7MWi1dxwoNLZbvs7jPUZx9cf1nsY9xWH5z1k1tmtM+8v1i3U/M7Xz5AxCXzTtzpf761j1l1aqtRtQvzGc5wJ2YJjt8ufJy5+3SoylUocMRhT3TAA+XPE1/CrMS+wcHQrp6VbqKqwfkKAZwX/NLojiEuVSzAQEBAQEBAQkhBAQED4N2y0p02tvpbozmxPdbPEMfGSPpPD6nFNLy/Tfg3W1z9NTfMRr+Xj/lRaivcpx18vp0mWK/ZaJel1WH5uOYjn0/hwi2A3IAOoYEg+YH6/0nT4xZdzxLzLxbrOmisc1mJmPeI/f84bK63L7mAUdMDnmUtfHXH2RO2+LF1N+o+beIrEeNc7b6qQvITC+S1+Xbh6bHiiYrHLXrrxWhPtyk4qd1ohn13URgw2tLt/wR7NrdRfqb18L2KiZHXuwxZh6jNgHypnt4q+H5h1eT8T7E3U/M2cRAQAMEs7j6wRDBhLEIZgICAgICAgICAgICBxP4ndk219Iu04/vFQO0f8ROprz655j3yPPMxzYovD0fh/XW6a/6S+K6XXgko+VYHBDciCORBB6GeRlwWrw++6H4tizREWnymIgHMY5+kxta0+Jepjx467mkcvcq1ar9QtYyxxLVpNp1Dnz9TjwV7rzpG4Jwi/jGpXT0DC9Wcjw1p5u39B5mepgwdr4f4r8UnPbfpHEP0lwfhlejor01IwlahR6n1Y+5OSfcmd8Rp8za02ncprdT8wqSQkJJKGGOOZwPk4/nCdsBwehB+CDI1KJl6gICEkGtElBICNBAQkkoJAQEJkhDjO2n4c6biZNozRqP+LWMh8dO8T975BB95S1Ilviz2x/Z8v4h+GXFNMf2QW9fI0uvT3WzB+gzOe3TRPo9bB8Yy4/y3mEFex3F2OBprR87FH3JxKR0tfZ0W+O55jXzHQcC/BzU3MH19q1J5rWe8tPtn8q/OT8TeuHTzM3Xzed7mZ/V9e7P8Bo4fUKNLWEXqT1Z2/idjzY/y8sTaIiOHBe83ncrOSoN1PzAQlzH4h2ldKNpxm6tTjlyOc85th82Z5Jch2a0Vv8AbETS2925qc7rc3DAIyNpPWbZtRVlj3Mu3p7GLcz2cSYalyV2lQ1KoqjG0KrevOcc39m/a939hNHsZa62RipCstlo2kjkfzeRkRklMxDd2a17X0DvARbWTVaMY/aJyJHseR+svZFVtKpadWXCMa9u4DI3gkcuZ6Saa7vLPLM9kzHMKmvjDrpk1FoXNgVgFD7VVgCS5GTyGftN5xRN5rVyx1M1xRkv6rLT6+uxyiEsVAzhW28wCBuxjOCDj3mVsc1jcuimet7dsctTcYpBcMxBrGW3Kw5Z25Xl4ufLlLRhvMROuVfqce5jfDNHFqnxtJyX7vDKykPt37SCMjw85FsVoTXqaTG4Z0vEltfanNTX3gPME+IrjaR7esWxzSPKceeL21CZM9t/Kpt44uy10VyUbZhkcAt68h0Hn8TeMFtxHu47dZEVn9ErScTrtYIjbjsV8qrbcMMjxYwMjmB1lLY5rHdLXH1FckxEc6e04hWbDSCd4BOCrAHHXaSMHGR0kTjtFe70TXPSb9m/KKOLqpt73kEu7pdoLFsordB1PM/aaThmYjXttj9VFJt3ejbRxel8bXzllUcjklxleWPQH4wZScVo5aV6mk8S8txqkb8sRsKhgUcHxEquBjJBII5S0YLzr9VY6vHuY3wno+4AjzAPMYPPnzB6THTpiYmNvUBAQEA3U/MBA57tzoXv0wSpSzC1HwoySFz0muG0VncqXjbleBLqdNql1LaLUsBWybVUZy2OfM48prmtW0eGdYmJdxT2w0uB39tens/fpvdRZWf4WAPI4wfrOT5dm/fDRxHttpFrc1X122BTtStgWZvID6ya4rb8ndEtnZfhp02nVXLGxibLCxyTY35jmXvO50iFtKJYYZBHqMfeETG417qnU9n67KqqSz7ak2D8pJXaF55XGcDqAJvTPNLTMerlv0db44pvhu0XCVqs73e7NsCeLaBgY5naoyeXn7yls02qtj6eKT3Ii9mK8sd9niBB5p5uHBztySGAwST75mk9XbX2/wCmf0Md24nljTcEY953juD/AGgW12ApuP7JUyRjH8QxjykWzca9tK4+k8TEz6pOn4KteNllgIRUyCuSFcvz8PmSQfaRbNNuWtOmisRqfRL0+lKHJssbkww5BHNt2enUdB7CUm32a0xTE+bIWp4Clm7L2AGzvcDYQGIwcAqcg++cHpiaV6i0TE+zG3R1tuN8s6DgiUsjh3bYmxQ238uMYJVQTy9TiVtl7o0nF0sU1P6FHA0S7+0Bn3Zc4O3H7T8wztyRyHnyxJtnm1Owr0la5PmbZ1XA67d24tlre9z4TtbaE5AggjA6EGK57V49I0ZOjpbe55eqOC1o6WDJZEKDoAckncQABkbmHL+IyJz2ncT6kdJSPO0XT9ma0zh7MHZ12c+7cOuSF5nPn1OTL/U2mI/fKn0Vd90yvJzu3UROoICAgIGw1H2kbTpjuj7fr6Rs0d0faNoO6PtG0otvCamJZ6qmYnJLIpJPqSRzk9yO1mvhNSnKVVKfVUUH7gR3ynST3J9pESaO6Pt+vpG0HdH2/X0jYd0fb9fSNh3R9v19I2k7o+0RJ6Sd0faJk9Duj7fr6RtB3R9v19I2HdH2/X0jYd0fb9fSNh3R9v19I2HdH2/X0jYd0fb9fSNh3R9v19I2HdH2/X0jYd0fb9fSNh3R9v19I2HdH2/X0jYd0fb9fSN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data:image/jpeg;base64,/9j/4AAQSkZJRgABAQAAAQABAAD/2wCEAAkGBxQPEhUQDxQUFBQXFBYVFxYQFxYUFhUVFBYWFhYUFhUYHCghGB4mGxUYITEiJSkrLi4vFx8zODMsNygtLisBCgoKDg0OGxAQGy0kHyUsLCwsLCwsLCwsLCwsLCwsLCwsLCwsLCwsLCwsLCwsLCwsLCwsLCwsLCwsLCwsLCwsLP/AABEIAPYAzQMBEQACEQEDEQH/xAAcAAEAAgMBAQEAAAAAAAAAAAAABAUBAwYCBwj/xAA/EAACAgECAwcCAwUGBAcAAAABAgADEQQSBSExBhMiQVFhcYGRBzLwI0JSscEUJDN0odFTgrPxFSU0Q2Kywv/EABsBAQADAQEBAQAAAAAAAAAAAAABAgMEBQYH/8QAMhEBAAICAQMCBAQFBAMAAAAAAAECAxExBBIhQVEFExRxIjJh8IGRobHBI9Hh8QYkUv/aAAwDAQACEQMRAD8A+xy6pECLxDiNemXfe4RemTnyGfKWrXfCJtpG4Zx/TapimntWxgNxABGB0zzHvE0tVEW2kanilFRK23VIR1DuqkfIJkeU7hoq4/pX/LqaD8WJ/vJ0bhvHE6ScC6kn0FiZ5/WR2ynaVIGYTBAQgj7Gp9SEkBHJqYIQQEBAQEBAQEBAQEBEJcf+JP8Ah6f/ADHP38B6zfp48scik7JcNTUa1lfeAKNw7p2rOd2OZQgkc5p1FtQrjrt9F4dwOjTqVRM5YsTaTYxJAGSz5PkJwzaXRpW9rj3SVLStIey9Kx3lavyOdxC+uBL4/PKtka7s41gKPcu0kZCaelOhB64yOkvuIREOgxKSsh8WZ1rL1HDId+PJ1XmyH5GfriXxxFran9yx6ibVpNq8/wCEGjiTqiMys9lxZ0rBVQlYAIXJ9sfJJm1sUTaYjiHPXqJpWJtHLZVx9GG5VbH7H0/984H2xzlZwW4+/wDReOtp7IfajXWVWItTMua2I27du/eiqbC3RMtz+Zp0+OLV3LDq8tq3iK+qbbxrY2xkJCtXW7gjC2WbcALnJGWH3mfytxvbX6qK8wjcQ4yx07XIrVpur2uSpLKbVVvCOYyM9fWTTBu/btXJ1U/L7oj1hcaPUd6gsxtDcwCQTg9CccukwtGpdeG/fXbfIaEBAQEBAQEBAQEBAQlR9rOCNra0WtlVkfeC+cZ2kDOJpiv2M717lJwnszrtLabq7dNuKbDuWwjGc9PXlL3yVtzCtaTEr6njOsUBbNCzsOReu2oIxH7yhmyAfQ+sw7a+7TcofFxZrDW1mi1KNWSyNXfUhBbkeYbn0lqxEeqJmXvh9GqF1RxetQ3d6NReloYFTtwAMg7sc41A6KVWeXQMCDzBGCPUHykxOpRaN10j38OqsVUdAVX8o5jaMYwCDnpLRe0TuFLYaTy1vwiklWNa5UKBjIACHK8gccvLlEZL8bV+nx+zffo0sOXUMdrJz/hbG5fg4iLWjhe+KtpiZajwqkuLO7G4Ywef7vJSRnBI8icmPmXiNRKn0+OZ3LCcJpG4CsYYgkZOMhtwwM4HiGeUfMtuJ2n5FNa0kaehaxtQBRknA6ZY5OPTnzldzPLSlIrHbHDbISQEBAQEBAQEBAQEJIQQEkJAxiNjMBAQEkI0EgICAgICAgICAgICAgICAgICAgI5SQEIICAgICAgICAgICAgICAgICAgIGW6n5gYgJKSQhzvaHitqu2n0xCWLQ2oL2KHUonI17fU+svWqsysuAatr9NTc/NnrVmwMcyOfLykWjU6TWU+VSzAQEJIQQEBAQEBAQEBAQEBAQEBAN1PzAQK3jnGU0aB7Azbm2gJjJOCcDPxLVr3cItbtjak03bpLW2V6XVOwG7aiqTj1xmXtimseVYybTNDwF7Rdqbci26qyutWyO7qsGQli/xAnniZzk4hbtVn9+4ZTSLn070hq6AK0bf4iFBJY4l5tFp8K8O0IxM2kEIadVqFqRrHOFUZPn9h6y1Y7p1Cl79kblp0msaw4amysYyDZtwR6eEnafPBkzSI4nalc025jUJAvXG7cuM4ByME+mfWV7WnzK63t5TVo27Dr4DtbmPCeXU/WTNZj0RGSk+raDnmOY9RI0vExPDMgICAgICAgICAgICAgG6n5gIHHfiT/h6b/Mf/AIabYOWeVWdidUlWudrHVAaMZchee8csmadTEzCmPUS+laXVpaN1Tq4zglCGGfTInF5dO4c5+InPT1f5vT/9QS+PlSy+bqYTDECLxPR9/U1RO3OMHrgggg4+RL4r9l+5lmx/Mp2ql+C22G02Oimyop+zNjKTkeMqxwvIYwPXrNoz1iI1HE/uHJ9Lkne59Gp+z9h8Q7lW7xXwgOxNq7chSMMT55A8ufLMt9RX2nj+Kv0d9cw23cCclyvdEG8XAMDhvDtNdmB08x15+UrGfje+Nc/x8LW6S3nWlpwnRmioVkgkFj4eSjcxbao8gM4HxMsl4vbuh1YMc0pFZTJm3IQQEBAQEBAQEBAQEA3U/MBCVZx/gqa1FR2ZdrbgUwSDjHn8y9bdvmFbV3Cp4d2GoqcvaW1GV27dQFIHPOeQ6y9s1phSMUJNvZYAn+zX3aVDzNem2qmfXBHXp9pn3x6wt2y26PgGw5u1F2pXqE1G0qGHRuQ6iN+xELsmVWICAhJGgjQQEIICAgICAgICAgICAgG6/WAgISRtBCSEEJIQQEBAQEBAQEBAQEBAQEBAQEBAN1+pgICAkpICQhiBmAhJCCAhJCCEkIICAgICAgICAgICAbqfmAiRTdqeMNo6RYiqzNYqANnGWzjOPiXx07p0radKDhXa/VWXCltOlmULbdOcNywM5sbGOc1yYYrG1K3mU7iOq16It7GqlGsKmllrNiJkhT3jvsdjgHHLr7TGvZK87auGcS1F9opXU7WKswPdaawYTGQ3d2EjqOsm3bHBWdpHE+Ka3S1Xd5QLSikrqK9i1Y2g5aovu5HIOOuJNIi06LTMKngXarVPfTVeamW1tv7NCpB2k5JJm18MVjbOt5mXacQ1gpTewZuarhMZJYhQOZHmZhSk3nS2bLGOu5Y0OuW5dwyuGKEP4SGXqDFsc1nSMWet4SN4zjIz6ZldSv3xHqbh6j7+fpGvXSdx7m8eo+8a36I7qx6vN1yoCzkKB5nkIiO6daTa0Vjl6DDpkff/AFjUoi9OIepCxAQEBAQEBAQEDEDLdT8wESlyv4jj+6p7aisn2685th/NDLJw5fs7xVNPrRbtstAocY06G1ubDHhXnjlNuojdVMc6l23aHWVaihTUFvZbK22I5FlZzzfCMGDAE8sjznHSNN5lB4Dft1Sq9lleanPdWi0h8FfHvsdgCvoDzz7S1o8KxMbbu2vaCoUajTKLLHNLAtUhetCwOO8ccl5c+flGKk7iU3nw4vs9atmr0mxg22zLbTnaNhHOdmWfwMKcvpXGdEdRX3Yx+dCckjwq4JAI6HAM5cV+y21upx/MogcZ4GbK1p0+xEG7IYebA4YNgnOTn1PrNcWaNza/nenPn6ae2K08a8oGk4ZZZfYSEDJbQWsySw2VVkqhxzB6dfMzS+Wla7/Sf7ufHgyXnTYvZ+4vYzNX4gcFeWHD95W+0KOhx5k9ecrOfH2xEQt9Jl3yzquz9x7va1ZK4dieRNveb3bO0nB6ciMe8Vz087ha/SZNxqVjxThLXV2LvLFirBbcGtSrA4GFyARkefWZY8sRZvl6e1qxG0SngbrqBcdu3crDDYKAIF2AbeY+oHtLznicetejHH0l4ybmXQzmeiQEBAQEBAQEBAQDdT8wEJadTpUtXZaquvo4yJMTpCPoeD0adt9FNdbYxurUKcHqMyZtM8o012dn9Kxy2moJOSSa1556knHOO63unTVX2Y0a5xpqefqoP8+knvsjthO0/D6q1ZK6q0VvzKiqA3LHMAc+UruU6hijh1NZ3JVWp9VRQfuBJ7rSjthKlZhJEpI9EEGiEkbQRo+5AQEBAQEBAQEBAQDdT8wEBAQEBAQEBAQEBAQEBAQEBAQEBAQEBAQEA3U/MBAQEBCSAhBAQEBAQEBAQEBAQEBAQEBAQEBAN1+pgISgcZ4qmkr72wEjcFwuMknpjMtWvcrM6U2g7c6eywV2K9GVJ3X7VXl5Zz1l5xWhWL7Sre1NZONPXbqgOraXa6qfIE55Zkdk+6e970vaEMf2un1FC+dmoVVQemTnz6Ss10nuXUqszCGI45OfEMxsIP1IPsQbISRKCIT6EIICAgICAgICAgG6n5gIHKfiP/6VP8xV/MzXByzycOf7LaZLdeiWorr3Nhw4DDIIwcGb9RaYr4UxxG307R6GqkEU1pWDzIrULk++J58zt0xCh/Eg44fbg/vVf9VJpij8Stl0InkqzAre0drJprWRirBRhl5EZYDI+81wa+bG43Dn6uZ+VPbyqLuLWI4rtbZZXTbuP7r42d3aBg5zz5YODnrOj5MWrNq8TP7hwz1N62iLePDdw/jb92oYb7WuerxkVgFF3czt5ch0xnJlcuCvfuONQvh6y3ytTztI1vFGbSrdX+z3siluR7sM4R2B6cueD085nWmr6ny3y5ptii0c/wCGheJDTm0DvnK93gXOGVu8fYrK3PaCeuftLTjm2mVc/b4r5bf/AB5gQrVgEWmt235RT4NuGC5Od4xkDmCCekj6fx4n02t9bafRinjVhABrQu1tqIN5VcVFs7iV68uXr15SZwVnzE+Nex9Xb2WvDtWL6ktAIDDODzxzI6+fMdfic969suvDfvrtJhpskBAQEBAQEBAQDdT8wECv41wpNZX3VhIG4MCuMgjoRmWrbtnaLRtRafsKtbd5XqtSrgYDKUzg9R0mls/dGphTs1wsOF8Xai06G8s7BWNNjZY2pWu5mtbkA2Tjl5CZWrvyv3aUzXa7i2lAavTpTbhtyu28bHyPCRjqstGqztXe3bASk87XggeLag4KsAQeoPMHz6SYnXn1RMRbxPDxfpUc5dFY4K5YA+E9R8SYvaPESpbDS3mYaRwunaU7pNpIJG0YJHIH595Pzbb5RHT0iOEgUrt2bRtxjbgYx0xj0le6d7Xile3taauHVKrKtaBW5MAoww9/WTN7K1xUj0F4bSAoFSeE5Xwjwk+Y+w+0n5l44lHyKcaLOHVNuDVoQx3N4Rzbpu+ZEZLx6/oTgx//ACkIgUAKAAOQA5AD0AlfM8tIrFY8PULEIICAgICAgICAbqfmAgYgISpeO8NsaxNVp8NdXW9a1udqMtuAxLYyCAMiWifRS0NvZXQPptLVTaAHRSDg5GSxPI/WLTuU1hbSqSAgICAgICAgICAgICAgICAgICAbqfmAgICBiNG2YSxCGYCAgICAgICAgICAgICAgICAgYgZbqfmBiBmEgjwiXHabXW9+Lu9dlfXvpe6JxWqBCdwA/e8P85dTbsJRcgZgICAgICAhJCCAhJCCAgaL9SE9z6D+spa8Vb4sFsn2UvEe0S1fmsRPtn/AFnPfqNer1en+FTfisypH7YrnwXr9dv+0x+q9rPSj4H4/Fj/ALt9Hbcp/jIHX+Krkw/5ScH7iWr1mvzR/Jjk/wDH4tH+lbU+1uP58x/V1fDeI16lBbQ4dT5jqD6MDzB9jO2l63jdZfP9R02Xp7/Ly11P7494SpZzjdT8wEAISouL8eZLRpdLU1uoPdk7g3dVo5xvdl54+BLRWNbU350r9ZwDU0aZbK9lt9eqbVsihgrnawNaefQxFztX/B+JpqqxamQMlWDAqVdeTKQRnkYmNJiU6VSQEJIR9iEsQhmNG/SSN+hHnzBBGiNnjWyEkIIELiWtFQwPzHp7DzMzyX7YdfSdNOW254j96fNO1Pa1gTVQflp5WbqJ4h9x8N+E11F8kfaHE22s5yxJPvOOZ2+jrStY1WHiFm2nUMvQ/STEzDO1K3WHBu0VmguF9XNTgWV/uuvp7H0Pl9wd+nyzS+4eV8W6CnU9P235jifb9+r7nw7XJqakvqO5HUMp9j5H0I6Ee09ysxMbh+Z5MdsdppbmElup+ZKhARKYUHDB/wCa6n/K0f6lpNvyKRy6vExhpLkexTZr1H+d1H/3nRf0Z1dFKLECv42zLV3lZINbCwgH8yKfGp9fDn7Ca4oi1tT6sOom0V7q+n9laOLsqNqB4xZZtpRiwBStTlhgHmSCenTE1+RE2inty5Y6m1Kd8+qRp+MbmDYcq2nSzao3kFnx0Ayfv9JW2HUT59dNKdTNp8w1arjj1PaSgNaVVsBkh82Egbhjlz5H0x5y1eni1Y1PmZn+ilurvW87jxpJq4g1untcoa2UOPPqEyGXIB8/MCZ2xxXLWN7iV6dRbJgtaI8oGh11lSVrsZnsUuDqLiVKoiliGwdud35fk+U1vjrMzqfEMsee9KxuPMpVb6i96r6mC0tWCVb83jGennghfuZT/SpWa2/M0/8AYvaLV4R/7Jru6K94m82bgc9F5vtz5eLw49Jfuwd3E6U+X1UU5/s6CrOBuxuwM49fOckzG509CkWisd3L3CSB847Xca/xWU9CUX4U4/3P1nl9Rl8zL7b4T0MdtKz95/j5fNmbJyZ5z7GI1GmISjWuVcbmAQjAXHMt8/abVrE0nUeY9f0cGbJbH1Fe+8RSY1FdeZt9/wCTXw1Agav0J+vv/L7zTqfxRF/dz/C6Rg7+n9p3/wA/2n+KXYMgic1Z1L08le6kw7z8Gu0apTfpr2wK7FZM+lobco+qZ/5jPc6efwvzD4rT/X3D6u3U/M6HlEDEJcv2gvSnW6R1sCM9oW3DBc1qjFQ//wAc+s0iszVnM6lc8b7Q1Vae22q2prErZlG9TlgMgYB5zKlJm3labREInZDRGnTKWbe9xOoc4wN1oDEAek0vPlFYXcosQMEZ5GPMcItEWjUtD6KtlCMiFFxhSAQMdMDylovaJ3tS2GkxqYeqdMiY2Iq4G3wgDAznHxnnE2meVq4614LNKjHcyKSV2kkAkr/Dn0iLTEa2icdJnzBTpURSiIqqeqqAAc9eQkd1pnclaRWvbEMXaSt1COisoxgMAQMdMA9JMWtE72WxVtGphuAxyEr5nlbUViIqzCSAgBBL4NxfVF1IPXec/OTPn723D9Y6XFFLbj2ctxI5dEycc2IHLPTH9Zv0tfw2nX2cPxa8WzY8c2nXmZiPXjX+XrU72OSxqQLkkYznPTMrjjHXiO6dtOqnqck7tb5WOK7mfG9+2/8Abn+3hSXTmSSviBIwSP8At/Sa9sY7xMcT4lhW1s/T6tO7U/FEzzMf9f4bHfmtg+G+f1/SVrT82KfvDa+XzTqq/a37/X/ZNByMzimNTp7MWi1dxwoNLZbvs7jPUZx9cf1nsY9xWH5z1k1tmtM+8v1i3U/M7Xz5AxCXzTtzpf761j1l1aqtRtQvzGc5wJ2YJjt8ufJy5+3SoylUocMRhT3TAA+XPE1/CrMS+wcHQrp6VbqKqwfkKAZwX/NLojiEuVSzAQEBAQEBAQkhBAQED4N2y0p02tvpbozmxPdbPEMfGSPpPD6nFNLy/Tfg3W1z9NTfMRr+Xj/lRaivcpx18vp0mWK/ZaJel1WH5uOYjn0/hwi2A3IAOoYEg+YH6/0nT4xZdzxLzLxbrOmisc1mJmPeI/f84bK63L7mAUdMDnmUtfHXH2RO2+LF1N+o+beIrEeNc7b6qQvITC+S1+Xbh6bHiiYrHLXrrxWhPtyk4qd1ohn13URgw2tLt/wR7NrdRfqb18L2KiZHXuwxZh6jNgHypnt4q+H5h1eT8T7E3U/M2cRAQAMEs7j6wRDBhLEIZgICAgICAgICAgICBxP4ndk219Iu04/vFQO0f8ROprz655j3yPPMxzYovD0fh/XW6a/6S+K6XXgko+VYHBDciCORBB6GeRlwWrw++6H4tizREWnymIgHMY5+kxta0+Jepjx467mkcvcq1ar9QtYyxxLVpNp1Dnz9TjwV7rzpG4Jwi/jGpXT0DC9Wcjw1p5u39B5mepgwdr4f4r8UnPbfpHEP0lwfhlejor01IwlahR6n1Y+5OSfcmd8Rp8za02ncprdT8wqSQkJJKGGOOZwPk4/nCdsBwehB+CDI1KJl6gICEkGtElBICNBAQkkoJAQEJkhDjO2n4c6biZNozRqP+LWMh8dO8T975BB95S1Ilviz2x/Z8v4h+GXFNMf2QW9fI0uvT3WzB+gzOe3TRPo9bB8Yy4/y3mEFex3F2OBprR87FH3JxKR0tfZ0W+O55jXzHQcC/BzU3MH19q1J5rWe8tPtn8q/OT8TeuHTzM3Xzed7mZ/V9e7P8Bo4fUKNLWEXqT1Z2/idjzY/y8sTaIiOHBe83ncrOSoN1PzAQlzH4h2ldKNpxm6tTjlyOc85th82Z5Jch2a0Vv8AbETS2925qc7rc3DAIyNpPWbZtRVlj3Mu3p7GLcz2cSYalyV2lQ1KoqjG0KrevOcc39m/a939hNHsZa62RipCstlo2kjkfzeRkRklMxDd2a17X0DvARbWTVaMY/aJyJHseR+svZFVtKpadWXCMa9u4DI3gkcuZ6Saa7vLPLM9kzHMKmvjDrpk1FoXNgVgFD7VVgCS5GTyGftN5xRN5rVyx1M1xRkv6rLT6+uxyiEsVAzhW28wCBuxjOCDj3mVsc1jcuimet7dsctTcYpBcMxBrGW3Kw5Z25Xl4ufLlLRhvMROuVfqce5jfDNHFqnxtJyX7vDKykPt37SCMjw85FsVoTXqaTG4Z0vEltfanNTX3gPME+IrjaR7esWxzSPKceeL21CZM9t/Kpt44uy10VyUbZhkcAt68h0Hn8TeMFtxHu47dZEVn9ErScTrtYIjbjsV8qrbcMMjxYwMjmB1lLY5rHdLXH1FckxEc6e04hWbDSCd4BOCrAHHXaSMHGR0kTjtFe70TXPSb9m/KKOLqpt73kEu7pdoLFsordB1PM/aaThmYjXttj9VFJt3ejbRxel8bXzllUcjklxleWPQH4wZScVo5aV6mk8S8txqkb8sRsKhgUcHxEquBjJBII5S0YLzr9VY6vHuY3wno+4AjzAPMYPPnzB6THTpiYmNvUBAQEA3U/MBA57tzoXv0wSpSzC1HwoySFz0muG0VncqXjbleBLqdNql1LaLUsBWybVUZy2OfM48prmtW0eGdYmJdxT2w0uB39tens/fpvdRZWf4WAPI4wfrOT5dm/fDRxHttpFrc1X122BTtStgWZvID6ya4rb8ndEtnZfhp02nVXLGxibLCxyTY35jmXvO50iFtKJYYZBHqMfeETG417qnU9n67KqqSz7ak2D8pJXaF55XGcDqAJvTPNLTMerlv0db44pvhu0XCVqs73e7NsCeLaBgY5naoyeXn7yls02qtj6eKT3Ii9mK8sd9niBB5p5uHBztySGAwST75mk9XbX2/wCmf0Md24nljTcEY953juD/AGgW12ApuP7JUyRjH8QxjykWzca9tK4+k8TEz6pOn4KteNllgIRUyCuSFcvz8PmSQfaRbNNuWtOmisRqfRL0+lKHJssbkww5BHNt2enUdB7CUm32a0xTE+bIWp4Clm7L2AGzvcDYQGIwcAqcg++cHpiaV6i0TE+zG3R1tuN8s6DgiUsjh3bYmxQ238uMYJVQTy9TiVtl7o0nF0sU1P6FHA0S7+0Bn3Zc4O3H7T8wztyRyHnyxJtnm1Owr0la5PmbZ1XA67d24tlre9z4TtbaE5AggjA6EGK57V49I0ZOjpbe55eqOC1o6WDJZEKDoAckncQABkbmHL+IyJz2ncT6kdJSPO0XT9ma0zh7MHZ12c+7cOuSF5nPn1OTL/U2mI/fKn0Vd90yvJzu3UROoICAgIGw1H2kbTpjuj7fr6Rs0d0faNoO6PtG0otvCamJZ6qmYnJLIpJPqSRzk9yO1mvhNSnKVVKfVUUH7gR3ynST3J9pESaO6Pt+vpG0HdH2/X0jYd0fb9fSNh3R9v19I2k7o+0RJ6Sd0faJk9Duj7fr6RtB3R9v19I2HdH2/X0jYd0fb9fSNh3R9v19I2HdH2/X0jYd0fb9fSNh3R9v19I2HdH2/X0jYd0fb9fSNh3R9v19I2HdH2/X0jYd0fb9fSN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http://2.bp.blogspot.com/-9lPR_zVzhbs/VfioHvxWpwI/AAAAAAAAbpk/YWNS87c_678/s1600/facebook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0085" y="1797268"/>
            <a:ext cx="3709308" cy="3709308"/>
          </a:xfrm>
          <a:prstGeom prst="rect">
            <a:avLst/>
          </a:prstGeom>
          <a:noFill/>
        </p:spPr>
      </p:pic>
      <p:pic>
        <p:nvPicPr>
          <p:cNvPr id="1038" name="Picture 14" descr="http://s3.amazonaws.com/magoo/ABAAAfppgA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50" y="662152"/>
            <a:ext cx="7478599" cy="545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1.bp.blogspot.com/-tJVTDUCXjyI/U2lVqpcQIHI/AAAAAAAABvc/QyH51IftQRo/s1600/capoligl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3" y="242384"/>
            <a:ext cx="5756494" cy="3813679"/>
          </a:xfrm>
          <a:prstGeom prst="rect">
            <a:avLst/>
          </a:prstGeom>
          <a:noFill/>
        </p:spPr>
      </p:pic>
      <p:pic>
        <p:nvPicPr>
          <p:cNvPr id="38916" name="Picture 4" descr="http://portaldoprofessor.mec.gov.br/storage/discovirtual/aulas/11706/imagens/quadr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049" y="220719"/>
            <a:ext cx="4789370" cy="4077281"/>
          </a:xfrm>
          <a:prstGeom prst="rect">
            <a:avLst/>
          </a:prstGeom>
          <a:noFill/>
        </p:spPr>
      </p:pic>
      <p:pic>
        <p:nvPicPr>
          <p:cNvPr id="38918" name="Picture 6" descr="http://www.brasilescola.com/upload/e/a-linguagem-abreviada-internaut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0759" y="4028883"/>
            <a:ext cx="3574063" cy="282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8188" y="2286000"/>
            <a:ext cx="10542494" cy="4023360"/>
          </a:xfrm>
        </p:spPr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Subjetivismo idealista  </a:t>
            </a:r>
            <a:r>
              <a:rPr lang="pt-BR" sz="2800" dirty="0" smtClean="0">
                <a:sym typeface="Wingdings" panose="05000000000000000000" pitchFamily="2" charset="2"/>
              </a:rPr>
              <a:t>linguagem como representação do pensamento</a:t>
            </a:r>
            <a:endParaRPr lang="pt-BR" sz="2800" dirty="0" smtClean="0"/>
          </a:p>
          <a:p>
            <a:pPr algn="just"/>
            <a:r>
              <a:rPr lang="pt-BR" sz="2800" dirty="0" smtClean="0"/>
              <a:t>Objetivismo abstrato </a:t>
            </a:r>
            <a:r>
              <a:rPr lang="pt-BR" sz="2800" dirty="0" smtClean="0">
                <a:sym typeface="Wingdings" panose="05000000000000000000" pitchFamily="2" charset="2"/>
              </a:rPr>
              <a:t> linguagem como instrumento de comunicação</a:t>
            </a:r>
            <a:endParaRPr lang="pt-BR" sz="2800" dirty="0"/>
          </a:p>
          <a:p>
            <a:pPr algn="just"/>
            <a:r>
              <a:rPr lang="pt-BR" sz="2800" dirty="0" err="1" smtClean="0"/>
              <a:t>Interacionismo</a:t>
            </a:r>
            <a:r>
              <a:rPr lang="pt-BR" sz="2800" dirty="0" smtClean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 linguagem como forma de interação</a:t>
            </a:r>
          </a:p>
          <a:p>
            <a:pPr algn="just"/>
            <a:endParaRPr lang="pt-BR" sz="2800" dirty="0">
              <a:sym typeface="Wingdings" panose="05000000000000000000" pitchFamily="2" charset="2"/>
            </a:endParaRP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7155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Língua(</a:t>
            </a:r>
            <a:r>
              <a:rPr lang="pt-BR" dirty="0" err="1" smtClean="0"/>
              <a:t>gem</a:t>
            </a:r>
            <a:r>
              <a:rPr lang="pt-BR" dirty="0" smtClean="0"/>
              <a:t>) como representação do pensamento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312894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Nesta concepção o sujeito da enunciação é o responsável pelo sentido (KOCH, 2003). Cabendo ao leitor o papel de decifrar o sentido do texto. Ou seja, é a máxima “o que o autor quis dizer foi...”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“ </a:t>
            </a:r>
            <a:r>
              <a:rPr lang="pt-BR" sz="2400" dirty="0">
                <a:solidFill>
                  <a:srgbClr val="FF0000"/>
                </a:solidFill>
              </a:rPr>
              <a:t>Eu gostaria de enfatizar que o aeroporto não tem essa questão da obra terminar e não se fazer mais nada, isso é uma coisa constante. Nós podemos, vamos dizer assim, </a:t>
            </a:r>
            <a:r>
              <a:rPr lang="pt-BR" sz="2400" b="1" dirty="0">
                <a:solidFill>
                  <a:srgbClr val="FF0000"/>
                </a:solidFill>
              </a:rPr>
              <a:t>tapear</a:t>
            </a:r>
            <a:r>
              <a:rPr lang="pt-BR" sz="2400" dirty="0">
                <a:solidFill>
                  <a:srgbClr val="FF0000"/>
                </a:solidFill>
              </a:rPr>
              <a:t> as obras de modo que você melhore a operacionalidade sem terminar ela como um todo</a:t>
            </a:r>
            <a:r>
              <a:rPr lang="pt-BR" sz="2400" dirty="0" smtClean="0">
                <a:solidFill>
                  <a:srgbClr val="FF0000"/>
                </a:solidFill>
              </a:rPr>
              <a:t>.” </a:t>
            </a:r>
            <a:r>
              <a:rPr lang="pt-BR" sz="2400" dirty="0" smtClean="0"/>
              <a:t>Gustavo do Vale, presidente da Infraero.</a:t>
            </a:r>
            <a:endParaRPr lang="pt-BR" sz="24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7293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2142</TotalTime>
  <Words>1153</Words>
  <Application>Microsoft Office PowerPoint</Application>
  <PresentationFormat>Personalizar</PresentationFormat>
  <Paragraphs>64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Integral</vt:lpstr>
      <vt:lpstr>Concepções de língua(gem), leitura, escrita e suas implicações para o ensino na área de ciências exatas e tecnológicas.</vt:lpstr>
      <vt:lpstr>Qual a implicação da leitura e escrita na área de ciências exatas e tecnológicas?</vt:lpstr>
      <vt:lpstr>O que é linguagem?</vt:lpstr>
      <vt:lpstr>Slide 4</vt:lpstr>
      <vt:lpstr>linguagem</vt:lpstr>
      <vt:lpstr>Slide 6</vt:lpstr>
      <vt:lpstr>Slide 7</vt:lpstr>
      <vt:lpstr>linguagem</vt:lpstr>
      <vt:lpstr>Língua(gem) como representação do pensamento</vt:lpstr>
      <vt:lpstr>Slide 10</vt:lpstr>
      <vt:lpstr>Slide 11</vt:lpstr>
      <vt:lpstr>Língua(gem) como instrumento de comunicação</vt:lpstr>
      <vt:lpstr>Slide 13</vt:lpstr>
      <vt:lpstr>Língua(gem) como lugar de interação</vt:lpstr>
      <vt:lpstr>Slide 15</vt:lpstr>
      <vt:lpstr>Slide 16</vt:lpstr>
      <vt:lpstr>língua</vt:lpstr>
      <vt:lpstr>Slide 18</vt:lpstr>
      <vt:lpstr>O que seria texto?</vt:lpstr>
      <vt:lpstr>Concepções de texto</vt:lpstr>
      <vt:lpstr>Fatores de textualidade</vt:lpstr>
      <vt:lpstr>O que é a escrita?</vt:lpstr>
      <vt:lpstr>escrita</vt:lpstr>
      <vt:lpstr>Slide 24</vt:lpstr>
      <vt:lpstr>Competência na produção textual x proficiência na leitura</vt:lpstr>
      <vt:lpstr>Proficiência na produção textual</vt:lpstr>
      <vt:lpstr>Proficiência na leitura</vt:lpstr>
      <vt:lpstr>Qual a implicação da leitura e escrita na área de ciências exatas e tecnológicas?</vt:lpstr>
      <vt:lpstr>Proposta de atividade</vt:lpstr>
      <vt:lpstr>Bibliografia básica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Gêneros textuais/discursivos: a produção de  gêneros acadêmicos</dc:title>
  <dc:creator>Elano Arruda</dc:creator>
  <cp:lastModifiedBy>Francisco Humberlan Arruda de Oliveira</cp:lastModifiedBy>
  <cp:revision>87</cp:revision>
  <dcterms:created xsi:type="dcterms:W3CDTF">2014-09-09T00:46:49Z</dcterms:created>
  <dcterms:modified xsi:type="dcterms:W3CDTF">2015-10-21T14:43:39Z</dcterms:modified>
</cp:coreProperties>
</file>