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8"/>
  </p:notesMasterIdLst>
  <p:handoutMasterIdLst>
    <p:handoutMasterId r:id="rId19"/>
  </p:handoutMasterIdLst>
  <p:sldIdLst>
    <p:sldId id="256" r:id="rId3"/>
    <p:sldId id="262" r:id="rId4"/>
    <p:sldId id="263" r:id="rId5"/>
    <p:sldId id="264" r:id="rId6"/>
    <p:sldId id="265" r:id="rId7"/>
    <p:sldId id="273" r:id="rId8"/>
    <p:sldId id="27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 xmlns="">
        <p14:section name="Bem-vindo" id="{AE9077E0-62BF-4E98-8242-A51F440E236D}">
          <p14:sldIdLst>
            <p14:sldId id="256"/>
          </p14:sldIdLst>
        </p14:section>
        <p14:section name="Design, Impress, Work Together" id="{B0DA41A7-3B8E-46BF-9093-82E7AC3E0AAC}">
          <p14:sldIdLst>
            <p14:sldId id="262"/>
            <p14:sldId id="263"/>
            <p14:sldId id="264"/>
            <p14:sldId id="265"/>
            <p14:sldId id="273"/>
            <p14:sldId id="274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  <p14:section name="Saiba mais" id="{CE8F9448-6902-4504-B828-1A172DA87D85}">
          <p14:sldIdLst>
            <p14:sldId id="27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280" autoAdjust="0"/>
  </p:normalViewPr>
  <p:slideViewPr>
    <p:cSldViewPr snapToGrid="0">
      <p:cViewPr varScale="1">
        <p:scale>
          <a:sx n="74" d="100"/>
          <a:sy n="74" d="100"/>
        </p:scale>
        <p:origin x="-27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404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5D740-6A7E-4AE4-809A-1783B6BB9E99}" type="datetimeFigureOut">
              <a:rPr lang="pt-BR" smtClean="0"/>
              <a:pPr/>
              <a:t>27/11/2015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9B08D-A33C-4484-8AF1-3D84552368DF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992384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1451DAF-731B-40C9-94FC-6AFBD168E88F}" type="datetimeFigureOut">
              <a:rPr lang="pt-BR" smtClean="0"/>
              <a:pPr>
                <a:defRPr/>
              </a:pPr>
              <a:t>27/11/2015</a:t>
            </a:fld>
            <a:endParaRPr lang="pt-B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79BE180-EDDC-4055-9AFE-2AAA70AA5FC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605829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Segoe U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egoe U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0C103141-2F93-4681-87A7-632E53A52797}" type="slidenum">
              <a:rPr lang="en-US">
                <a:solidFill>
                  <a:srgbClr val="000000"/>
                </a:solidFill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1</a:t>
            </a:fld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585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486568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5" name="Retângulo 4"/>
          <p:cNvSpPr/>
          <p:nvPr userDrawn="1"/>
        </p:nvSpPr>
        <p:spPr>
          <a:xfrm>
            <a:off x="0" y="0"/>
            <a:ext cx="12192000" cy="486568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A44AA-C85A-41B3-A077-F5B5655FD9A6}" type="datetimeFigureOut">
              <a:rPr lang="pt-BR" smtClean="0"/>
              <a:pPr>
                <a:defRPr/>
              </a:pPr>
              <a:t>27/11/2015</a:t>
            </a:fld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43680-2E35-4D36-87BE-8FB40741C88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35831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5" name="Retângulo 4"/>
          <p:cNvSpPr/>
          <p:nvPr userDrawn="1"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60129-0B1F-41FE-B76E-0CC64AD2046D}" type="datetimeFigureOut">
              <a:rPr lang="pt-BR" smtClean="0"/>
              <a:pPr>
                <a:defRPr/>
              </a:pPr>
              <a:t>27/11/2015</a:t>
            </a:fld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F573-ADDF-4EC8-9123-1A432C4F050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7771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094913" y="0"/>
            <a:ext cx="2097087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5" name="Retângulo 4"/>
          <p:cNvSpPr/>
          <p:nvPr userDrawn="1"/>
        </p:nvSpPr>
        <p:spPr>
          <a:xfrm>
            <a:off x="10094913" y="0"/>
            <a:ext cx="2097087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1B94D-9BEE-4D08-9D39-FA3E64F2DAB9}" type="datetimeFigureOut">
              <a:rPr lang="pt-BR" smtClean="0"/>
              <a:pPr>
                <a:defRPr/>
              </a:pPr>
              <a:t>27/11/2015</a:t>
            </a:fld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B0827-F6AE-40F2-922F-77E16265A5C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5610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5" name="Retângulo 4"/>
          <p:cNvSpPr/>
          <p:nvPr userDrawn="1"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CC4B4-CB2D-4460-B99F-B70EE4A7772D}" type="datetimeFigureOut">
              <a:rPr lang="pt-BR" smtClean="0"/>
              <a:pPr>
                <a:defRPr/>
              </a:pPr>
              <a:t>27/11/2015</a:t>
            </a:fld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D8190-ABBA-4192-93D3-0DE00A1206F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30622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656263" y="1709738"/>
            <a:ext cx="6535737" cy="357505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5" name="Retângulo 4"/>
          <p:cNvSpPr/>
          <p:nvPr userDrawn="1"/>
        </p:nvSpPr>
        <p:spPr>
          <a:xfrm>
            <a:off x="5656263" y="1709738"/>
            <a:ext cx="6535737" cy="357505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3B6F2-A64F-455C-8ED9-61C4B7B32E51}" type="datetimeFigureOut">
              <a:rPr lang="pt-BR" smtClean="0"/>
              <a:pPr>
                <a:defRPr/>
              </a:pPr>
              <a:t>27/11/2015</a:t>
            </a:fld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D4605-7C7E-441D-99C9-A5CEEE00E4D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4679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6" name="Retângulo 5"/>
          <p:cNvSpPr/>
          <p:nvPr userDrawn="1"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88EDE-E559-4D35-9477-5C9CFD2C83AA}" type="datetimeFigureOut">
              <a:rPr lang="pt-BR" smtClean="0"/>
              <a:pPr>
                <a:defRPr/>
              </a:pPr>
              <a:t>27/11/2015</a:t>
            </a:fld>
            <a:endParaRPr lang="pt-BR" dirty="0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9F23A-8EED-4E17-8456-14363399B456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5677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8" name="Retângulo 7"/>
          <p:cNvSpPr/>
          <p:nvPr userDrawn="1"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9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393F7-99E7-48CD-B06E-55E4DBF89BE2}" type="datetimeFigureOut">
              <a:rPr lang="pt-BR" smtClean="0"/>
              <a:pPr>
                <a:defRPr/>
              </a:pPr>
              <a:t>27/11/2015</a:t>
            </a:fld>
            <a:endParaRPr lang="pt-BR" dirty="0"/>
          </a:p>
        </p:txBody>
      </p:sp>
      <p:sp>
        <p:nvSpPr>
          <p:cNvPr id="10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1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A76C1-6396-43AB-A8BD-8780FA76A40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90148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4" name="Retângulo 3"/>
          <p:cNvSpPr/>
          <p:nvPr userDrawn="1"/>
        </p:nvSpPr>
        <p:spPr>
          <a:xfrm>
            <a:off x="0" y="0"/>
            <a:ext cx="12192000" cy="13335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5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436E5-034B-462D-88AB-67C5C2420F35}" type="datetimeFigureOut">
              <a:rPr lang="pt-BR" smtClean="0"/>
              <a:pPr>
                <a:defRPr/>
              </a:pPr>
              <a:t>27/11/2015</a:t>
            </a:fld>
            <a:endParaRPr lang="pt-BR" dirty="0"/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81303-BE0B-4F44-B252-9BE05C7BC98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40852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8E2B0-0D65-4B5E-B0A4-3512A1ACA322}" type="datetimeFigureOut">
              <a:rPr lang="pt-BR" smtClean="0"/>
              <a:pPr>
                <a:defRPr/>
              </a:pPr>
              <a:t>27/11/2015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00241-ACD9-41BD-B4F9-3EEC1BF50ED5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70693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29427-57E5-4B25-B67D-EDAA344F7C9A}" type="datetimeFigureOut">
              <a:rPr lang="pt-BR" smtClean="0"/>
              <a:pPr>
                <a:defRPr/>
              </a:pPr>
              <a:t>27/11/2015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35024-B821-4DFC-A9A9-CF6BD2F260C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39852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7C8CE-336E-47F6-9186-B47A3222C225}" type="datetimeFigureOut">
              <a:rPr lang="pt-BR" smtClean="0"/>
              <a:pPr>
                <a:defRPr/>
              </a:pPr>
              <a:t>27/11/2015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6E36D-FD7C-4E54-A34A-57F2EC7845C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31588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402A6B-2FF0-4705-B3DC-604D09392A3A}" type="datetimeFigureOut">
              <a:rPr lang="pt-BR" smtClean="0"/>
              <a:pPr>
                <a:defRPr/>
              </a:pPr>
              <a:t>27/11/2015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98FDB4-6A7A-4EFA-A46A-0C6C40BEB01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0" r:id="rId7"/>
    <p:sldLayoutId id="2147483681" r:id="rId8"/>
    <p:sldLayoutId id="2147483682" r:id="rId9"/>
    <p:sldLayoutId id="2147483689" r:id="rId10"/>
    <p:sldLayoutId id="214748369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ctrTitle"/>
          </p:nvPr>
        </p:nvSpPr>
        <p:spPr>
          <a:xfrm>
            <a:off x="838200" y="2060575"/>
            <a:ext cx="10515600" cy="2387600"/>
          </a:xfrm>
        </p:spPr>
        <p:txBody>
          <a:bodyPr/>
          <a:lstStyle/>
          <a:p>
            <a:r>
              <a:rPr lang="pt-BR" dirty="0" smtClean="0">
                <a:solidFill>
                  <a:srgbClr val="FFFFFF"/>
                </a:solidFill>
              </a:rPr>
              <a:t>Estrutura do Parágrafo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8200" y="5110163"/>
            <a:ext cx="8180784" cy="1244798"/>
          </a:xfrm>
        </p:spPr>
        <p:txBody>
          <a:bodyPr/>
          <a:lstStyle/>
          <a:p>
            <a:pPr>
              <a:lnSpc>
                <a:spcPct val="130000"/>
              </a:lnSpc>
              <a:buFont typeface="Segoe UI" pitchFamily="34" charset="0"/>
              <a:buNone/>
            </a:pPr>
            <a:r>
              <a:rPr lang="pt-BR" sz="2600" dirty="0" smtClean="0"/>
              <a:t>Prof. Me. Chico Arruda</a:t>
            </a:r>
          </a:p>
          <a:p>
            <a:pPr>
              <a:lnSpc>
                <a:spcPct val="130000"/>
              </a:lnSpc>
              <a:buFont typeface="Segoe UI" pitchFamily="34" charset="0"/>
              <a:buNone/>
            </a:pPr>
            <a:r>
              <a:rPr lang="pt-BR" sz="2600" dirty="0" smtClean="0"/>
              <a:t>IFRN – CAMPUS JOÃO CÂMARA</a:t>
            </a:r>
            <a:endParaRPr lang="pt-BR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Constituição do parágrafo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/>
          <a:lstStyle/>
          <a:p>
            <a:pPr marL="457200" indent="-457200" algn="just">
              <a:buFont typeface="+mj-lt"/>
              <a:buAutoNum type="arabicPeriod" startAt="3"/>
            </a:pPr>
            <a:r>
              <a:rPr lang="pt-BR" sz="2000" dirty="0" smtClean="0">
                <a:solidFill>
                  <a:schemeClr val="tx1"/>
                </a:solidFill>
              </a:rPr>
              <a:t>“Brasil e Argentina têm muitas coisas em comum, no que se refere aos problemas políticos e econômicos da atualidade. Por outro lado, existem diferenças muito grandes em relação a esses mesmos problemas, em face da capacidade de resposta de cada um”. (Ernane </a:t>
            </a:r>
            <a:r>
              <a:rPr lang="pt-BR" sz="2000" dirty="0" err="1" smtClean="0">
                <a:solidFill>
                  <a:schemeClr val="tx1"/>
                </a:solidFill>
              </a:rPr>
              <a:t>Galvêas</a:t>
            </a:r>
            <a:r>
              <a:rPr lang="pt-BR" sz="2000" dirty="0" smtClean="0">
                <a:solidFill>
                  <a:schemeClr val="tx1"/>
                </a:solidFill>
              </a:rPr>
              <a:t>, Folha de S. Paulo, 04/06/89, B-2).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pt-BR" sz="2000" dirty="0" smtClean="0">
                <a:solidFill>
                  <a:schemeClr val="tx1"/>
                </a:solidFill>
              </a:rPr>
              <a:t>Qual o tópico frasal?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pt-BR" sz="2000" dirty="0" smtClean="0">
                <a:solidFill>
                  <a:schemeClr val="tx1"/>
                </a:solidFill>
              </a:rPr>
              <a:t>Como foi desenvolvido este parágrafo?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2269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Constituição do parágrafo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/>
          <a:lstStyle/>
          <a:p>
            <a:pPr algn="just"/>
            <a:r>
              <a:rPr lang="pt-BR" sz="2000" dirty="0" smtClean="0">
                <a:solidFill>
                  <a:schemeClr val="tx1"/>
                </a:solidFill>
              </a:rPr>
              <a:t>II – Produza parágrafos de acordo com as indicações feitas em cada item:</a:t>
            </a:r>
          </a:p>
          <a:p>
            <a:pPr marL="342900" indent="-342900" algn="just">
              <a:buAutoNum type="arabicPeriod"/>
            </a:pPr>
            <a:r>
              <a:rPr lang="pt-BR" sz="2000" dirty="0" smtClean="0">
                <a:solidFill>
                  <a:schemeClr val="tx1"/>
                </a:solidFill>
              </a:rPr>
              <a:t>Para a ideia-central: “Intensificação dos movimentos feministas no mundo atual”. Pede-se: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pt-BR" sz="2000" dirty="0" smtClean="0">
                <a:solidFill>
                  <a:schemeClr val="tx1"/>
                </a:solidFill>
              </a:rPr>
              <a:t>Um tópico frasal.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pt-BR" sz="2000" dirty="0" smtClean="0">
                <a:solidFill>
                  <a:schemeClr val="tx1"/>
                </a:solidFill>
              </a:rPr>
              <a:t>O desenvolvimento desse tópico mediante relações de causa.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5654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Constituição do parágrafo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/>
          <a:lstStyle/>
          <a:p>
            <a:pPr marL="457200" indent="-457200" algn="just">
              <a:buFont typeface="+mj-lt"/>
              <a:buAutoNum type="arabicPeriod" startAt="2"/>
            </a:pPr>
            <a:r>
              <a:rPr lang="pt-BR" sz="2000" dirty="0" smtClean="0">
                <a:solidFill>
                  <a:schemeClr val="tx1"/>
                </a:solidFill>
              </a:rPr>
              <a:t>Para a ideia-central: “Televisão e educação infantil”. Pede-se: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pt-BR" sz="2000" dirty="0" smtClean="0">
                <a:solidFill>
                  <a:schemeClr val="tx1"/>
                </a:solidFill>
              </a:rPr>
              <a:t>Um tópico frasal.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pt-BR" sz="2000" dirty="0" smtClean="0">
                <a:solidFill>
                  <a:schemeClr val="tx1"/>
                </a:solidFill>
              </a:rPr>
              <a:t>O desenvolvimento desse tópico mediante relações de consequência.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59234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Constituição do parágrafo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/>
          <a:lstStyle/>
          <a:p>
            <a:pPr marL="457200" indent="-457200" algn="just">
              <a:buFont typeface="+mj-lt"/>
              <a:buAutoNum type="arabicPeriod" startAt="3"/>
            </a:pPr>
            <a:r>
              <a:rPr lang="pt-BR" sz="2000" dirty="0" smtClean="0">
                <a:solidFill>
                  <a:schemeClr val="tx1"/>
                </a:solidFill>
              </a:rPr>
              <a:t>Para a ideia-central: “Consumo e consumismo”. Pede-se: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pt-BR" sz="2000" dirty="0" smtClean="0">
                <a:solidFill>
                  <a:schemeClr val="tx1"/>
                </a:solidFill>
              </a:rPr>
              <a:t>Um tópico frasal.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pt-BR" sz="2000" dirty="0" smtClean="0">
                <a:solidFill>
                  <a:schemeClr val="tx1"/>
                </a:solidFill>
              </a:rPr>
              <a:t>O desenvolvimento desse tópico mediante relações de consequência.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4021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Constituição do parágrafo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/>
          <a:lstStyle/>
          <a:p>
            <a:pPr marL="457200" indent="-457200" algn="just">
              <a:buFont typeface="+mj-lt"/>
              <a:buAutoNum type="arabicPeriod" startAt="4"/>
            </a:pPr>
            <a:r>
              <a:rPr lang="pt-BR" sz="2000" dirty="0" smtClean="0">
                <a:solidFill>
                  <a:schemeClr val="tx1"/>
                </a:solidFill>
              </a:rPr>
              <a:t>Para a ideia-central: “violência e liberação da maconha”. Pede-se: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pt-BR" sz="2000" dirty="0" smtClean="0">
                <a:solidFill>
                  <a:schemeClr val="tx1"/>
                </a:solidFill>
              </a:rPr>
              <a:t>Um tópico frasal.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pt-BR" sz="2000" dirty="0" smtClean="0">
                <a:solidFill>
                  <a:schemeClr val="tx1"/>
                </a:solidFill>
              </a:rPr>
              <a:t>O desenvolvimento desse tópico mediante relações de causa e efeito.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87112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bibliográficas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800" dirty="0" smtClean="0">
                <a:solidFill>
                  <a:schemeClr val="tx1"/>
                </a:solidFill>
              </a:rPr>
              <a:t>Os exemplos e atividades tratadas aqui foram retiradas do livro “</a:t>
            </a:r>
            <a:r>
              <a:rPr lang="pt-BR" sz="2800" b="1" dirty="0">
                <a:solidFill>
                  <a:schemeClr val="tx1"/>
                </a:solidFill>
              </a:rPr>
              <a:t>Comunicação Em Prosa </a:t>
            </a:r>
            <a:r>
              <a:rPr lang="pt-BR" sz="2800" b="1" dirty="0" smtClean="0">
                <a:solidFill>
                  <a:schemeClr val="tx1"/>
                </a:solidFill>
              </a:rPr>
              <a:t>Moderna”</a:t>
            </a:r>
            <a:r>
              <a:rPr lang="pt-BR" sz="2800" dirty="0">
                <a:solidFill>
                  <a:schemeClr val="tx1"/>
                </a:solidFill>
              </a:rPr>
              <a:t> </a:t>
            </a:r>
            <a:r>
              <a:rPr lang="pt-BR" sz="2800" dirty="0" smtClean="0">
                <a:solidFill>
                  <a:schemeClr val="tx1"/>
                </a:solidFill>
              </a:rPr>
              <a:t>(2007), de Othon </a:t>
            </a:r>
            <a:r>
              <a:rPr lang="pt-BR" sz="2800" dirty="0">
                <a:solidFill>
                  <a:schemeClr val="tx1"/>
                </a:solidFill>
              </a:rPr>
              <a:t>M. </a:t>
            </a:r>
            <a:r>
              <a:rPr lang="pt-BR" sz="2800" dirty="0" smtClean="0">
                <a:solidFill>
                  <a:schemeClr val="tx1"/>
                </a:solidFill>
              </a:rPr>
              <a:t>Garcia.</a:t>
            </a:r>
            <a:endParaRPr lang="pt-BR" sz="2800" dirty="0">
              <a:solidFill>
                <a:schemeClr val="tx1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24609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604838" y="0"/>
            <a:ext cx="10748962" cy="1208088"/>
          </a:xfrm>
        </p:spPr>
        <p:txBody>
          <a:bodyPr/>
          <a:lstStyle/>
          <a:p>
            <a:pPr>
              <a:buSzPct val="100000"/>
            </a:pPr>
            <a:r>
              <a:rPr lang="pt-BR" dirty="0" smtClean="0">
                <a:solidFill>
                  <a:srgbClr val="FFFFFF"/>
                </a:solidFill>
              </a:rPr>
              <a:t>Parágrafo-padrão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4876800" cy="4448175"/>
          </a:xfrm>
        </p:spPr>
        <p:txBody>
          <a:bodyPr>
            <a:normAutofit lnSpcReduction="10000"/>
          </a:bodyPr>
          <a:lstStyle/>
          <a:p>
            <a:pPr algn="just">
              <a:buFont typeface="Segoe UI" pitchFamily="34" charset="0"/>
              <a:buNone/>
            </a:pPr>
            <a:r>
              <a:rPr lang="pt-BR" sz="2400" dirty="0" smtClean="0">
                <a:solidFill>
                  <a:schemeClr val="tx1"/>
                </a:solidFill>
              </a:rPr>
              <a:t>O parágrafo é uma unidade de composição [de ideias] constituído por um ou mais períodos desenvolvendo uma ideia nuclear. A isto acrescenta-se ideias secundárias ligadas por meio de elementos coesivos e coerentes.  (GARCIA, 2007, grifo nosso).</a:t>
            </a:r>
          </a:p>
          <a:p>
            <a:pPr>
              <a:buFont typeface="Segoe UI" pitchFamily="34" charset="0"/>
              <a:buNone/>
            </a:pPr>
            <a:endParaRPr lang="pt-BR" dirty="0" smtClean="0">
              <a:solidFill>
                <a:srgbClr val="7F7F7F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17928" t="31066" r="52307" b="15441"/>
          <a:stretch/>
        </p:blipFill>
        <p:spPr>
          <a:xfrm>
            <a:off x="6575612" y="1825625"/>
            <a:ext cx="5002027" cy="332459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604838" y="0"/>
            <a:ext cx="10748962" cy="1208088"/>
          </a:xfrm>
        </p:spPr>
        <p:txBody>
          <a:bodyPr/>
          <a:lstStyle/>
          <a:p>
            <a:pPr>
              <a:buSzPct val="100000"/>
            </a:pPr>
            <a:r>
              <a:rPr lang="pt-BR" dirty="0" smtClean="0">
                <a:solidFill>
                  <a:srgbClr val="FFFFFF"/>
                </a:solidFill>
              </a:rPr>
              <a:t>Importância e extensão do parágrafo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4876800" cy="489790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pt-BR" sz="3800" dirty="0" smtClean="0">
                <a:solidFill>
                  <a:schemeClr val="tx1"/>
                </a:solidFill>
              </a:rPr>
              <a:t>“Indicado materialmente na página impressa ou manuscrita por um ligeiro afastamento da margem esquerda da folha, o parágrafo facilita ao escritor  tarefa de isolar e depois ajustar convenientemente as ideias principais da sua composição, permitindo ao leitor acompanhar-lhes o desenvolvimento nos seus diferentes </a:t>
            </a:r>
            <a:r>
              <a:rPr lang="pt-BR" sz="3800" dirty="0">
                <a:solidFill>
                  <a:schemeClr val="tx1"/>
                </a:solidFill>
              </a:rPr>
              <a:t>estágios.” </a:t>
            </a:r>
            <a:r>
              <a:rPr lang="pt-BR" sz="3800" dirty="0" smtClean="0">
                <a:solidFill>
                  <a:schemeClr val="tx1"/>
                </a:solidFill>
              </a:rPr>
              <a:t>(GARCIA</a:t>
            </a:r>
            <a:r>
              <a:rPr lang="pt-BR" sz="3800" dirty="0">
                <a:solidFill>
                  <a:schemeClr val="tx1"/>
                </a:solidFill>
              </a:rPr>
              <a:t>, </a:t>
            </a:r>
            <a:r>
              <a:rPr lang="pt-BR" sz="3800" dirty="0" smtClean="0">
                <a:solidFill>
                  <a:schemeClr val="tx1"/>
                </a:solidFill>
              </a:rPr>
              <a:t>2007, p.220).</a:t>
            </a:r>
          </a:p>
          <a:p>
            <a:pPr>
              <a:buFont typeface="Segoe UI" pitchFamily="34" charset="0"/>
              <a:buNone/>
            </a:pPr>
            <a:endParaRPr lang="pt-BR" dirty="0" smtClean="0">
              <a:solidFill>
                <a:srgbClr val="7F7F7F"/>
              </a:solidFill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 bwMode="auto">
          <a:xfrm>
            <a:off x="6477000" y="1825625"/>
            <a:ext cx="4876800" cy="489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0" indent="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800" dirty="0" smtClean="0">
                <a:solidFill>
                  <a:schemeClr val="tx1"/>
                </a:solidFill>
              </a:rPr>
              <a:t>A ideia nuclear, ideia central, deve orientar o escritor na extensão do parágrafo. Quanto mais complexo for o assunto o ideal é dividi-lo em parágrafos.  </a:t>
            </a:r>
          </a:p>
          <a:p>
            <a:pPr>
              <a:buFont typeface="Segoe UI" pitchFamily="34" charset="0"/>
              <a:buNone/>
            </a:pPr>
            <a:endParaRPr lang="pt-BR" dirty="0" smtClean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25593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36840" t="25549" r="16343" b="7906"/>
          <a:stretch/>
        </p:blipFill>
        <p:spPr>
          <a:xfrm>
            <a:off x="1627095" y="0"/>
            <a:ext cx="8350624" cy="6673125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493825" y="6095111"/>
            <a:ext cx="1928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(GARCIA</a:t>
            </a:r>
            <a:r>
              <a:rPr lang="pt-BR" dirty="0"/>
              <a:t>, </a:t>
            </a:r>
            <a:r>
              <a:rPr lang="pt-BR" dirty="0" smtClean="0"/>
              <a:t>2007).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54643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Constituição do parágrafo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08765"/>
            <a:ext cx="4508413" cy="472309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endParaRPr lang="pt-BR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>
                <a:solidFill>
                  <a:schemeClr val="tx1"/>
                </a:solidFill>
              </a:rPr>
              <a:t>Tópico frasal;</a:t>
            </a:r>
          </a:p>
          <a:p>
            <a:pPr indent="268288"/>
            <a:r>
              <a:rPr lang="pt-BR" sz="2400" dirty="0" smtClean="0">
                <a:solidFill>
                  <a:schemeClr val="tx1"/>
                </a:solidFill>
              </a:rPr>
              <a:t>1.1. declaração.</a:t>
            </a:r>
          </a:p>
          <a:p>
            <a:pPr indent="444500"/>
            <a:r>
              <a:rPr lang="pt-BR" sz="2400" dirty="0" smtClean="0">
                <a:solidFill>
                  <a:schemeClr val="tx1"/>
                </a:solidFill>
              </a:rPr>
              <a:t>1.2. pergunta.</a:t>
            </a:r>
          </a:p>
          <a:p>
            <a:pPr indent="631825"/>
            <a:r>
              <a:rPr lang="pt-BR" sz="2400" dirty="0" smtClean="0">
                <a:solidFill>
                  <a:schemeClr val="tx1"/>
                </a:solidFill>
              </a:rPr>
              <a:t>1.3. definição.</a:t>
            </a:r>
          </a:p>
          <a:p>
            <a:pPr indent="806450"/>
            <a:r>
              <a:rPr lang="pt-BR" sz="2400" dirty="0" smtClean="0">
                <a:solidFill>
                  <a:schemeClr val="tx1"/>
                </a:solidFill>
              </a:rPr>
              <a:t>1.4. divisão.</a:t>
            </a:r>
          </a:p>
          <a:p>
            <a:pPr indent="268288"/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 bwMode="auto">
          <a:xfrm>
            <a:off x="3133166" y="1445930"/>
            <a:ext cx="5050778" cy="4723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0" indent="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2"/>
            </a:pPr>
            <a:endParaRPr lang="pt-BR" sz="28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pt-BR" sz="2800" dirty="0" smtClean="0">
                <a:solidFill>
                  <a:schemeClr val="tx1"/>
                </a:solidFill>
              </a:rPr>
              <a:t>Desenvolvimento; </a:t>
            </a:r>
          </a:p>
          <a:p>
            <a:pPr indent="268288"/>
            <a:r>
              <a:rPr lang="pt-BR" sz="2800" dirty="0">
                <a:solidFill>
                  <a:schemeClr val="tx1"/>
                </a:solidFill>
              </a:rPr>
              <a:t>2</a:t>
            </a:r>
            <a:r>
              <a:rPr lang="pt-BR" sz="2800" dirty="0" smtClean="0">
                <a:solidFill>
                  <a:schemeClr val="tx1"/>
                </a:solidFill>
              </a:rPr>
              <a:t>.1. enumeração de pormenores.</a:t>
            </a:r>
          </a:p>
          <a:p>
            <a:pPr indent="444500"/>
            <a:r>
              <a:rPr lang="pt-BR" sz="2800" dirty="0" smtClean="0">
                <a:solidFill>
                  <a:schemeClr val="tx1"/>
                </a:solidFill>
              </a:rPr>
              <a:t>2.2. confronto</a:t>
            </a:r>
          </a:p>
          <a:p>
            <a:pPr indent="631825"/>
            <a:r>
              <a:rPr lang="pt-BR" sz="2800" dirty="0" smtClean="0">
                <a:solidFill>
                  <a:schemeClr val="tx1"/>
                </a:solidFill>
              </a:rPr>
              <a:t>2.3. causa e/ou efeito.</a:t>
            </a:r>
          </a:p>
          <a:p>
            <a:pPr indent="806450"/>
            <a:r>
              <a:rPr lang="pt-BR" sz="2800" dirty="0" smtClean="0">
                <a:solidFill>
                  <a:schemeClr val="tx1"/>
                </a:solidFill>
              </a:rPr>
              <a:t>2.4. alusão histórica.</a:t>
            </a:r>
          </a:p>
          <a:p>
            <a:pPr indent="268288"/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 bwMode="auto">
          <a:xfrm>
            <a:off x="8183944" y="1408765"/>
            <a:ext cx="4508413" cy="4723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3"/>
            </a:pPr>
            <a:endParaRPr lang="pt-BR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pt-BR" sz="2400" dirty="0" smtClean="0">
                <a:solidFill>
                  <a:schemeClr val="tx1"/>
                </a:solidFill>
              </a:rPr>
              <a:t>Conclusão;</a:t>
            </a:r>
          </a:p>
          <a:p>
            <a:pPr indent="268288"/>
            <a:r>
              <a:rPr lang="pt-BR" sz="2400" dirty="0" smtClean="0">
                <a:solidFill>
                  <a:schemeClr val="tx1"/>
                </a:solidFill>
              </a:rPr>
              <a:t>3.1. extensão e clareza.</a:t>
            </a:r>
          </a:p>
          <a:p>
            <a:pPr indent="444500"/>
            <a:r>
              <a:rPr lang="pt-BR" sz="2400" dirty="0" smtClean="0">
                <a:solidFill>
                  <a:schemeClr val="tx1"/>
                </a:solidFill>
              </a:rPr>
              <a:t>3.2. coesão e coerência.</a:t>
            </a:r>
          </a:p>
          <a:p>
            <a:pPr indent="268288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178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604838" y="0"/>
            <a:ext cx="10748962" cy="1208088"/>
          </a:xfrm>
        </p:spPr>
        <p:txBody>
          <a:bodyPr/>
          <a:lstStyle/>
          <a:p>
            <a:pPr>
              <a:buSzPct val="100000"/>
            </a:pPr>
            <a:r>
              <a:rPr lang="pt-BR" dirty="0" smtClean="0">
                <a:solidFill>
                  <a:srgbClr val="FFFFFF"/>
                </a:solidFill>
              </a:rPr>
              <a:t>Estrutura do parágrafo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4876800" cy="489790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sz="3800" dirty="0" smtClean="0">
                <a:solidFill>
                  <a:schemeClr val="tx1"/>
                </a:solidFill>
              </a:rPr>
              <a:t>Declaração: logo no inicio o autor afirma ou nega algo:</a:t>
            </a:r>
          </a:p>
          <a:p>
            <a:pPr algn="just"/>
            <a:r>
              <a:rPr lang="pt-BR" sz="3800" dirty="0" smtClean="0">
                <a:solidFill>
                  <a:schemeClr val="tx1"/>
                </a:solidFill>
              </a:rPr>
              <a:t>“Nenhuma comunidade linguística pode considerar-se composta de indivíduos que falem uma língua em todos os pontos idênticos”.</a:t>
            </a:r>
          </a:p>
          <a:p>
            <a:pPr>
              <a:buFont typeface="Segoe UI" pitchFamily="34" charset="0"/>
              <a:buNone/>
            </a:pPr>
            <a:endParaRPr lang="pt-BR" dirty="0" smtClean="0">
              <a:solidFill>
                <a:srgbClr val="7F7F7F"/>
              </a:solidFill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 bwMode="auto">
          <a:xfrm>
            <a:off x="6477000" y="1825625"/>
            <a:ext cx="4876800" cy="489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800" dirty="0" smtClean="0">
                <a:solidFill>
                  <a:schemeClr val="tx1"/>
                </a:solidFill>
              </a:rPr>
              <a:t>Pergunta:</a:t>
            </a:r>
          </a:p>
          <a:p>
            <a:pPr algn="just"/>
            <a:r>
              <a:rPr lang="pt-BR" sz="3800" dirty="0" smtClean="0">
                <a:solidFill>
                  <a:schemeClr val="tx1"/>
                </a:solidFill>
              </a:rPr>
              <a:t>“Será que a violência ignora que muitas vezes não lhe cabe outro destino do que o do bumerangue, voltando ao ponto de partida, com efeito oposto ao do arremesso com que partiu?”</a:t>
            </a:r>
          </a:p>
          <a:p>
            <a:pPr>
              <a:buFont typeface="Segoe UI" pitchFamily="34" charset="0"/>
              <a:buNone/>
            </a:pPr>
            <a:endParaRPr lang="pt-BR" dirty="0" smtClean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0442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604838" y="0"/>
            <a:ext cx="10748962" cy="1208088"/>
          </a:xfrm>
        </p:spPr>
        <p:txBody>
          <a:bodyPr/>
          <a:lstStyle/>
          <a:p>
            <a:pPr>
              <a:buSzPct val="100000"/>
            </a:pPr>
            <a:r>
              <a:rPr lang="pt-BR" dirty="0" smtClean="0">
                <a:solidFill>
                  <a:srgbClr val="FFFFFF"/>
                </a:solidFill>
              </a:rPr>
              <a:t>Estrutura do parágrafo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4876800" cy="489790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sz="3800" dirty="0" smtClean="0">
                <a:solidFill>
                  <a:schemeClr val="tx1"/>
                </a:solidFill>
              </a:rPr>
              <a:t>Definição: usado na linguagem didática e/ou científica.</a:t>
            </a:r>
          </a:p>
          <a:p>
            <a:pPr algn="just"/>
            <a:r>
              <a:rPr lang="pt-BR" sz="3800" dirty="0" smtClean="0">
                <a:solidFill>
                  <a:schemeClr val="tx1"/>
                </a:solidFill>
              </a:rPr>
              <a:t>“Os pulsares são estrelas, que dentro de uma fantástica periodicidade emitem fortes lampejos de energia”.</a:t>
            </a:r>
          </a:p>
          <a:p>
            <a:pPr>
              <a:buFont typeface="Segoe UI" pitchFamily="34" charset="0"/>
              <a:buNone/>
            </a:pPr>
            <a:endParaRPr lang="pt-BR" dirty="0" smtClean="0">
              <a:solidFill>
                <a:srgbClr val="7F7F7F"/>
              </a:solidFill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 bwMode="auto">
          <a:xfrm>
            <a:off x="6477000" y="1825625"/>
            <a:ext cx="4876800" cy="489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0" indent="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None/>
              <a:defRPr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2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150000"/>
              </a:lnSpc>
              <a:spcBef>
                <a:spcPct val="30000"/>
              </a:spcBef>
              <a:spcAft>
                <a:spcPts val="1200"/>
              </a:spcAft>
              <a:buFont typeface="Arial" charset="0"/>
              <a:buChar char="•"/>
              <a:defRPr sz="11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800" dirty="0" smtClean="0">
                <a:solidFill>
                  <a:schemeClr val="tx1"/>
                </a:solidFill>
              </a:rPr>
              <a:t>Divisão: predominante no discurso didático.</a:t>
            </a:r>
          </a:p>
          <a:p>
            <a:pPr algn="just"/>
            <a:r>
              <a:rPr lang="pt-BR" sz="3800" dirty="0" smtClean="0">
                <a:solidFill>
                  <a:schemeClr val="tx1"/>
                </a:solidFill>
              </a:rPr>
              <a:t>“A cadeira de português de primeira série está dividida em duas partes: Português 1, onde são ensinadas noções de gramática, e Português 2, que dá mais importância ao estudo do texto”.</a:t>
            </a:r>
          </a:p>
          <a:p>
            <a:pPr>
              <a:buFont typeface="Segoe UI" pitchFamily="34" charset="0"/>
              <a:buNone/>
            </a:pPr>
            <a:endParaRPr lang="pt-BR" dirty="0" smtClean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233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Constituição do parágrafo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/>
          <a:lstStyle/>
          <a:p>
            <a:pPr algn="just"/>
            <a:r>
              <a:rPr lang="pt-BR" sz="2000" dirty="0" smtClean="0">
                <a:solidFill>
                  <a:schemeClr val="tx1"/>
                </a:solidFill>
              </a:rPr>
              <a:t>I – Separe o tópico frasal e caracterize os processos de desenvolvimento:</a:t>
            </a:r>
          </a:p>
          <a:p>
            <a:pPr marL="342900" indent="-342900" algn="just">
              <a:buAutoNum type="arabicPeriod"/>
            </a:pPr>
            <a:r>
              <a:rPr lang="pt-BR" sz="2000" dirty="0" smtClean="0">
                <a:solidFill>
                  <a:schemeClr val="tx1"/>
                </a:solidFill>
              </a:rPr>
              <a:t>“A poluição é um monstro de inúmeras cabeças. À contaminação das águas do mar e dos rios, pela descargas de óleo, resíduos de matéria-prima das fábricas e despejos de diversos origens, soma-se a contaminação radioativa”.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pt-BR" sz="2000" dirty="0" smtClean="0">
                <a:solidFill>
                  <a:schemeClr val="tx1"/>
                </a:solidFill>
              </a:rPr>
              <a:t>Qual o tópico frasal?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pt-BR" sz="2000" dirty="0" smtClean="0">
                <a:solidFill>
                  <a:schemeClr val="tx1"/>
                </a:solidFill>
              </a:rPr>
              <a:t>Como foi desenvolvido este parágrafo?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1637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Constituição do parágrafo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/>
          <a:lstStyle/>
          <a:p>
            <a:pPr marL="457200" indent="-457200" algn="just">
              <a:buFont typeface="+mj-lt"/>
              <a:buAutoNum type="arabicPeriod" startAt="2"/>
            </a:pPr>
            <a:r>
              <a:rPr lang="pt-BR" sz="2000" dirty="0" smtClean="0">
                <a:solidFill>
                  <a:schemeClr val="tx1"/>
                </a:solidFill>
              </a:rPr>
              <a:t>“Tribos da ilha </a:t>
            </a:r>
            <a:r>
              <a:rPr lang="pt-BR" sz="2000" dirty="0" err="1" smtClean="0">
                <a:solidFill>
                  <a:schemeClr val="tx1"/>
                </a:solidFill>
              </a:rPr>
              <a:t>Fidji</a:t>
            </a:r>
            <a:r>
              <a:rPr lang="pt-BR" sz="2000" dirty="0" smtClean="0">
                <a:solidFill>
                  <a:schemeClr val="tx1"/>
                </a:solidFill>
              </a:rPr>
              <a:t> na Polinésia todos os anos fazem os velhos subirem em uma arvore que é fortemente sacudida pelos mais jovens. Se conseguirem se manter lá em cima, são autorizados a viver mais um ano, ate serem submetidos a prova semelhante. Mas se caírem são massacrados. Num certo sentido é isso que a sociedade moderna costuma fazer com seus velhos”. (JB, Cad. B, 08/07/73).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pt-BR" sz="2000" dirty="0" smtClean="0">
                <a:solidFill>
                  <a:schemeClr val="tx1"/>
                </a:solidFill>
              </a:rPr>
              <a:t>Qual o tópico frasal?</a:t>
            </a:r>
          </a:p>
          <a:p>
            <a:pPr marL="342900" indent="-342900" algn="just">
              <a:buFont typeface="+mj-lt"/>
              <a:buAutoNum type="alphaLcPeriod"/>
            </a:pPr>
            <a:r>
              <a:rPr lang="pt-BR" sz="2000" dirty="0" smtClean="0">
                <a:solidFill>
                  <a:schemeClr val="tx1"/>
                </a:solidFill>
              </a:rPr>
              <a:t>Como foi desenvolvido este parágrafo?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799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 to PowerPoint_TP10292394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Bem-vindo ao PowerPoint</Template>
  <TotalTime>0</TotalTime>
  <Words>751</Words>
  <Application>Microsoft Office PowerPoint</Application>
  <PresentationFormat>Personalizar</PresentationFormat>
  <Paragraphs>69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Welcome to PowerPoint_TP102923943</vt:lpstr>
      <vt:lpstr>Estrutura do Parágrafo</vt:lpstr>
      <vt:lpstr>Parágrafo-padrão</vt:lpstr>
      <vt:lpstr>Importância e extensão do parágrafo</vt:lpstr>
      <vt:lpstr>Slide 4</vt:lpstr>
      <vt:lpstr>Constituição do parágrafo</vt:lpstr>
      <vt:lpstr>Estrutura do parágrafo</vt:lpstr>
      <vt:lpstr>Estrutura do parágrafo</vt:lpstr>
      <vt:lpstr>Constituição do parágrafo</vt:lpstr>
      <vt:lpstr>Constituição do parágrafo</vt:lpstr>
      <vt:lpstr>Constituição do parágrafo</vt:lpstr>
      <vt:lpstr>Constituição do parágrafo</vt:lpstr>
      <vt:lpstr>Constituição do parágrafo</vt:lpstr>
      <vt:lpstr>Constituição do parágrafo</vt:lpstr>
      <vt:lpstr>Constituição do parágrafo</vt:lpstr>
      <vt:lpstr>Referência bibliográficas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2014-11-02T15:17:54Z</dcterms:created>
  <dcterms:modified xsi:type="dcterms:W3CDTF">2015-11-27T10:59:16Z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