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9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71" r:id="rId11"/>
    <p:sldId id="270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2588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5913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617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4804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290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0417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7692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4659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7472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187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908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AADB6ED-311D-45D4-8BA7-A727FDD0E226}" type="datetimeFigureOut">
              <a:rPr lang="pt-BR" smtClean="0"/>
              <a:pPr/>
              <a:t>01/12/2015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C6709F-5839-4E89-A20F-37DA0809285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2387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nicentroagronomia.com/destino_arquivo/norma_6028_resum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Gêneros textuais/discursivos: a produção de </a:t>
            </a:r>
            <a:br>
              <a:rPr lang="pt-BR" dirty="0"/>
            </a:br>
            <a:r>
              <a:rPr lang="pt-BR" dirty="0"/>
              <a:t>gêneros acadêmicos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RESUMO</a:t>
            </a:r>
          </a:p>
          <a:p>
            <a:r>
              <a:rPr lang="pt-BR" dirty="0" err="1" smtClean="0"/>
              <a:t>Prof.Ms</a:t>
            </a:r>
            <a:r>
              <a:rPr lang="pt-BR" dirty="0" smtClean="0"/>
              <a:t>. Chico Arruda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09151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Realizar o resumo informativo do texto abaixo que está no portal docente:</a:t>
            </a:r>
          </a:p>
          <a:p>
            <a:endParaRPr lang="pt-BR" sz="2800" dirty="0" smtClean="0"/>
          </a:p>
          <a:p>
            <a:pPr algn="just"/>
            <a:r>
              <a:rPr lang="pt-BR" sz="2800" dirty="0" smtClean="0"/>
              <a:t>“Energias </a:t>
            </a:r>
            <a:r>
              <a:rPr lang="pt-BR" sz="2800" dirty="0" smtClean="0"/>
              <a:t>Renováveis: As Expectativas do Mercado e as Respostas da </a:t>
            </a:r>
            <a:r>
              <a:rPr lang="pt-BR" sz="2800" dirty="0" smtClean="0"/>
              <a:t>Universidade.” </a:t>
            </a:r>
            <a:r>
              <a:rPr lang="pt-BR" sz="2800" dirty="0" smtClean="0"/>
              <a:t>In: </a:t>
            </a:r>
            <a:r>
              <a:rPr lang="pt-BR" sz="2800" b="1" dirty="0" smtClean="0"/>
              <a:t>As energias renováveis no Brasil </a:t>
            </a:r>
            <a:r>
              <a:rPr lang="pt-BR" sz="2800" dirty="0" smtClean="0"/>
              <a:t>: entre o mercado e a universidade / organizadores José Baltazar Salgueirinho Osório de Andrade Guerra, </a:t>
            </a:r>
            <a:r>
              <a:rPr lang="pt-BR" sz="2800" dirty="0" err="1" smtClean="0"/>
              <a:t>Youssef</a:t>
            </a:r>
            <a:r>
              <a:rPr lang="pt-BR" sz="2800" dirty="0" smtClean="0"/>
              <a:t> </a:t>
            </a:r>
            <a:r>
              <a:rPr lang="pt-BR" sz="2800" dirty="0" err="1" smtClean="0"/>
              <a:t>Ahmad</a:t>
            </a:r>
            <a:r>
              <a:rPr lang="pt-BR" sz="2800" dirty="0" smtClean="0"/>
              <a:t> </a:t>
            </a:r>
            <a:r>
              <a:rPr lang="pt-BR" sz="2800" dirty="0" err="1" smtClean="0"/>
              <a:t>Youssef</a:t>
            </a:r>
            <a:r>
              <a:rPr lang="pt-BR" sz="2800" dirty="0" smtClean="0"/>
              <a:t>. - Palhoça : Ed. </a:t>
            </a:r>
            <a:r>
              <a:rPr lang="pt-BR" sz="2800" dirty="0" err="1" smtClean="0"/>
              <a:t>Unisul</a:t>
            </a:r>
            <a:r>
              <a:rPr lang="pt-BR" sz="2800" dirty="0" smtClean="0"/>
              <a:t>, 2011.</a:t>
            </a:r>
            <a:endParaRPr lang="pt-B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7" y="1855694"/>
            <a:ext cx="9720073" cy="471991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ASSOCIAÇÃO BRASILEIRA DE NORMAS TÉCNICAS. NBR 6028. Disponível em: &lt; </a:t>
            </a:r>
            <a:r>
              <a:rPr lang="pt-BR" u="sng" dirty="0">
                <a:hlinkClick r:id="rId2"/>
              </a:rPr>
              <a:t>http://unicentroagronomia.com/destino_arquivo/norma_6028_resumo.pdf</a:t>
            </a:r>
            <a:r>
              <a:rPr lang="pt-BR" dirty="0"/>
              <a:t>&gt;.  Acesso em </a:t>
            </a:r>
            <a:r>
              <a:rPr lang="pt-BR" dirty="0" smtClean="0"/>
              <a:t>01 </a:t>
            </a:r>
            <a:r>
              <a:rPr lang="pt-BR" dirty="0"/>
              <a:t>de </a:t>
            </a:r>
            <a:r>
              <a:rPr lang="pt-BR" dirty="0" smtClean="0"/>
              <a:t>dez</a:t>
            </a:r>
            <a:r>
              <a:rPr lang="pt-BR" dirty="0" smtClean="0"/>
              <a:t>. 2015.</a:t>
            </a:r>
            <a:endParaRPr lang="pt-BR" dirty="0"/>
          </a:p>
          <a:p>
            <a:pPr algn="just"/>
            <a:r>
              <a:rPr lang="pt-BR" dirty="0"/>
              <a:t>BAKHTIN, M. M. O problema dos gêneros discursivos. In: Estética da criação verbal. Tradução Paulo Bezerra. São Paulo: Martins Fontes. 2003. [1979].</a:t>
            </a:r>
          </a:p>
          <a:p>
            <a:pPr algn="just"/>
            <a:r>
              <a:rPr lang="pt-BR" dirty="0" smtClean="0"/>
              <a:t>KOCH</a:t>
            </a:r>
            <a:r>
              <a:rPr lang="pt-BR" dirty="0"/>
              <a:t>, I. G. V. Introdução à </a:t>
            </a:r>
            <a:r>
              <a:rPr lang="pt-BR" dirty="0" smtClean="0"/>
              <a:t>Linguística </a:t>
            </a:r>
            <a:r>
              <a:rPr lang="pt-BR" dirty="0"/>
              <a:t>Textual. São Paulo: Martins </a:t>
            </a:r>
            <a:r>
              <a:rPr lang="pt-BR" dirty="0" smtClean="0"/>
              <a:t>Fontes</a:t>
            </a:r>
            <a:r>
              <a:rPr lang="pt-BR" dirty="0"/>
              <a:t>, 2004</a:t>
            </a:r>
          </a:p>
          <a:p>
            <a:pPr algn="just"/>
            <a:r>
              <a:rPr lang="pt-BR" dirty="0" smtClean="0"/>
              <a:t>TARDELLI</a:t>
            </a:r>
            <a:r>
              <a:rPr lang="pt-BR" dirty="0"/>
              <a:t>, L. S. Resumo: leitura e produção de textos técnicos e acadêmicos 1. São Paulo: Parábola, 2004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ZANDOMENEGO, </a:t>
            </a:r>
            <a:r>
              <a:rPr lang="pt-BR" dirty="0"/>
              <a:t>Diva. Produção textual acadêmica I / Diva </a:t>
            </a:r>
            <a:r>
              <a:rPr lang="pt-BR" dirty="0" err="1"/>
              <a:t>Zandomenego</a:t>
            </a:r>
            <a:r>
              <a:rPr lang="pt-BR" dirty="0"/>
              <a:t>, Mary Elisabeth </a:t>
            </a:r>
            <a:r>
              <a:rPr lang="pt-BR" dirty="0" err="1"/>
              <a:t>Cerutti-Rizzatti</a:t>
            </a:r>
            <a:r>
              <a:rPr lang="pt-BR" dirty="0"/>
              <a:t> .— Florianópolis : LLV/CCE/UFSC, 2008</a:t>
            </a:r>
          </a:p>
        </p:txBody>
      </p:sp>
    </p:spTree>
    <p:extLst>
      <p:ext uri="{BB962C8B-B14F-4D97-AF65-F5344CB8AC3E}">
        <p14:creationId xmlns="" xmlns:p14="http://schemas.microsoft.com/office/powerpoint/2010/main" val="283590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6893" y="2656063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pt-BR" sz="6600" dirty="0" smtClean="0"/>
              <a:t>Por que estudar resumo?</a:t>
            </a:r>
            <a:endParaRPr lang="pt-BR" sz="6600" dirty="0"/>
          </a:p>
        </p:txBody>
      </p:sp>
    </p:spTree>
    <p:extLst>
      <p:ext uri="{BB962C8B-B14F-4D97-AF65-F5344CB8AC3E}">
        <p14:creationId xmlns="" xmlns:p14="http://schemas.microsoft.com/office/powerpoint/2010/main" val="309043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3600" dirty="0"/>
              <a:t>O resumo é um gênero textual cuja </a:t>
            </a:r>
            <a:r>
              <a:rPr lang="pt-BR" sz="3600" dirty="0" smtClean="0"/>
              <a:t>finalidade </a:t>
            </a:r>
            <a:r>
              <a:rPr lang="pt-BR" sz="3600" dirty="0" smtClean="0"/>
              <a:t>é </a:t>
            </a:r>
            <a:r>
              <a:rPr lang="pt-BR" sz="3600" dirty="0" smtClean="0"/>
              <a:t>o </a:t>
            </a:r>
            <a:r>
              <a:rPr lang="pt-BR" sz="3600" dirty="0"/>
              <a:t>registro das </a:t>
            </a:r>
            <a:r>
              <a:rPr lang="pt-BR" sz="3600" dirty="0" smtClean="0"/>
              <a:t>informações básicas sobre um texto</a:t>
            </a:r>
            <a:r>
              <a:rPr lang="pt-BR" sz="3600" dirty="0"/>
              <a:t>. Resumir </a:t>
            </a:r>
            <a:r>
              <a:rPr lang="pt-BR" sz="3600" dirty="0" smtClean="0"/>
              <a:t>implica </a:t>
            </a:r>
            <a:r>
              <a:rPr lang="pt-BR" sz="3600" dirty="0"/>
              <a:t>veicular informações do </a:t>
            </a:r>
            <a:r>
              <a:rPr lang="pt-BR" sz="3600" dirty="0" smtClean="0"/>
              <a:t>texto-fonte suficientes </a:t>
            </a:r>
            <a:r>
              <a:rPr lang="pt-BR" sz="3600" dirty="0"/>
              <a:t>e </a:t>
            </a:r>
            <a:r>
              <a:rPr lang="pt-BR" sz="3600" dirty="0" smtClean="0"/>
              <a:t>relevantes (ideias principais). </a:t>
            </a:r>
            <a:r>
              <a:rPr lang="pt-BR" sz="3600" dirty="0" smtClean="0"/>
              <a:t>Assim</a:t>
            </a:r>
            <a:r>
              <a:rPr lang="pt-BR" sz="3600" dirty="0"/>
              <a:t>, o nível informacional de </a:t>
            </a:r>
            <a:r>
              <a:rPr lang="pt-BR" sz="3600" dirty="0" smtClean="0"/>
              <a:t>um </a:t>
            </a:r>
            <a:r>
              <a:rPr lang="pt-BR" sz="3600" dirty="0"/>
              <a:t>resumo exige a seleção cuidadosa dos conteúdos a partir do critério </a:t>
            </a:r>
            <a:r>
              <a:rPr lang="pt-BR" sz="3600" dirty="0" smtClean="0"/>
              <a:t>da relevância do material resumido</a:t>
            </a:r>
            <a:r>
              <a:rPr lang="pt-BR" sz="3600" dirty="0"/>
              <a:t>. </a:t>
            </a:r>
            <a:r>
              <a:rPr lang="pt-BR" sz="3600" dirty="0" smtClean="0"/>
              <a:t>(ZANDOMENEGO et al, 2008).</a:t>
            </a:r>
            <a:endParaRPr lang="pt-BR" sz="36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309" y="313182"/>
            <a:ext cx="1590675" cy="1771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380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250366"/>
            <a:ext cx="9720072" cy="1499616"/>
          </a:xfrm>
        </p:spPr>
        <p:txBody>
          <a:bodyPr/>
          <a:lstStyle/>
          <a:p>
            <a:r>
              <a:rPr lang="pt-BR" dirty="0" smtClean="0"/>
              <a:t>Nbr</a:t>
            </a:r>
            <a:r>
              <a:rPr lang="pt-BR" dirty="0"/>
              <a:t>-</a:t>
            </a:r>
            <a:r>
              <a:rPr lang="pt-BR" dirty="0" smtClean="0"/>
              <a:t>6020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2765" y="1410046"/>
            <a:ext cx="9720073" cy="5171058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Segundo a Norma Brasileira de Referência – NBR 6020, da Associação Brasileira de Normas Técnicas, resumo é uma “</a:t>
            </a:r>
            <a:r>
              <a:rPr lang="pt-BR" sz="2400" b="1" dirty="0" smtClean="0">
                <a:solidFill>
                  <a:srgbClr val="FF0000"/>
                </a:solidFill>
              </a:rPr>
              <a:t>apresentação </a:t>
            </a:r>
            <a:r>
              <a:rPr lang="pt-BR" sz="2400" b="1" dirty="0">
                <a:solidFill>
                  <a:srgbClr val="FF0000"/>
                </a:solidFill>
              </a:rPr>
              <a:t>concisa dos pontos relevantes de um </a:t>
            </a:r>
            <a:r>
              <a:rPr lang="pt-BR" sz="2400" b="1" dirty="0" smtClean="0">
                <a:solidFill>
                  <a:srgbClr val="FF0000"/>
                </a:solidFill>
              </a:rPr>
              <a:t>documento</a:t>
            </a:r>
            <a:r>
              <a:rPr lang="pt-BR" sz="2400" dirty="0" smtClean="0"/>
              <a:t>” e pode ser classificado em três tipos:</a:t>
            </a:r>
          </a:p>
          <a:p>
            <a:pPr algn="just"/>
            <a:r>
              <a:rPr lang="pt-BR" sz="2400" b="1" dirty="0"/>
              <a:t>2.3 resumo crítico: </a:t>
            </a:r>
            <a:r>
              <a:rPr lang="pt-BR" sz="2400" dirty="0"/>
              <a:t>Resumo redigido por especialistas com análise crítica de um documento. Também chamado </a:t>
            </a:r>
            <a:r>
              <a:rPr lang="pt-BR" sz="2400" dirty="0" smtClean="0"/>
              <a:t>de </a:t>
            </a:r>
            <a:r>
              <a:rPr lang="pt-BR" sz="2400" b="1" dirty="0" smtClean="0"/>
              <a:t>RESENHA</a:t>
            </a:r>
            <a:r>
              <a:rPr lang="pt-BR" sz="2400" dirty="0" smtClean="0"/>
              <a:t>. </a:t>
            </a:r>
            <a:r>
              <a:rPr lang="pt-BR" sz="2400" dirty="0"/>
              <a:t>Quando analisa apenas uma determinada edição entre várias, denomina-se recensão</a:t>
            </a:r>
            <a:r>
              <a:rPr lang="pt-BR" sz="2400" dirty="0" smtClean="0"/>
              <a:t>. Dispensa a leitura do original para compreensão.</a:t>
            </a:r>
            <a:endParaRPr lang="pt-BR" sz="2400" dirty="0"/>
          </a:p>
          <a:p>
            <a:pPr algn="just"/>
            <a:r>
              <a:rPr lang="pt-BR" sz="2400" b="1" dirty="0" smtClean="0"/>
              <a:t>2.4 </a:t>
            </a:r>
            <a:r>
              <a:rPr lang="pt-BR" sz="2400" b="1" dirty="0"/>
              <a:t>resumo </a:t>
            </a:r>
            <a:r>
              <a:rPr lang="pt-BR" sz="2400" b="1" dirty="0" smtClean="0"/>
              <a:t>indicativo ou descritivo: </a:t>
            </a:r>
            <a:r>
              <a:rPr lang="pt-BR" sz="2400" dirty="0"/>
              <a:t>Indica apenas os pontos principais do documento, não apresentando dados </a:t>
            </a:r>
            <a:r>
              <a:rPr lang="pt-BR" sz="2400" dirty="0" smtClean="0"/>
              <a:t>qualitativos, quantitativos </a:t>
            </a:r>
            <a:r>
              <a:rPr lang="pt-BR" sz="2400" dirty="0"/>
              <a:t>etc. De modo geral, não dispensa a consulta ao original.</a:t>
            </a:r>
          </a:p>
          <a:p>
            <a:pPr algn="just"/>
            <a:r>
              <a:rPr lang="pt-BR" sz="2400" b="1" dirty="0" smtClean="0"/>
              <a:t>2.5 </a:t>
            </a:r>
            <a:r>
              <a:rPr lang="pt-BR" sz="2400" b="1" dirty="0"/>
              <a:t>resumo informativo: </a:t>
            </a:r>
            <a:r>
              <a:rPr lang="pt-BR" sz="2400" dirty="0"/>
              <a:t>Informa ao leitor finalidades, metodologia, resultados e conclusões do documento, de tal </a:t>
            </a:r>
            <a:r>
              <a:rPr lang="pt-BR" sz="2400" dirty="0" smtClean="0"/>
              <a:t>forma que </a:t>
            </a:r>
            <a:r>
              <a:rPr lang="pt-BR" sz="2400" dirty="0"/>
              <a:t>este possa, inclusive, dispensar a consulta ao original</a:t>
            </a:r>
            <a:r>
              <a:rPr lang="pt-BR" sz="2400" dirty="0" smtClean="0"/>
              <a:t>. (não colocar gráficos, tabelas, citações e evitar exemplificações)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125295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indicativo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 smtClean="0"/>
              <a:t>Bastante utilizado em trabalhos acadêmicos como: TCC, monografias, artigos, teses de doutorado, dissertações de mestrado, etc. É usual neste tipo de resumo apresentar objetivos, métodos, resultados de pesquisa. A NBR 6028 estabelece a seguinte extensão:</a:t>
            </a:r>
          </a:p>
          <a:p>
            <a:pPr algn="just"/>
            <a:r>
              <a:rPr lang="pt-BR" sz="2800" dirty="0"/>
              <a:t>a) </a:t>
            </a:r>
            <a:r>
              <a:rPr lang="pt-BR" sz="2800" dirty="0">
                <a:solidFill>
                  <a:srgbClr val="FF0000"/>
                </a:solidFill>
              </a:rPr>
              <a:t>de 150 a 500 palavras </a:t>
            </a:r>
            <a:r>
              <a:rPr lang="pt-BR" sz="2800" dirty="0"/>
              <a:t>os trabalhos acadêmicos (</a:t>
            </a:r>
            <a:r>
              <a:rPr lang="pt-BR" sz="2800" b="1" dirty="0"/>
              <a:t>teses, </a:t>
            </a:r>
            <a:r>
              <a:rPr lang="pt-BR" sz="2800" b="1" dirty="0" smtClean="0"/>
              <a:t>dissertações </a:t>
            </a:r>
            <a:r>
              <a:rPr lang="pt-BR" sz="2800" b="1" dirty="0"/>
              <a:t>e outros) e relatórios </a:t>
            </a:r>
            <a:r>
              <a:rPr lang="pt-BR" sz="2800" b="1" dirty="0" smtClean="0"/>
              <a:t>técnico-científicos</a:t>
            </a:r>
            <a:r>
              <a:rPr lang="pt-BR" sz="2800" b="1" dirty="0"/>
              <a:t>;</a:t>
            </a:r>
          </a:p>
          <a:p>
            <a:pPr algn="just"/>
            <a:r>
              <a:rPr lang="pt-BR" sz="2800" dirty="0"/>
              <a:t>b) </a:t>
            </a:r>
            <a:r>
              <a:rPr lang="pt-BR" sz="2800" dirty="0">
                <a:solidFill>
                  <a:srgbClr val="FF0000"/>
                </a:solidFill>
              </a:rPr>
              <a:t>de 100 a 250 palavras </a:t>
            </a:r>
            <a:r>
              <a:rPr lang="pt-BR" sz="2800" dirty="0"/>
              <a:t>os de </a:t>
            </a:r>
            <a:r>
              <a:rPr lang="pt-BR" sz="2800" b="1" dirty="0"/>
              <a:t>artigos de periódicos</a:t>
            </a:r>
            <a:r>
              <a:rPr lang="pt-BR" sz="2800" dirty="0"/>
              <a:t>;</a:t>
            </a:r>
          </a:p>
          <a:p>
            <a:pPr algn="just"/>
            <a:r>
              <a:rPr lang="pt-BR" sz="2800" dirty="0"/>
              <a:t>c) </a:t>
            </a:r>
            <a:r>
              <a:rPr lang="pt-BR" sz="2800" dirty="0">
                <a:solidFill>
                  <a:srgbClr val="FF0000"/>
                </a:solidFill>
              </a:rPr>
              <a:t>de 50 a 100 palavras </a:t>
            </a:r>
            <a:r>
              <a:rPr lang="pt-BR" sz="2800" dirty="0"/>
              <a:t>os destinados a </a:t>
            </a:r>
            <a:r>
              <a:rPr lang="pt-BR" sz="2800" b="1" dirty="0"/>
              <a:t>indicações breves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2367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informativo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 smtClean="0"/>
              <a:t>Neste tipo de resumo é importante assegurar aos leitores e ao produtor do resumo um nível informacional que não necessite voltar ao texto-fonte. Como os resumos informativos não fazem parte do documento que aludem é preciso conter as devidas </a:t>
            </a:r>
            <a:r>
              <a:rPr lang="pt-BR" sz="2800" b="1" dirty="0" smtClean="0"/>
              <a:t>referências bibliográficas</a:t>
            </a:r>
            <a:r>
              <a:rPr lang="pt-BR" sz="2800" dirty="0" smtClean="0"/>
              <a:t>. É utilizado basicamente em duas situações:</a:t>
            </a:r>
          </a:p>
          <a:p>
            <a:pPr algn="just"/>
            <a:r>
              <a:rPr lang="pt-BR" sz="2800" dirty="0" smtClean="0"/>
              <a:t>a) </a:t>
            </a:r>
            <a:r>
              <a:rPr lang="pt-BR" sz="2800" dirty="0" smtClean="0">
                <a:solidFill>
                  <a:srgbClr val="FF0000"/>
                </a:solidFill>
              </a:rPr>
              <a:t>resumir material para estudo</a:t>
            </a:r>
            <a:r>
              <a:rPr lang="pt-BR" sz="2800" dirty="0" smtClean="0"/>
              <a:t>, apresentação, prova, etc... Situações em que não possível consultar o texto-fonte;</a:t>
            </a:r>
          </a:p>
          <a:p>
            <a:pPr algn="just"/>
            <a:r>
              <a:rPr lang="pt-BR" sz="2800" dirty="0" smtClean="0"/>
              <a:t>b) </a:t>
            </a:r>
            <a:r>
              <a:rPr lang="pt-BR" sz="2800" dirty="0" smtClean="0">
                <a:solidFill>
                  <a:srgbClr val="FF0000"/>
                </a:solidFill>
              </a:rPr>
              <a:t>para fichamento de uma obra, ou parte dela</a:t>
            </a:r>
            <a:r>
              <a:rPr lang="pt-BR" sz="2800" dirty="0" smtClean="0"/>
              <a:t>, em que não será possível dispor futuramente do texto-fonte. Caso de empréstimos de obras públicas ou particulares.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17675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3220" y="585216"/>
            <a:ext cx="4449393" cy="1499616"/>
          </a:xfrm>
        </p:spPr>
        <p:txBody>
          <a:bodyPr/>
          <a:lstStyle/>
          <a:p>
            <a:r>
              <a:rPr lang="pt-BR" dirty="0" smtClean="0"/>
              <a:t>Resumo de textos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5189" y="1912513"/>
            <a:ext cx="5028942" cy="4256468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t-BR" dirty="0" smtClean="0"/>
              <a:t>Em parágrafos e capítulos pode ser utilizada a estratégia de sublinhar palavras e expressões, dessa forma há melhor organização do texto resumido;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/>
              <a:t>Não realizar comentários, emitir opiniões ou acréscimos no texto a ser resumido. Entretanto, as ideias do autor (principais) devem ser destacadas;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/>
              <a:t>O ideal é que a cada ideia principal tratada pelo autor do texto seja alocada em parágrafos diferentes seguindo sempre a coesão e coerência textual;</a:t>
            </a:r>
          </a:p>
          <a:p>
            <a:pPr marL="457200" indent="-457200">
              <a:buFont typeface="+mj-lt"/>
              <a:buAutoNum type="arabicPeriod"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036416" y="634584"/>
            <a:ext cx="4449393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0" i="0" u="none" strike="noStrike" kern="1200" cap="all" spc="1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Resumo de LIVROS</a:t>
            </a:r>
            <a:endParaRPr kumimoji="0" lang="pt-BR" sz="5000" b="0" i="0" u="none" strike="noStrike" kern="1200" cap="all" spc="1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456868" y="1974761"/>
            <a:ext cx="5028942" cy="425646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pt-BR" sz="2200" dirty="0" smtClean="0"/>
              <a:t>Leitura na íntegra do texto;</a:t>
            </a: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Elaborar esquema de resumo por meio do sumário do</a:t>
            </a:r>
            <a:r>
              <a:rPr kumimoji="0" lang="pt-BR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livro (observar os títulos e subtítulos mais importantes e relevantes para o resumo)</a:t>
            </a: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Realizar o resumo por capítulos ou por tópicos mais importantes;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rabicPeriod"/>
              <a:tabLst/>
              <a:defRPr/>
            </a:pPr>
            <a:r>
              <a:rPr lang="pt-BR" sz="2200" dirty="0" smtClean="0"/>
              <a:t>Realizar leitura do resumo observando se alguma ideia crucial não foi esquecida.</a:t>
            </a: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193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 resumo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172" t="18052" r="39395" b="25455"/>
          <a:stretch/>
        </p:blipFill>
        <p:spPr>
          <a:xfrm>
            <a:off x="6992470" y="0"/>
            <a:ext cx="5125398" cy="666301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914401" y="2554941"/>
            <a:ext cx="45316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Algumas características dos resumos indicativos e informativos segundo </a:t>
            </a:r>
            <a:r>
              <a:rPr lang="pt-BR" dirty="0" err="1" smtClean="0"/>
              <a:t>Flôres</a:t>
            </a:r>
            <a:r>
              <a:rPr lang="pt-BR" dirty="0" smtClean="0"/>
              <a:t>, Olímpio e </a:t>
            </a:r>
            <a:r>
              <a:rPr lang="pt-BR" dirty="0" err="1" smtClean="0"/>
              <a:t>Cancelier</a:t>
            </a:r>
            <a:r>
              <a:rPr lang="pt-BR" dirty="0" smtClean="0"/>
              <a:t> (1994). (apud </a:t>
            </a:r>
            <a:r>
              <a:rPr lang="pt-BR" dirty="0" err="1" smtClean="0"/>
              <a:t>Zandomenego</a:t>
            </a:r>
            <a:r>
              <a:rPr lang="pt-BR" dirty="0" smtClean="0"/>
              <a:t>, Diva. Produção textual acadêmica I / Diva </a:t>
            </a:r>
            <a:r>
              <a:rPr lang="pt-BR" dirty="0" err="1" smtClean="0"/>
              <a:t>Zandomenego</a:t>
            </a:r>
            <a:r>
              <a:rPr lang="pt-BR" dirty="0" smtClean="0"/>
              <a:t>, Mary Elisabeth </a:t>
            </a:r>
            <a:r>
              <a:rPr lang="pt-BR" dirty="0" err="1" smtClean="0"/>
              <a:t>Cerutti-Rizzatti</a:t>
            </a:r>
            <a:r>
              <a:rPr lang="pt-BR" dirty="0" smtClean="0"/>
              <a:t> .— Florianópolis : LLV/CCE/UFSC, 2008).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25674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1249" y="1698466"/>
            <a:ext cx="9720073" cy="4023360"/>
          </a:xfrm>
        </p:spPr>
        <p:txBody>
          <a:bodyPr>
            <a:noAutofit/>
          </a:bodyPr>
          <a:lstStyle/>
          <a:p>
            <a:pPr algn="just"/>
            <a:r>
              <a:rPr lang="pt-BR" sz="3200" dirty="0" smtClean="0"/>
              <a:t>O resumo é um gênero textual/discursivo de suma importância na vida </a:t>
            </a:r>
            <a:r>
              <a:rPr lang="pt-BR" sz="3200" dirty="0" smtClean="0"/>
              <a:t>acadêmica do aluno. Sua </a:t>
            </a:r>
            <a:r>
              <a:rPr lang="pt-BR" sz="3200" dirty="0" smtClean="0"/>
              <a:t>utilização habilita o </a:t>
            </a:r>
            <a:r>
              <a:rPr lang="pt-BR" sz="3200" dirty="0" smtClean="0"/>
              <a:t>discente </a:t>
            </a:r>
            <a:r>
              <a:rPr lang="pt-BR" sz="3200" dirty="0" smtClean="0"/>
              <a:t>na capacidade de síntese, objetividade e clareza na produção textual e exige proficiência em leitura. </a:t>
            </a:r>
          </a:p>
          <a:p>
            <a:pPr algn="just"/>
            <a:r>
              <a:rPr lang="pt-BR" sz="3200" dirty="0" smtClean="0"/>
              <a:t>O produtor de resumo precisa dar conta de registrar as conclusões do autor, além da clareza e objetividade, com concisão e precisão. Dessa forma, contribui para a excelência do aluno na leitura  e produção textual</a:t>
            </a:r>
            <a:r>
              <a:rPr lang="pt-BR" sz="3200" dirty="0" smtClean="0"/>
              <a:t>. (ZANDOMENEGO </a:t>
            </a:r>
            <a:r>
              <a:rPr lang="pt-BR" sz="3200" dirty="0" err="1" smtClean="0"/>
              <a:t>et</a:t>
            </a:r>
            <a:r>
              <a:rPr lang="pt-BR" sz="3200" dirty="0" smtClean="0"/>
              <a:t> </a:t>
            </a:r>
            <a:r>
              <a:rPr lang="pt-BR" sz="3200" dirty="0" err="1" smtClean="0"/>
              <a:t>al</a:t>
            </a:r>
            <a:r>
              <a:rPr lang="pt-BR" sz="3200" dirty="0" smtClean="0"/>
              <a:t>, 2008).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3622158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769</TotalTime>
  <Words>786</Words>
  <Application>Microsoft Office PowerPoint</Application>
  <PresentationFormat>Personalizar</PresentationFormat>
  <Paragraphs>44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Integral</vt:lpstr>
      <vt:lpstr>Gêneros textuais/discursivos: a produção de  gêneros acadêmicos</vt:lpstr>
      <vt:lpstr>Por que estudar resumo?</vt:lpstr>
      <vt:lpstr>resumo</vt:lpstr>
      <vt:lpstr>Nbr-6020</vt:lpstr>
      <vt:lpstr>Resumo indicativo</vt:lpstr>
      <vt:lpstr>Resumo informativo</vt:lpstr>
      <vt:lpstr>Resumo de textos</vt:lpstr>
      <vt:lpstr>Características do resumo</vt:lpstr>
      <vt:lpstr>conclusão</vt:lpstr>
      <vt:lpstr>Proposta de atividade</vt:lpstr>
      <vt:lpstr>Bibliografia básica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Gêneros textuais/discursivos: a produção de  gêneros acadêmicos</dc:title>
  <dc:creator>Elano Arruda</dc:creator>
  <cp:lastModifiedBy>Francisco Humberlan Arruda de Oliveira</cp:lastModifiedBy>
  <cp:revision>34</cp:revision>
  <dcterms:created xsi:type="dcterms:W3CDTF">2014-09-09T00:46:49Z</dcterms:created>
  <dcterms:modified xsi:type="dcterms:W3CDTF">2015-12-02T01:32:28Z</dcterms:modified>
</cp:coreProperties>
</file>