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B9121-91E4-4EEA-A185-72C5C400EEF7}" type="datetimeFigureOut">
              <a:rPr lang="pt-BR" smtClean="0"/>
              <a:t>09/03/2020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B8397-ACE1-4D43-9DEC-86F08C51B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3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21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83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47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37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755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4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8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96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233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98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245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76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44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97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01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9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80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397-ACE1-4D43-9DEC-86F08C51B84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6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4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4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90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62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55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16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44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51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81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89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58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3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74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1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4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1C4E84A-D133-4040-8BFF-B29521DA066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B0205D-1D69-4676-B853-38BF1C8F4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817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eb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gases-intro_pt_BR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gases-intro_pt_BR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_IFR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6864" r="71634"/>
          <a:stretch>
            <a:fillRect/>
          </a:stretch>
        </p:blipFill>
        <p:spPr>
          <a:xfrm rot="19079628">
            <a:off x="4996986" y="1720044"/>
            <a:ext cx="4341936" cy="422830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91880" y="98246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QUÍMICA II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32040" y="566124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i="1" dirty="0"/>
              <a:t>Geraldo Alexandre Jr.</a:t>
            </a:r>
          </a:p>
          <a:p>
            <a:pPr algn="r"/>
            <a:r>
              <a:rPr lang="pt-BR" sz="2400" i="1" dirty="0"/>
              <a:t>geraldo.silva@ifrn.edu.br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42833F-6882-4906-B930-53F7FC4E61A1}"/>
              </a:ext>
            </a:extLst>
          </p:cNvPr>
          <p:cNvSpPr txBox="1"/>
          <p:nvPr/>
        </p:nvSpPr>
        <p:spPr>
          <a:xfrm>
            <a:off x="251520" y="2867834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/>
                </a:solidFill>
              </a:rPr>
              <a:t>Aula 04 – Objetivos:</a:t>
            </a:r>
          </a:p>
          <a:p>
            <a:endParaRPr lang="pt-BR" sz="2000" dirty="0"/>
          </a:p>
          <a:p>
            <a:pPr marL="457200" indent="-457200">
              <a:buAutoNum type="alphaLcParenBoth"/>
            </a:pPr>
            <a:r>
              <a:rPr lang="pt-BR" sz="2000" dirty="0"/>
              <a:t>Conceituar gases;</a:t>
            </a:r>
          </a:p>
          <a:p>
            <a:pPr marL="457200" indent="-457200">
              <a:buAutoNum type="alphaLcParenBoth"/>
            </a:pPr>
            <a:r>
              <a:rPr lang="pt-BR" sz="2000" dirty="0"/>
              <a:t>Identificar se uma substância está no estado gasoso;</a:t>
            </a:r>
          </a:p>
          <a:p>
            <a:pPr marL="457200" indent="-457200">
              <a:buAutoNum type="alphaLcParenBoth"/>
            </a:pPr>
            <a:r>
              <a:rPr lang="pt-BR" sz="2000" dirty="0"/>
              <a:t>Diferenciar gás de gás ideal;</a:t>
            </a:r>
          </a:p>
          <a:p>
            <a:pPr marL="457200" indent="-457200">
              <a:buAutoNum type="alphaLcParenBoth"/>
            </a:pPr>
            <a:r>
              <a:rPr lang="pt-BR" sz="2000" dirty="0"/>
              <a:t>Conhecer e conceituar as Variáveis de Estado</a:t>
            </a:r>
          </a:p>
          <a:p>
            <a:pPr marL="457200" indent="-457200">
              <a:buAutoNum type="alphaLcParenBoth"/>
            </a:pPr>
            <a:r>
              <a:rPr lang="pt-BR" sz="2000" dirty="0"/>
              <a:t>Identificar os diferentes tipos de sistema</a:t>
            </a:r>
          </a:p>
          <a:p>
            <a:pPr marL="457200" indent="-457200">
              <a:buAutoNum type="alphaLcParenBoth"/>
            </a:pPr>
            <a:r>
              <a:rPr lang="pt-BR" sz="2000" dirty="0"/>
              <a:t>Relacionar as variáveis de estado nas transformações isotérmicas, isobáricas e isovolumétricas;</a:t>
            </a:r>
          </a:p>
          <a:p>
            <a:pPr marL="342900" indent="-342900">
              <a:buAutoNum type="alphaLcParenBoth"/>
            </a:pPr>
            <a:endParaRPr lang="pt-B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6926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Transformação Isotérmica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Como se relacionam volume e pressão em uma transformação isotérmica?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1E1068-A101-4E84-B1EC-917977FE4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07" y="3473584"/>
            <a:ext cx="8454465" cy="23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6926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Transformação Isotérmica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chemeClr val="accent4"/>
                </a:solidFill>
              </a:rPr>
              <a:t>Lei de Boyle: </a:t>
            </a:r>
            <a:r>
              <a:rPr lang="pt-BR" sz="2200" dirty="0"/>
              <a:t>em um sistema fechado em que a temperatura é mantida constante, o volume ocupado por uma quantidade de gás é inversamente proporcional à sua pressão.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930DDF-5C5E-420F-9DEA-11DAAAC27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43741"/>
            <a:ext cx="2016224" cy="21816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AD88135-6DD4-4932-BE10-9009A06BBA4B}"/>
              </a:ext>
            </a:extLst>
          </p:cNvPr>
          <p:cNvSpPr txBox="1"/>
          <p:nvPr/>
        </p:nvSpPr>
        <p:spPr>
          <a:xfrm>
            <a:off x="539552" y="4926661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/>
                </a:solidFill>
              </a:rPr>
              <a:t>ATIVIDADE: </a:t>
            </a:r>
            <a:r>
              <a:rPr lang="pt-BR" dirty="0"/>
              <a:t>por meio da Lei de Boyle tente explicar por que um balão de aniversário explode quando é muito pressionado.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B3049C-C89C-4532-900D-BA17D92E3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690607"/>
            <a:ext cx="6053970" cy="4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83868" y="97321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Atividade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D88135-6DD4-4932-BE10-9009A06BBA4B}"/>
              </a:ext>
            </a:extLst>
          </p:cNvPr>
          <p:cNvSpPr txBox="1"/>
          <p:nvPr/>
        </p:nvSpPr>
        <p:spPr>
          <a:xfrm>
            <a:off x="369361" y="2197349"/>
            <a:ext cx="8333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sz="2000" dirty="0"/>
              <a:t>por meio da Lei de Boyle tente explicar por que um balão de aniversário explode quando é muito pressionado.</a:t>
            </a:r>
          </a:p>
          <a:p>
            <a:pPr marL="457200" indent="-457200" algn="just">
              <a:buAutoNum type="arabicPeriod"/>
            </a:pPr>
            <a:endParaRPr lang="pt-BR" sz="2000" dirty="0"/>
          </a:p>
          <a:p>
            <a:pPr marL="457200" indent="-457200" algn="just">
              <a:buAutoNum type="arabicPeriod"/>
            </a:pPr>
            <a:r>
              <a:rPr lang="pt-BR" sz="2000" dirty="0"/>
              <a:t>A partir dos dados presentes na tabela, esboce um gráfico Pressão X Volume que expresse o comportamento destas duas variáveis em uma transformação isotérmica.</a:t>
            </a:r>
          </a:p>
          <a:p>
            <a:pPr algn="just"/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D35819-51D1-438F-8C24-21B1DDF0C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27249"/>
            <a:ext cx="2664296" cy="23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93655" y="88926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Quantificação de uma transformação isotérmica.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153FCD-4794-499C-B389-99F73A720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76873"/>
            <a:ext cx="8064896" cy="142978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698A2D9-9402-43D2-B1F9-240FF7673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108821"/>
            <a:ext cx="28575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93655" y="88926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Atividade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7C8743-03D0-4732-9DF2-D02B8DD31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3" y="2463205"/>
            <a:ext cx="6768754" cy="24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815223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Transformação isotérmica – Interpretação </a:t>
            </a:r>
            <a:r>
              <a:rPr lang="pt-BR" sz="2400" b="1" dirty="0" err="1">
                <a:solidFill>
                  <a:schemeClr val="bg1">
                    <a:lumMod val="95000"/>
                  </a:schemeClr>
                </a:solidFill>
              </a:rPr>
              <a:t>submicroscópica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Por que pressão e volume são inversamente proporcionais em transformações à temperatura constante? </a:t>
            </a:r>
          </a:p>
        </p:txBody>
      </p:sp>
      <p:pic>
        <p:nvPicPr>
          <p:cNvPr id="12" name="Imagem 11">
            <a:hlinkClick r:id="rId4" action="ppaction://hlinkfile"/>
            <a:extLst>
              <a:ext uri="{FF2B5EF4-FFF2-40B4-BE49-F238E27FC236}">
                <a16:creationId xmlns:a16="http://schemas.microsoft.com/office/drawing/2014/main" id="{8F797F86-A366-4C7D-A80F-D74E145DA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25" y="3429000"/>
            <a:ext cx="3105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6926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Transformação Isobárica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Corresponde a transformações que ocorrem à pressão constante.</a:t>
            </a:r>
          </a:p>
          <a:p>
            <a:pPr algn="just"/>
            <a:endParaRPr lang="pt-BR" sz="2200" b="1" dirty="0">
              <a:solidFill>
                <a:schemeClr val="accent4"/>
              </a:solidFill>
            </a:endParaRPr>
          </a:p>
          <a:p>
            <a:pPr algn="just"/>
            <a:r>
              <a:rPr lang="pt-BR" sz="2200" b="1" dirty="0">
                <a:solidFill>
                  <a:schemeClr val="accent4"/>
                </a:solidFill>
              </a:rPr>
              <a:t>Primeira Lei de Charles e Gay-Lussac: </a:t>
            </a:r>
            <a:r>
              <a:rPr lang="pt-BR" sz="2200" dirty="0"/>
              <a:t>em um sistema a pressão constante, o volume ocupado por um gás é diretamente proporcional à temperatura.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r>
              <a:rPr lang="pt-BR" sz="2200" b="1" dirty="0">
                <a:solidFill>
                  <a:schemeClr val="accent4"/>
                </a:solidFill>
              </a:rPr>
              <a:t>Atividade: </a:t>
            </a:r>
            <a:r>
              <a:rPr lang="pt-BR" sz="2200" dirty="0"/>
              <a:t>à luz da Primeira Lei de Charles e Gay-Lussac, explique porque não podemos aquecer uma embalagem de aerossol mesmo que esteja vazia.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0C19191-223A-4B14-B8FC-A1A884453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62" y="4036114"/>
            <a:ext cx="4105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59510" y="94774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Atividade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à luz da Primeira Lei de Charles e Gay-Lussac, explique porque não podemos aquecer uma embalagem de aerossol mesmo que esteja vazia.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697269-B25C-463F-BDBE-19FBFCC86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4" y="3923238"/>
            <a:ext cx="3467655" cy="19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59510" y="94774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Representação gráfica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A relação entre volume e temperatura, em uma transformação isobárica representará uma função crescente ou decrescente? Justifique sua resposta.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0CDAF5-52B4-4AF3-B40F-26897C999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314601"/>
            <a:ext cx="32480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ABB8272-C146-40B6-A297-87F2D2895791}"/>
              </a:ext>
            </a:extLst>
          </p:cNvPr>
          <p:cNvSpPr txBox="1"/>
          <p:nvPr/>
        </p:nvSpPr>
        <p:spPr>
          <a:xfrm>
            <a:off x="3393655" y="88926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Quantificação de uma transformação isobárica.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A58EB8-83D6-4934-9620-307D0DFD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8" y="3024336"/>
            <a:ext cx="7673630" cy="21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85035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Gases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7524" y="2206605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accent5"/>
                </a:solidFill>
              </a:rPr>
              <a:t>Gás, </a:t>
            </a:r>
            <a:r>
              <a:rPr lang="pt-BR" sz="2200" dirty="0"/>
              <a:t>corresponde a um estado de agregação da matéria que:</a:t>
            </a:r>
          </a:p>
          <a:p>
            <a:pPr algn="just"/>
            <a:endParaRPr lang="pt-BR" sz="2200" dirty="0"/>
          </a:p>
          <a:p>
            <a:pPr marL="457200" indent="-457200" algn="just">
              <a:buAutoNum type="alphaLcParenBoth"/>
            </a:pPr>
            <a:r>
              <a:rPr lang="pt-BR" sz="2200" dirty="0">
                <a:solidFill>
                  <a:schemeClr val="accent4"/>
                </a:solidFill>
              </a:rPr>
              <a:t>MACROSCÓPICAMENTE: </a:t>
            </a:r>
            <a:r>
              <a:rPr lang="pt-BR" sz="2200" dirty="0"/>
              <a:t>não possui forma nem volume constante, isto é, possui forma e volume a depender das condições do seu ambiente.</a:t>
            </a:r>
          </a:p>
          <a:p>
            <a:pPr marL="457200" indent="-457200" algn="just">
              <a:buAutoNum type="alphaLcParenBoth"/>
            </a:pPr>
            <a:endParaRPr lang="pt-BR" sz="2200" dirty="0"/>
          </a:p>
          <a:p>
            <a:pPr marL="457200" indent="-457200" algn="just">
              <a:buAutoNum type="alphaLcParenBoth"/>
            </a:pPr>
            <a:r>
              <a:rPr lang="pt-BR" sz="2200" dirty="0">
                <a:solidFill>
                  <a:schemeClr val="accent4"/>
                </a:solidFill>
              </a:rPr>
              <a:t>SUBMICROSCÓPICAMENTE: </a:t>
            </a:r>
            <a:r>
              <a:rPr lang="pt-BR" sz="2200" dirty="0"/>
              <a:t>as partículas que constituem a substância (átomos ou moléculas) possuem um elevado grau de liberdade e pouco efeito das forças de atração e repulsão entre partículas.</a:t>
            </a:r>
          </a:p>
        </p:txBody>
      </p:sp>
    </p:spTree>
    <p:extLst>
      <p:ext uri="{BB962C8B-B14F-4D97-AF65-F5344CB8AC3E}">
        <p14:creationId xmlns:p14="http://schemas.microsoft.com/office/powerpoint/2010/main" val="2803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815223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Transformação isobárica – Interpretação </a:t>
            </a:r>
            <a:r>
              <a:rPr lang="pt-BR" sz="2400" b="1" dirty="0" err="1">
                <a:solidFill>
                  <a:schemeClr val="bg1">
                    <a:lumMod val="95000"/>
                  </a:schemeClr>
                </a:solidFill>
              </a:rPr>
              <a:t>submicroscópica</a:t>
            </a:r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Por que temperatura e volume são inversamente proporcionais?</a:t>
            </a:r>
          </a:p>
        </p:txBody>
      </p:sp>
      <p:pic>
        <p:nvPicPr>
          <p:cNvPr id="12" name="Imagem 11">
            <a:hlinkClick r:id="rId4" action="ppaction://hlinkfile"/>
            <a:extLst>
              <a:ext uri="{FF2B5EF4-FFF2-40B4-BE49-F238E27FC236}">
                <a16:creationId xmlns:a16="http://schemas.microsoft.com/office/drawing/2014/main" id="{8F797F86-A366-4C7D-A80F-D74E145DA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25" y="3429000"/>
            <a:ext cx="3105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0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59510" y="94774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Atividade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121F6EC-33C1-43B2-8D9F-A66A5738C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86" y="2478347"/>
            <a:ext cx="7077028" cy="30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83027" y="9674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Atividade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7524" y="2206605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A nuvem é feita de gás? Explique sua resposta.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8742A6-830D-4D87-B588-F0287DC04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51" y="2814283"/>
            <a:ext cx="5200097" cy="34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83027" y="9674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Gás ideal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7524" y="2206605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Modelo idealizado de um gás onde se considera que </a:t>
            </a:r>
            <a:r>
              <a:rPr lang="pt-BR" sz="2200" dirty="0">
                <a:solidFill>
                  <a:schemeClr val="accent5"/>
                </a:solidFill>
              </a:rPr>
              <a:t>as partículas </a:t>
            </a:r>
            <a:r>
              <a:rPr lang="pt-BR" sz="2200" dirty="0"/>
              <a:t>constituintes do gás </a:t>
            </a:r>
            <a:r>
              <a:rPr lang="pt-BR" sz="2200" dirty="0">
                <a:solidFill>
                  <a:schemeClr val="accent5"/>
                </a:solidFill>
              </a:rPr>
              <a:t>não possuem forças interativas </a:t>
            </a:r>
            <a:r>
              <a:rPr lang="pt-BR" sz="2200" dirty="0"/>
              <a:t>entre si e também se adota que as partículas </a:t>
            </a:r>
            <a:r>
              <a:rPr lang="pt-BR" sz="2200" dirty="0">
                <a:solidFill>
                  <a:schemeClr val="accent5"/>
                </a:solidFill>
              </a:rPr>
              <a:t>não possuem volume individualmente</a:t>
            </a:r>
            <a:r>
              <a:rPr lang="pt-BR" sz="2200" dirty="0"/>
              <a:t>.</a:t>
            </a:r>
          </a:p>
          <a:p>
            <a:pPr algn="just"/>
            <a:endParaRPr lang="pt-BR" sz="22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D34948D-5ED0-47D0-B4AB-D8D82A5CE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92" y="3939489"/>
            <a:ext cx="2372056" cy="2429214"/>
          </a:xfrm>
          <a:prstGeom prst="rect">
            <a:avLst/>
          </a:prstGeom>
        </p:spPr>
      </p:pic>
      <p:sp>
        <p:nvSpPr>
          <p:cNvPr id="14" name="Sinal de Multiplicação 13">
            <a:extLst>
              <a:ext uri="{FF2B5EF4-FFF2-40B4-BE49-F238E27FC236}">
                <a16:creationId xmlns:a16="http://schemas.microsoft.com/office/drawing/2014/main" id="{D8EB9E73-B9F9-403F-87D1-D8D3793C53C2}"/>
              </a:ext>
            </a:extLst>
          </p:cNvPr>
          <p:cNvSpPr/>
          <p:nvPr/>
        </p:nvSpPr>
        <p:spPr>
          <a:xfrm>
            <a:off x="6985109" y="5097218"/>
            <a:ext cx="1619339" cy="17618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0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83027" y="9674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Variáveis de Estado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4284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5"/>
                </a:solidFill>
              </a:rPr>
              <a:t>VOLUME (V): </a:t>
            </a:r>
            <a:r>
              <a:rPr lang="pt-BR" sz="2200" dirty="0"/>
              <a:t>medida do espaço ocupado por um corpo.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5"/>
                </a:solidFill>
              </a:rPr>
              <a:t>TEMPERATURA (T) : </a:t>
            </a:r>
            <a:r>
              <a:rPr lang="pt-BR" sz="2200" dirty="0"/>
              <a:t>medida do grau de agitação das partículas.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5"/>
                </a:solidFill>
              </a:rPr>
              <a:t>PRESSÃO (p) : </a:t>
            </a:r>
            <a:r>
              <a:rPr lang="pt-BR" sz="2200" dirty="0"/>
              <a:t>medida da força média da colisão das partículas de um gás com as paredes do recipiente.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AA61E21-AEDF-436F-8C1D-F2960B793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65" y="3427259"/>
            <a:ext cx="1746550" cy="208877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8A0588-4E73-4C38-ADD2-B84E43966EF7}"/>
              </a:ext>
            </a:extLst>
          </p:cNvPr>
          <p:cNvSpPr txBox="1"/>
          <p:nvPr/>
        </p:nvSpPr>
        <p:spPr>
          <a:xfrm>
            <a:off x="4860032" y="234888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/>
                </a:solidFill>
              </a:rPr>
              <a:t>ATIVIDADE: </a:t>
            </a:r>
            <a:r>
              <a:rPr lang="pt-BR" dirty="0"/>
              <a:t>Como as variáveis de estado podem ser percebidas no sistema abaixo?</a:t>
            </a:r>
          </a:p>
        </p:txBody>
      </p:sp>
    </p:spTree>
    <p:extLst>
      <p:ext uri="{BB962C8B-B14F-4D97-AF65-F5344CB8AC3E}">
        <p14:creationId xmlns:p14="http://schemas.microsoft.com/office/powerpoint/2010/main" val="297485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90663" y="72854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Transformações Gasosas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Envolve os efeitos que as mudanças de uma variável de estado causa nas outras.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>
                <a:solidFill>
                  <a:schemeClr val="accent5"/>
                </a:solidFill>
              </a:rPr>
              <a:t>Obs.:</a:t>
            </a:r>
            <a:r>
              <a:rPr lang="pt-BR" sz="2200" dirty="0"/>
              <a:t> as transformações possíveis dependem do tipo de </a:t>
            </a:r>
            <a:r>
              <a:rPr lang="pt-BR" sz="2200" dirty="0">
                <a:solidFill>
                  <a:schemeClr val="accent5"/>
                </a:solidFill>
              </a:rPr>
              <a:t>sistema</a:t>
            </a:r>
            <a:r>
              <a:rPr lang="pt-BR" sz="2200" dirty="0"/>
              <a:t> em que o gás se encontra.</a:t>
            </a:r>
          </a:p>
        </p:txBody>
      </p:sp>
    </p:spTree>
    <p:extLst>
      <p:ext uri="{BB962C8B-B14F-4D97-AF65-F5344CB8AC3E}">
        <p14:creationId xmlns:p14="http://schemas.microsoft.com/office/powerpoint/2010/main" val="223134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71587" y="94160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Sistemas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Um sistema corresponde a um porção do </a:t>
            </a:r>
            <a:r>
              <a:rPr lang="pt-BR" sz="2200" dirty="0">
                <a:solidFill>
                  <a:schemeClr val="accent5"/>
                </a:solidFill>
              </a:rPr>
              <a:t>universo</a:t>
            </a:r>
            <a:r>
              <a:rPr lang="pt-BR" sz="2200" dirty="0"/>
              <a:t> que se tem como objeto de estudo.</a:t>
            </a:r>
          </a:p>
          <a:p>
            <a:pPr algn="just"/>
            <a:endParaRPr lang="pt-BR" sz="2200" dirty="0"/>
          </a:p>
          <a:p>
            <a:pPr algn="ctr"/>
            <a:r>
              <a:rPr lang="pt-BR" sz="2200" dirty="0">
                <a:solidFill>
                  <a:schemeClr val="accent4"/>
                </a:solidFill>
              </a:rPr>
              <a:t>TIPOS DE SISTEMAS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156060D-F20F-4581-ADC9-1DF1BCDE6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2498"/>
              </p:ext>
            </p:extLst>
          </p:nvPr>
        </p:nvGraphicFramePr>
        <p:xfrm>
          <a:off x="1331640" y="3861048"/>
          <a:ext cx="6096000" cy="249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77086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11704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1283351"/>
                    </a:ext>
                  </a:extLst>
                </a:gridCol>
              </a:tblGrid>
              <a:tr h="91069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TROCA MATÉRIA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TROCA ENERGIA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01842"/>
                  </a:ext>
                </a:extLst>
              </a:tr>
              <a:tr h="52762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ABERTO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0CC00"/>
                          </a:solidFill>
                        </a:rPr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0CC00"/>
                          </a:solidFill>
                        </a:rPr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11677"/>
                  </a:ext>
                </a:extLst>
              </a:tr>
              <a:tr h="52762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FECHADO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00CC00"/>
                          </a:solidFill>
                        </a:rPr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91704"/>
                  </a:ext>
                </a:extLst>
              </a:tr>
              <a:tr h="52762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ISOLADO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32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1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71587" y="94160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Atividade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518560" y="3693081"/>
            <a:ext cx="442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O corpo humano é um sistema de que tipo? Justifique sua resposta.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474198-E534-4C0B-80F8-295A96C0C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53160"/>
            <a:ext cx="1457814" cy="46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9" y="332655"/>
            <a:ext cx="9144000" cy="128111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692696"/>
            <a:ext cx="8136904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_IF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647950" cy="1000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03526" y="6926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95000"/>
                  </a:schemeClr>
                </a:solidFill>
              </a:rPr>
              <a:t>Transformação Isotérmica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5E53D3-6CA2-4BB9-95A9-32A76D70C57E}"/>
              </a:ext>
            </a:extLst>
          </p:cNvPr>
          <p:cNvSpPr txBox="1"/>
          <p:nvPr/>
        </p:nvSpPr>
        <p:spPr>
          <a:xfrm>
            <a:off x="287524" y="2206605"/>
            <a:ext cx="853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Ocorre á temperatura constante.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O que acontece com o gás ao pressionarmos um balão cheio de ar?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FE7E46-3B54-4613-8F23-9710C0300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20" y="3656937"/>
            <a:ext cx="3878560" cy="2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3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1628</TotalTime>
  <Words>642</Words>
  <Application>Microsoft Office PowerPoint</Application>
  <PresentationFormat>Apresentação na tela (4:3)</PresentationFormat>
  <Paragraphs>104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Calisto MT</vt:lpstr>
      <vt:lpstr>Trebuchet MS</vt:lpstr>
      <vt:lpstr>Wingdings 2</vt:lpstr>
      <vt:lpstr>Ardósia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ninho</dc:creator>
  <cp:lastModifiedBy>Jr</cp:lastModifiedBy>
  <cp:revision>216</cp:revision>
  <dcterms:created xsi:type="dcterms:W3CDTF">2014-10-16T01:47:54Z</dcterms:created>
  <dcterms:modified xsi:type="dcterms:W3CDTF">2020-03-09T15:45:04Z</dcterms:modified>
</cp:coreProperties>
</file>