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9365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a:xfrm>
            <a:off x="917678" y="6181344"/>
            <a:ext cx="5337278" cy="365125"/>
          </a:xfrm>
        </p:spPr>
        <p:txBody>
          <a:bodyPr/>
          <a:lstStyle/>
          <a:p>
            <a:endParaRPr lang="pt-BR"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6964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pt-BR"/>
              <a:t>Clique para editar o título Mestre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9571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1827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pt-BR"/>
              <a:t>Clique para editar o título Mestre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8504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84235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13717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37983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93308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2800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6543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pt-BR"/>
              <a:t>Clique para editar o título Mestre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9861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3785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91488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493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5545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pt-BR"/>
              <a:t>Clique para editar o título Mestre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pt-BR"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9328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4523649" y="6181344"/>
            <a:ext cx="718502" cy="365125"/>
          </a:xfrm>
        </p:spPr>
        <p:txBody>
          <a:body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a:xfrm>
            <a:off x="818348" y="6181344"/>
            <a:ext cx="3705300" cy="365125"/>
          </a:xfrm>
        </p:spPr>
        <p:txBody>
          <a:bodyPr/>
          <a:lstStyle/>
          <a:p>
            <a:endParaRPr lang="pt-BR"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a:xfrm>
            <a:off x="8024262" y="6181344"/>
            <a:ext cx="305186" cy="329250"/>
          </a:xfrm>
        </p:spPr>
        <p:txBody>
          <a:body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9955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lnSpc>
                <a:spcPct val="100000"/>
              </a:lnSpc>
            </a:pPr>
            <a:r>
              <a:rPr lang="pt-BR" sz="1200" b="0" strike="noStrike" spc="-1">
                <a:solidFill>
                  <a:srgbClr val="8B8B8B"/>
                </a:solidFill>
                <a:uFill>
                  <a:solidFill>
                    <a:srgbClr val="FFFFFF"/>
                  </a:solidFill>
                </a:uFill>
                <a:latin typeface="Calibri"/>
              </a:rPr>
              <a:t>06/02/20</a:t>
            </a:r>
            <a:endParaRPr lang="pt-B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t-BR"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lgn="r">
              <a:lnSpc>
                <a:spcPct val="100000"/>
              </a:lnSpc>
            </a:pPr>
            <a:fld id="{D1E69532-F4C2-4002-9A77-270D997DF6A8}" type="slidenum">
              <a:rPr lang="pt-BR" sz="1200" b="0" strike="noStrike" spc="-1" smtClean="0">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5694222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m 9"/>
          <p:cNvPicPr/>
          <p:nvPr/>
        </p:nvPicPr>
        <p:blipFill>
          <a:blip r:embed="rId2"/>
          <a:srcRect t="26854" r="71625"/>
          <a:stretch/>
        </p:blipFill>
        <p:spPr>
          <a:xfrm rot="19079400">
            <a:off x="4996800" y="1747855"/>
            <a:ext cx="4341600" cy="4227840"/>
          </a:xfrm>
          <a:prstGeom prst="rect">
            <a:avLst/>
          </a:prstGeom>
          <a:ln>
            <a:noFill/>
          </a:ln>
        </p:spPr>
      </p:pic>
      <p:sp>
        <p:nvSpPr>
          <p:cNvPr id="40"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41"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42"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43" name="Imagem 6"/>
          <p:cNvPicPr/>
          <p:nvPr/>
        </p:nvPicPr>
        <p:blipFill>
          <a:blip r:embed="rId3"/>
          <a:stretch/>
        </p:blipFill>
        <p:spPr>
          <a:xfrm>
            <a:off x="611640" y="764640"/>
            <a:ext cx="2647440" cy="999720"/>
          </a:xfrm>
          <a:prstGeom prst="rect">
            <a:avLst/>
          </a:prstGeom>
          <a:ln>
            <a:noFill/>
          </a:ln>
        </p:spPr>
      </p:pic>
      <p:sp>
        <p:nvSpPr>
          <p:cNvPr id="44"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dirty="0">
                <a:solidFill>
                  <a:srgbClr val="F2F2F2"/>
                </a:solidFill>
                <a:uFill>
                  <a:solidFill>
                    <a:srgbClr val="FFFFFF"/>
                  </a:solidFill>
                </a:uFill>
                <a:latin typeface="Calibri"/>
              </a:rPr>
              <a:t>QUÍMICA</a:t>
            </a:r>
            <a:endParaRPr lang="pt-BR" sz="1800" b="0" strike="noStrike" spc="-1" dirty="0">
              <a:solidFill>
                <a:srgbClr val="000000"/>
              </a:solidFill>
              <a:uFill>
                <a:solidFill>
                  <a:srgbClr val="FFFFFF"/>
                </a:solidFill>
              </a:uFill>
              <a:latin typeface="Arial"/>
            </a:endParaRPr>
          </a:p>
        </p:txBody>
      </p:sp>
      <p:sp>
        <p:nvSpPr>
          <p:cNvPr id="45" name="CustomShape 5"/>
          <p:cNvSpPr/>
          <p:nvPr/>
        </p:nvSpPr>
        <p:spPr>
          <a:xfrm>
            <a:off x="4932000" y="5661360"/>
            <a:ext cx="35280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t-BR" sz="2400" b="1" i="1" strike="noStrike" spc="-1" dirty="0">
                <a:solidFill>
                  <a:schemeClr val="tx1">
                    <a:lumMod val="50000"/>
                  </a:schemeClr>
                </a:solidFill>
                <a:uFill>
                  <a:solidFill>
                    <a:srgbClr val="FFFFFF"/>
                  </a:solidFill>
                </a:uFill>
                <a:latin typeface="Calibri"/>
              </a:rPr>
              <a:t>Geraldo Alexandre Jr.</a:t>
            </a:r>
            <a:endParaRPr lang="pt-BR" sz="1800" b="0" strike="noStrike" spc="-1" dirty="0">
              <a:solidFill>
                <a:schemeClr val="tx1">
                  <a:lumMod val="50000"/>
                </a:schemeClr>
              </a:solidFill>
              <a:uFill>
                <a:solidFill>
                  <a:srgbClr val="FFFFFF"/>
                </a:solidFill>
              </a:uFill>
              <a:latin typeface="Arial"/>
            </a:endParaRPr>
          </a:p>
          <a:p>
            <a:pPr algn="r">
              <a:lnSpc>
                <a:spcPct val="100000"/>
              </a:lnSpc>
            </a:pPr>
            <a:r>
              <a:rPr lang="pt-BR" sz="2400" b="0" i="1" strike="noStrike" spc="-1" dirty="0">
                <a:solidFill>
                  <a:schemeClr val="tx1">
                    <a:lumMod val="50000"/>
                  </a:schemeClr>
                </a:solidFill>
                <a:uFill>
                  <a:solidFill>
                    <a:srgbClr val="FFFFFF"/>
                  </a:solidFill>
                </a:uFill>
                <a:latin typeface="Calibri"/>
              </a:rPr>
              <a:t>geraldo.silva@ifrn.edu.br</a:t>
            </a:r>
            <a:endParaRPr lang="pt-BR" sz="1800" b="0" strike="noStrike" spc="-1" dirty="0">
              <a:solidFill>
                <a:schemeClr val="tx1">
                  <a:lumMod val="50000"/>
                </a:schemeClr>
              </a:solidFill>
              <a:uFill>
                <a:solidFill>
                  <a:srgbClr val="FFFFFF"/>
                </a:solidFill>
              </a:uFill>
              <a:latin typeface="Arial"/>
            </a:endParaRPr>
          </a:p>
        </p:txBody>
      </p:sp>
      <p:sp>
        <p:nvSpPr>
          <p:cNvPr id="46" name="CustomShape 6"/>
          <p:cNvSpPr/>
          <p:nvPr/>
        </p:nvSpPr>
        <p:spPr>
          <a:xfrm>
            <a:off x="214422" y="2617362"/>
            <a:ext cx="4832557" cy="27559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000" b="0" strike="noStrike" spc="-1" dirty="0">
                <a:solidFill>
                  <a:schemeClr val="accent5"/>
                </a:solidFill>
                <a:uFill>
                  <a:solidFill>
                    <a:srgbClr val="FFFFFF"/>
                  </a:solidFill>
                </a:uFill>
                <a:latin typeface="Calibri"/>
              </a:rPr>
              <a:t>Aula 01 – Objetivos:</a:t>
            </a:r>
            <a:endParaRPr lang="pt-BR" sz="2000" b="0" strike="noStrike" spc="-1" dirty="0">
              <a:solidFill>
                <a:schemeClr val="accent5"/>
              </a:solidFill>
              <a:uFill>
                <a:solidFill>
                  <a:srgbClr val="FFFFFF"/>
                </a:solidFill>
              </a:uFill>
              <a:latin typeface="Arial"/>
            </a:endParaRPr>
          </a:p>
          <a:p>
            <a:pPr>
              <a:lnSpc>
                <a:spcPct val="100000"/>
              </a:lnSpc>
            </a:pPr>
            <a:endParaRPr lang="pt-BR" sz="2000" b="0" strike="noStrike" spc="-1" dirty="0">
              <a:uFill>
                <a:solidFill>
                  <a:srgbClr val="FFFFFF"/>
                </a:solidFill>
              </a:uFill>
              <a:latin typeface="Arial"/>
            </a:endParaRPr>
          </a:p>
          <a:p>
            <a:pPr marL="343080" indent="-342720">
              <a:lnSpc>
                <a:spcPct val="100000"/>
              </a:lnSpc>
              <a:buClr>
                <a:schemeClr val="tx1"/>
              </a:buClr>
              <a:buFont typeface="StarSymbol"/>
              <a:buAutoNum type="alphaLcParenR"/>
            </a:pPr>
            <a:r>
              <a:rPr lang="pt-BR" sz="2000" b="0" strike="noStrike" spc="-1" dirty="0">
                <a:uFill>
                  <a:solidFill>
                    <a:srgbClr val="FFFFFF"/>
                  </a:solidFill>
                </a:uFill>
                <a:latin typeface="Calibri"/>
              </a:rPr>
              <a:t>Conhecer a ementa da disciplina;</a:t>
            </a:r>
            <a:endParaRPr lang="pt-BR" sz="2000" b="0" strike="noStrike" spc="-1" dirty="0">
              <a:uFill>
                <a:solidFill>
                  <a:srgbClr val="FFFFFF"/>
                </a:solidFill>
              </a:uFill>
              <a:latin typeface="Arial"/>
            </a:endParaRPr>
          </a:p>
          <a:p>
            <a:pPr marL="343080" indent="-342720">
              <a:lnSpc>
                <a:spcPct val="100000"/>
              </a:lnSpc>
              <a:buClr>
                <a:schemeClr val="tx1"/>
              </a:buClr>
              <a:buFont typeface="StarSymbol"/>
              <a:buAutoNum type="alphaLcParenR"/>
            </a:pPr>
            <a:r>
              <a:rPr lang="pt-BR" sz="2000" b="0" strike="noStrike" spc="-1" dirty="0">
                <a:uFill>
                  <a:solidFill>
                    <a:srgbClr val="FFFFFF"/>
                  </a:solidFill>
                </a:uFill>
                <a:latin typeface="Calibri"/>
              </a:rPr>
              <a:t>Notar os objetivos da disciplina;</a:t>
            </a:r>
            <a:endParaRPr lang="pt-BR" sz="2000" b="0" strike="noStrike" spc="-1" dirty="0">
              <a:uFill>
                <a:solidFill>
                  <a:srgbClr val="FFFFFF"/>
                </a:solidFill>
              </a:uFill>
              <a:latin typeface="Arial"/>
            </a:endParaRPr>
          </a:p>
          <a:p>
            <a:pPr marL="343080" indent="-342720">
              <a:lnSpc>
                <a:spcPct val="100000"/>
              </a:lnSpc>
              <a:buClr>
                <a:schemeClr val="tx1"/>
              </a:buClr>
              <a:buFont typeface="StarSymbol"/>
              <a:buAutoNum type="alphaLcParenR"/>
            </a:pPr>
            <a:r>
              <a:rPr lang="pt-BR" sz="2000" b="0" strike="noStrike" spc="-1" dirty="0">
                <a:uFill>
                  <a:solidFill>
                    <a:srgbClr val="FFFFFF"/>
                  </a:solidFill>
                </a:uFill>
                <a:latin typeface="Calibri"/>
              </a:rPr>
              <a:t>Pontuar os temas norteadores da disciplina;</a:t>
            </a:r>
            <a:endParaRPr lang="pt-BR" sz="2000" b="0" strike="noStrike" spc="-1" dirty="0">
              <a:uFill>
                <a:solidFill>
                  <a:srgbClr val="FFFFFF"/>
                </a:solidFill>
              </a:uFill>
              <a:latin typeface="Arial"/>
            </a:endParaRPr>
          </a:p>
          <a:p>
            <a:pPr marL="343080" indent="-342720">
              <a:lnSpc>
                <a:spcPct val="100000"/>
              </a:lnSpc>
              <a:buClr>
                <a:schemeClr val="tx1"/>
              </a:buClr>
              <a:buFont typeface="StarSymbol"/>
              <a:buAutoNum type="alphaLcParenR"/>
            </a:pPr>
            <a:r>
              <a:rPr lang="pt-BR" sz="2000" b="0" strike="noStrike" spc="-1" dirty="0">
                <a:uFill>
                  <a:solidFill>
                    <a:srgbClr val="FFFFFF"/>
                  </a:solidFill>
                </a:uFill>
                <a:latin typeface="Calibri"/>
              </a:rPr>
              <a:t>Tomar ciência dos pré-requisitos, dos sistema de avaliação e material de apoio adotado pela disciplina;</a:t>
            </a:r>
            <a:endParaRPr lang="pt-BR" sz="2000" b="0" strike="noStrike" spc="-1" dirty="0">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96"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97"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98" name="Imagem 6"/>
          <p:cNvPicPr/>
          <p:nvPr/>
        </p:nvPicPr>
        <p:blipFill>
          <a:blip r:embed="rId2"/>
          <a:stretch/>
        </p:blipFill>
        <p:spPr>
          <a:xfrm>
            <a:off x="611640" y="764640"/>
            <a:ext cx="2647440" cy="999720"/>
          </a:xfrm>
          <a:prstGeom prst="rect">
            <a:avLst/>
          </a:prstGeom>
          <a:ln>
            <a:noFill/>
          </a:ln>
        </p:spPr>
      </p:pic>
      <p:sp>
        <p:nvSpPr>
          <p:cNvPr id="99" name="CustomShape 4"/>
          <p:cNvSpPr/>
          <p:nvPr/>
        </p:nvSpPr>
        <p:spPr>
          <a:xfrm>
            <a:off x="3475080" y="93960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Comportamentos</a:t>
            </a:r>
            <a:endParaRPr lang="pt-BR" sz="1800" b="0" strike="noStrike" spc="-1">
              <a:solidFill>
                <a:srgbClr val="000000"/>
              </a:solidFill>
              <a:uFill>
                <a:solidFill>
                  <a:srgbClr val="FFFFFF"/>
                </a:solidFill>
              </a:uFill>
              <a:latin typeface="Arial"/>
            </a:endParaRPr>
          </a:p>
        </p:txBody>
      </p:sp>
      <p:sp>
        <p:nvSpPr>
          <p:cNvPr id="100" name="CustomShape 5"/>
          <p:cNvSpPr/>
          <p:nvPr/>
        </p:nvSpPr>
        <p:spPr>
          <a:xfrm>
            <a:off x="179640" y="2133000"/>
            <a:ext cx="856872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b="1" strike="noStrike" spc="-1" dirty="0">
                <a:solidFill>
                  <a:schemeClr val="accent3"/>
                </a:solidFill>
                <a:uFill>
                  <a:solidFill>
                    <a:srgbClr val="FFFFFF"/>
                  </a:solidFill>
                </a:uFill>
                <a:latin typeface="Calibri"/>
              </a:rPr>
              <a:t>NOCIVOS</a:t>
            </a:r>
            <a:endParaRPr lang="pt-BR" sz="1800" b="1" strike="noStrike" spc="-1" dirty="0">
              <a:solidFill>
                <a:schemeClr val="accent3"/>
              </a:solidFill>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Vestir a capa do eu não sei, sou “burro” ou não consigo.</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Passar o dia todo anterior estudando.</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 Tentar aplicar a postura “quando a questão é disso, a fórmula é essa”.</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Contentar-se em ser medíocre, isto é, estar na média apenas;</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Ser desorganizado.</a:t>
            </a:r>
            <a:endParaRPr lang="pt-BR" sz="1800" b="0" strike="noStrike" spc="-1" dirty="0">
              <a:uFill>
                <a:solidFill>
                  <a:srgbClr val="FFFFFF"/>
                </a:solidFill>
              </a:u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102"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103"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104" name="Imagem 6"/>
          <p:cNvPicPr/>
          <p:nvPr/>
        </p:nvPicPr>
        <p:blipFill>
          <a:blip r:embed="rId2"/>
          <a:stretch/>
        </p:blipFill>
        <p:spPr>
          <a:xfrm>
            <a:off x="611640" y="764640"/>
            <a:ext cx="2647440" cy="999720"/>
          </a:xfrm>
          <a:prstGeom prst="rect">
            <a:avLst/>
          </a:prstGeom>
          <a:ln>
            <a:noFill/>
          </a:ln>
        </p:spPr>
      </p:pic>
      <p:sp>
        <p:nvSpPr>
          <p:cNvPr id="105" name="CustomShape 4"/>
          <p:cNvSpPr/>
          <p:nvPr/>
        </p:nvSpPr>
        <p:spPr>
          <a:xfrm>
            <a:off x="3475080" y="93960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Comportamentos</a:t>
            </a:r>
            <a:endParaRPr lang="pt-BR" sz="1800" b="0" strike="noStrike" spc="-1">
              <a:solidFill>
                <a:srgbClr val="000000"/>
              </a:solidFill>
              <a:uFill>
                <a:solidFill>
                  <a:srgbClr val="FFFFFF"/>
                </a:solidFill>
              </a:uFill>
              <a:latin typeface="Arial"/>
            </a:endParaRPr>
          </a:p>
        </p:txBody>
      </p:sp>
      <p:sp>
        <p:nvSpPr>
          <p:cNvPr id="106" name="CustomShape 5"/>
          <p:cNvSpPr/>
          <p:nvPr/>
        </p:nvSpPr>
        <p:spPr>
          <a:xfrm>
            <a:off x="287640" y="2156400"/>
            <a:ext cx="856872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pt-BR" sz="2400" b="1" strike="noStrike" spc="-1" dirty="0">
                <a:solidFill>
                  <a:schemeClr val="accent3"/>
                </a:solidFill>
                <a:uFill>
                  <a:solidFill>
                    <a:srgbClr val="FFFFFF"/>
                  </a:solidFill>
                </a:uFill>
                <a:latin typeface="Calibri"/>
              </a:rPr>
              <a:t>BENÉFICOS</a:t>
            </a:r>
            <a:endParaRPr lang="pt-BR" sz="1800" b="1" strike="noStrike" spc="-1" dirty="0">
              <a:solidFill>
                <a:schemeClr val="accent3"/>
              </a:solidFill>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Programar-se diariamente/semanalmente;</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Perguntar durante e após as aulas;</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Realizar as atividades propostas pelo professor;</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Frequentar os Centros de Aprendizagem;</a:t>
            </a:r>
            <a:endParaRPr lang="pt-BR" sz="1800" b="0" strike="noStrike" spc="-1" dirty="0">
              <a:uFill>
                <a:solidFill>
                  <a:srgbClr val="FFFFFF"/>
                </a:solidFill>
              </a:uFill>
              <a:latin typeface="Arial"/>
            </a:endParaRPr>
          </a:p>
          <a:p>
            <a:pPr marL="285750" indent="-285750" algn="just">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gn="just">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Estudar em grupo;</a:t>
            </a:r>
            <a:endParaRPr lang="pt-BR" sz="1800" b="0" strike="noStrike" spc="-1" dirty="0">
              <a:uFill>
                <a:solidFill>
                  <a:srgbClr val="FFFFFF"/>
                </a:solidFill>
              </a:u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48"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49"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50" name="Imagem 6"/>
          <p:cNvPicPr/>
          <p:nvPr/>
        </p:nvPicPr>
        <p:blipFill>
          <a:blip r:embed="rId2"/>
          <a:stretch/>
        </p:blipFill>
        <p:spPr>
          <a:xfrm>
            <a:off x="611640" y="764640"/>
            <a:ext cx="2647440" cy="999720"/>
          </a:xfrm>
          <a:prstGeom prst="rect">
            <a:avLst/>
          </a:prstGeom>
          <a:ln>
            <a:noFill/>
          </a:ln>
        </p:spPr>
      </p:pic>
      <p:sp>
        <p:nvSpPr>
          <p:cNvPr id="51"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EMENTA</a:t>
            </a:r>
            <a:endParaRPr lang="pt-BR" sz="1800" b="0" strike="noStrike" spc="-1">
              <a:solidFill>
                <a:srgbClr val="000000"/>
              </a:solidFill>
              <a:uFill>
                <a:solidFill>
                  <a:srgbClr val="FFFFFF"/>
                </a:solidFill>
              </a:uFill>
              <a:latin typeface="Arial"/>
            </a:endParaRPr>
          </a:p>
        </p:txBody>
      </p:sp>
      <p:sp>
        <p:nvSpPr>
          <p:cNvPr id="52" name="CustomShape 5"/>
          <p:cNvSpPr/>
          <p:nvPr/>
        </p:nvSpPr>
        <p:spPr>
          <a:xfrm>
            <a:off x="179640" y="2277000"/>
            <a:ext cx="8568720" cy="424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7200">
              <a:lnSpc>
                <a:spcPct val="100000"/>
              </a:lnSpc>
              <a:buAutoNum type="arabicPeriod"/>
            </a:pPr>
            <a:r>
              <a:rPr lang="pt-BR" sz="2400" b="0" strike="noStrike" spc="-1" dirty="0">
                <a:uFill>
                  <a:solidFill>
                    <a:srgbClr val="FFFFFF"/>
                  </a:solidFill>
                </a:uFill>
                <a:latin typeface="Calibri"/>
              </a:rPr>
              <a:t>Estrutura atômica;</a:t>
            </a:r>
          </a:p>
          <a:p>
            <a:pPr marL="342900" indent="-342900">
              <a:lnSpc>
                <a:spcPct val="100000"/>
              </a:lnSpc>
              <a:buAutoNum type="arabicPeriod"/>
            </a:pPr>
            <a:r>
              <a:rPr lang="pt-BR" sz="2400" spc="-1" dirty="0">
                <a:uFill>
                  <a:solidFill>
                    <a:srgbClr val="FFFFFF"/>
                  </a:solidFill>
                </a:uFill>
                <a:latin typeface="Calibri"/>
              </a:rPr>
              <a:t>Propriedades periódicas;</a:t>
            </a:r>
          </a:p>
          <a:p>
            <a:pPr marL="342900" indent="-342900">
              <a:lnSpc>
                <a:spcPct val="100000"/>
              </a:lnSpc>
              <a:buAutoNum type="arabicPeriod"/>
            </a:pPr>
            <a:r>
              <a:rPr lang="pt-BR" sz="2400" b="0" strike="noStrike" spc="-1" dirty="0">
                <a:uFill>
                  <a:solidFill>
                    <a:srgbClr val="FFFFFF"/>
                  </a:solidFill>
                </a:uFill>
                <a:latin typeface="Calibri"/>
              </a:rPr>
              <a:t>Ligações químicas;</a:t>
            </a:r>
          </a:p>
          <a:p>
            <a:pPr marL="342900" indent="-342900">
              <a:lnSpc>
                <a:spcPct val="100000"/>
              </a:lnSpc>
              <a:buAutoNum type="arabicPeriod"/>
            </a:pPr>
            <a:r>
              <a:rPr lang="pt-BR" sz="2400" spc="-1" dirty="0">
                <a:uFill>
                  <a:solidFill>
                    <a:srgbClr val="FFFFFF"/>
                  </a:solidFill>
                </a:uFill>
                <a:latin typeface="Calibri"/>
              </a:rPr>
              <a:t>Forças intermoleculares;</a:t>
            </a:r>
          </a:p>
          <a:p>
            <a:pPr marL="342900" indent="-342900">
              <a:lnSpc>
                <a:spcPct val="100000"/>
              </a:lnSpc>
              <a:buAutoNum type="arabicPeriod"/>
            </a:pPr>
            <a:r>
              <a:rPr lang="pt-BR" sz="2400" b="0" strike="noStrike" spc="-1" dirty="0">
                <a:uFill>
                  <a:solidFill>
                    <a:srgbClr val="FFFFFF"/>
                  </a:solidFill>
                </a:uFill>
                <a:latin typeface="Calibri"/>
              </a:rPr>
              <a:t>Soluções – propriedades e concentrações;</a:t>
            </a:r>
          </a:p>
          <a:p>
            <a:pPr marL="342900" indent="-342900">
              <a:lnSpc>
                <a:spcPct val="100000"/>
              </a:lnSpc>
              <a:buAutoNum type="arabicPeriod"/>
            </a:pPr>
            <a:r>
              <a:rPr lang="pt-BR" sz="2400" spc="-1" dirty="0">
                <a:uFill>
                  <a:solidFill>
                    <a:srgbClr val="FFFFFF"/>
                  </a:solidFill>
                </a:uFill>
                <a:latin typeface="Calibri"/>
              </a:rPr>
              <a:t>Termoquímica;</a:t>
            </a:r>
          </a:p>
          <a:p>
            <a:pPr marL="342900" indent="-342900">
              <a:lnSpc>
                <a:spcPct val="100000"/>
              </a:lnSpc>
              <a:buAutoNum type="arabicPeriod"/>
            </a:pPr>
            <a:r>
              <a:rPr lang="pt-BR" sz="2400" b="0" strike="noStrike" spc="-1" dirty="0">
                <a:uFill>
                  <a:solidFill>
                    <a:srgbClr val="FFFFFF"/>
                  </a:solidFill>
                </a:uFill>
                <a:latin typeface="Calibri"/>
              </a:rPr>
              <a:t>Cinética </a:t>
            </a:r>
            <a:r>
              <a:rPr lang="pt-BR" sz="2400" spc="-1" dirty="0">
                <a:uFill>
                  <a:solidFill>
                    <a:srgbClr val="FFFFFF"/>
                  </a:solidFill>
                </a:uFill>
                <a:latin typeface="Calibri"/>
              </a:rPr>
              <a:t>química;</a:t>
            </a:r>
          </a:p>
          <a:p>
            <a:pPr marL="342900" indent="-342900">
              <a:lnSpc>
                <a:spcPct val="100000"/>
              </a:lnSpc>
              <a:buAutoNum type="arabicPeriod"/>
            </a:pPr>
            <a:r>
              <a:rPr lang="pt-BR" sz="2400" b="0" strike="noStrike" spc="-1" dirty="0">
                <a:uFill>
                  <a:solidFill>
                    <a:srgbClr val="FFFFFF"/>
                  </a:solidFill>
                </a:uFill>
                <a:latin typeface="Calibri"/>
              </a:rPr>
              <a:t>Equilíbrio em soluções aquosas;</a:t>
            </a:r>
            <a:endParaRPr lang="pt-BR" sz="1800" b="0" strike="noStrike" spc="-1" dirty="0">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54"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55"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56" name="Imagem 6"/>
          <p:cNvPicPr/>
          <p:nvPr/>
        </p:nvPicPr>
        <p:blipFill>
          <a:blip r:embed="rId2"/>
          <a:stretch/>
        </p:blipFill>
        <p:spPr>
          <a:xfrm>
            <a:off x="611640" y="764640"/>
            <a:ext cx="2647440" cy="999720"/>
          </a:xfrm>
          <a:prstGeom prst="rect">
            <a:avLst/>
          </a:prstGeom>
          <a:ln>
            <a:noFill/>
          </a:ln>
        </p:spPr>
      </p:pic>
      <p:sp>
        <p:nvSpPr>
          <p:cNvPr id="57"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OBJETIVOS</a:t>
            </a:r>
            <a:endParaRPr lang="pt-BR" sz="1800" b="0" strike="noStrike" spc="-1">
              <a:solidFill>
                <a:srgbClr val="000000"/>
              </a:solidFill>
              <a:uFill>
                <a:solidFill>
                  <a:srgbClr val="FFFFFF"/>
                </a:solidFill>
              </a:uFill>
              <a:latin typeface="Arial"/>
            </a:endParaRPr>
          </a:p>
        </p:txBody>
      </p:sp>
      <p:sp>
        <p:nvSpPr>
          <p:cNvPr id="58" name="CustomShape 5"/>
          <p:cNvSpPr/>
          <p:nvPr/>
        </p:nvSpPr>
        <p:spPr>
          <a:xfrm>
            <a:off x="287640" y="2277000"/>
            <a:ext cx="856872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chemeClr val="tx1"/>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Conhecer os princípios e conceitos que regem a Química;</a:t>
            </a:r>
          </a:p>
          <a:p>
            <a:pPr marL="360">
              <a:lnSpc>
                <a:spcPct val="100000"/>
              </a:lnSpc>
              <a:buClr>
                <a:schemeClr val="tx1"/>
              </a:buClr>
            </a:pPr>
            <a:endParaRPr lang="pt-BR" sz="2400" dirty="0">
              <a:latin typeface="Calibri" panose="020F0502020204030204" pitchFamily="34" charset="0"/>
              <a:cs typeface="Calibri" panose="020F0502020204030204" pitchFamily="34" charset="0"/>
            </a:endParaRPr>
          </a:p>
          <a:p>
            <a:pPr marL="343260" indent="-342900">
              <a:lnSpc>
                <a:spcPct val="100000"/>
              </a:lnSpc>
              <a:buClr>
                <a:schemeClr val="tx1"/>
              </a:buClr>
              <a:buFont typeface="Arial" panose="020B0604020202020204" pitchFamily="34" charset="0"/>
              <a:buChar char="•"/>
            </a:pPr>
            <a:r>
              <a:rPr lang="pt-BR" sz="2400" dirty="0">
                <a:latin typeface="Calibri" panose="020F0502020204030204" pitchFamily="34" charset="0"/>
                <a:cs typeface="Calibri" panose="020F0502020204030204" pitchFamily="34" charset="0"/>
              </a:rPr>
              <a:t>Definir e classificar soluções e seus componentes;</a:t>
            </a:r>
          </a:p>
          <a:p>
            <a:pPr marL="343260" indent="-342900">
              <a:lnSpc>
                <a:spcPct val="100000"/>
              </a:lnSpc>
              <a:buClr>
                <a:schemeClr val="tx1"/>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nSpc>
                <a:spcPct val="100000"/>
              </a:lnSpc>
              <a:buClr>
                <a:schemeClr val="tx1"/>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Conhecer o equilíbrio de espécies em solução;</a:t>
            </a:r>
          </a:p>
          <a:p>
            <a:pPr marL="343260" indent="-342900">
              <a:lnSpc>
                <a:spcPct val="100000"/>
              </a:lnSpc>
              <a:buClr>
                <a:schemeClr val="tx1"/>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nSpc>
                <a:spcPct val="100000"/>
              </a:lnSpc>
              <a:buClr>
                <a:schemeClr val="tx1"/>
              </a:buClr>
              <a:buFont typeface="Arial" panose="020B0604020202020204" pitchFamily="34" charset="0"/>
              <a:buChar char="•"/>
            </a:pPr>
            <a:endParaRPr lang="pt-BR" sz="2400" b="0" strike="noStrike" spc="-1" dirty="0">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60"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61"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62" name="Imagem 6"/>
          <p:cNvPicPr/>
          <p:nvPr/>
        </p:nvPicPr>
        <p:blipFill>
          <a:blip r:embed="rId2"/>
          <a:stretch/>
        </p:blipFill>
        <p:spPr>
          <a:xfrm>
            <a:off x="611640" y="764640"/>
            <a:ext cx="2647440" cy="999720"/>
          </a:xfrm>
          <a:prstGeom prst="rect">
            <a:avLst/>
          </a:prstGeom>
          <a:ln>
            <a:noFill/>
          </a:ln>
        </p:spPr>
      </p:pic>
      <p:sp>
        <p:nvSpPr>
          <p:cNvPr id="63"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TEMAS NORTEADORES</a:t>
            </a:r>
            <a:endParaRPr lang="pt-BR" sz="1800" b="0" strike="noStrike" spc="-1">
              <a:solidFill>
                <a:srgbClr val="000000"/>
              </a:solidFill>
              <a:uFill>
                <a:solidFill>
                  <a:srgbClr val="FFFFFF"/>
                </a:solidFill>
              </a:uFill>
              <a:latin typeface="Arial"/>
            </a:endParaRPr>
          </a:p>
        </p:txBody>
      </p:sp>
      <p:sp>
        <p:nvSpPr>
          <p:cNvPr id="64" name="CustomShape 5"/>
          <p:cNvSpPr/>
          <p:nvPr/>
        </p:nvSpPr>
        <p:spPr>
          <a:xfrm>
            <a:off x="287640" y="2277000"/>
            <a:ext cx="856872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panose="020F0502020204030204" pitchFamily="34" charset="0"/>
                <a:cs typeface="Calibri" panose="020F0502020204030204" pitchFamily="34" charset="0"/>
              </a:rPr>
              <a:t>Notícias em mídias formais;</a:t>
            </a:r>
          </a:p>
          <a:p>
            <a:pPr marL="343260" indent="-342900">
              <a:lnSpc>
                <a:spcPct val="100000"/>
              </a:lnSpc>
              <a:buClr>
                <a:schemeClr val="tx1"/>
              </a:buClr>
              <a:buFont typeface="Arial" panose="020B0604020202020204" pitchFamily="34" charset="0"/>
              <a:buChar char="•"/>
            </a:pPr>
            <a:endParaRPr lang="pt-BR" sz="2400" spc="-1" dirty="0">
              <a:uFill>
                <a:solidFill>
                  <a:srgbClr val="FFFFFF"/>
                </a:solidFill>
              </a:uFill>
              <a:latin typeface="Calibri" panose="020F0502020204030204" pitchFamily="34" charset="0"/>
              <a:cs typeface="Calibri" panose="020F0502020204030204" pitchFamily="34" charset="0"/>
            </a:endParaRPr>
          </a:p>
          <a:p>
            <a:pPr marL="343260" indent="-342900">
              <a:lnSpc>
                <a:spcPct val="100000"/>
              </a:lnSpc>
              <a:buClr>
                <a:schemeClr val="tx1"/>
              </a:buClr>
              <a:buFont typeface="Arial" panose="020B0604020202020204" pitchFamily="34" charset="0"/>
              <a:buChar char="•"/>
            </a:pPr>
            <a:r>
              <a:rPr lang="pt-BR" sz="2400" spc="-1" dirty="0">
                <a:uFill>
                  <a:solidFill>
                    <a:srgbClr val="FFFFFF"/>
                  </a:solidFill>
                </a:uFill>
                <a:latin typeface="Calibri" panose="020F0502020204030204" pitchFamily="34" charset="0"/>
                <a:cs typeface="Calibri" panose="020F0502020204030204" pitchFamily="34" charset="0"/>
              </a:rPr>
              <a:t>Enunciados que ganham popularidade</a:t>
            </a:r>
            <a:r>
              <a:rPr lang="pt-BR" sz="2400" b="0" strike="noStrike" spc="-1" dirty="0">
                <a:uFill>
                  <a:solidFill>
                    <a:srgbClr val="FFFFFF"/>
                  </a:solidFill>
                </a:uFill>
                <a:latin typeface="Calibri" panose="020F0502020204030204" pitchFamily="34" charset="0"/>
                <a:cs typeface="Calibri" panose="020F0502020204030204" pitchFamily="34" charset="0"/>
              </a:rPr>
              <a:t>;</a:t>
            </a:r>
          </a:p>
          <a:p>
            <a:pPr marL="343260" indent="-342900">
              <a:lnSpc>
                <a:spcPct val="100000"/>
              </a:lnSpc>
              <a:buClr>
                <a:schemeClr val="tx1"/>
              </a:buClr>
              <a:buFont typeface="Arial" panose="020B0604020202020204" pitchFamily="34" charset="0"/>
              <a:buChar char="•"/>
            </a:pPr>
            <a:endParaRPr lang="pt-BR" sz="2400" spc="-1" dirty="0">
              <a:uFill>
                <a:solidFill>
                  <a:srgbClr val="FFFFFF"/>
                </a:solidFill>
              </a:uFill>
              <a:latin typeface="Calibri" panose="020F0502020204030204" pitchFamily="34" charset="0"/>
              <a:cs typeface="Calibri" panose="020F0502020204030204" pitchFamily="34" charset="0"/>
            </a:endParaRPr>
          </a:p>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panose="020F0502020204030204" pitchFamily="34" charset="0"/>
                <a:cs typeface="Calibri" panose="020F0502020204030204" pitchFamily="34" charset="0"/>
              </a:rPr>
              <a:t>Propagandas.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66"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67"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68" name="Imagem 6"/>
          <p:cNvPicPr/>
          <p:nvPr/>
        </p:nvPicPr>
        <p:blipFill>
          <a:blip r:embed="rId2"/>
          <a:stretch/>
        </p:blipFill>
        <p:spPr>
          <a:xfrm>
            <a:off x="611640" y="764640"/>
            <a:ext cx="2647440" cy="999720"/>
          </a:xfrm>
          <a:prstGeom prst="rect">
            <a:avLst/>
          </a:prstGeom>
          <a:ln>
            <a:noFill/>
          </a:ln>
        </p:spPr>
      </p:pic>
      <p:sp>
        <p:nvSpPr>
          <p:cNvPr id="69"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Pré-requisitos</a:t>
            </a:r>
            <a:endParaRPr lang="pt-BR" sz="1800" b="0" strike="noStrike" spc="-1">
              <a:solidFill>
                <a:srgbClr val="000000"/>
              </a:solidFill>
              <a:uFill>
                <a:solidFill>
                  <a:srgbClr val="FFFFFF"/>
                </a:solidFill>
              </a:uFill>
              <a:latin typeface="Arial"/>
            </a:endParaRPr>
          </a:p>
        </p:txBody>
      </p:sp>
      <p:sp>
        <p:nvSpPr>
          <p:cNvPr id="70" name="CustomShape 5"/>
          <p:cNvSpPr/>
          <p:nvPr/>
        </p:nvSpPr>
        <p:spPr>
          <a:xfrm>
            <a:off x="287640" y="2206440"/>
            <a:ext cx="8568720" cy="431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Leitura e compreensão de textos;</a:t>
            </a:r>
            <a:endParaRPr lang="pt-BR" sz="1800" b="0" strike="noStrike" spc="-1" dirty="0">
              <a:uFill>
                <a:solidFill>
                  <a:srgbClr val="FFFFFF"/>
                </a:solidFill>
              </a:uFill>
              <a:latin typeface="Arial"/>
            </a:endParaRPr>
          </a:p>
          <a:p>
            <a:pPr marL="285750" indent="-285750">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Capacidade de memorização;</a:t>
            </a:r>
            <a:endParaRPr lang="pt-BR" sz="1800" b="0" strike="noStrike" spc="-1" dirty="0">
              <a:uFill>
                <a:solidFill>
                  <a:srgbClr val="FFFFFF"/>
                </a:solidFill>
              </a:uFill>
              <a:latin typeface="Arial"/>
            </a:endParaRPr>
          </a:p>
          <a:p>
            <a:pPr marL="285750" indent="-285750">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Capacidade de relacionar grandezas;</a:t>
            </a:r>
            <a:endParaRPr lang="pt-BR" sz="1800" b="0" strike="noStrike" spc="-1" dirty="0">
              <a:uFill>
                <a:solidFill>
                  <a:srgbClr val="FFFFFF"/>
                </a:solidFill>
              </a:uFill>
              <a:latin typeface="Arial"/>
            </a:endParaRPr>
          </a:p>
          <a:p>
            <a:pPr marL="285750" indent="-285750">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Escrita clara e legível;</a:t>
            </a:r>
            <a:endParaRPr lang="pt-BR" sz="1800" b="0" strike="noStrike" spc="-1" dirty="0">
              <a:uFill>
                <a:solidFill>
                  <a:srgbClr val="FFFFFF"/>
                </a:solidFill>
              </a:uFill>
              <a:latin typeface="Arial"/>
            </a:endParaRPr>
          </a:p>
          <a:p>
            <a:pPr marL="285750" indent="-285750">
              <a:lnSpc>
                <a:spcPct val="100000"/>
              </a:lnSpc>
              <a:buClr>
                <a:schemeClr val="tx1"/>
              </a:buClr>
              <a:buFont typeface="Arial" panose="020B0604020202020204" pitchFamily="34" charset="0"/>
              <a:buChar char="•"/>
            </a:pPr>
            <a:endParaRPr lang="pt-BR" sz="1800" b="0" strike="noStrike" spc="-1" dirty="0">
              <a:uFill>
                <a:solidFill>
                  <a:srgbClr val="FFFFFF"/>
                </a:solidFill>
              </a:uFill>
              <a:latin typeface="Arial"/>
            </a:endParaRPr>
          </a:p>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Capacidade de expressar-se de forma oral e escrita de maneira clara e coerente;</a:t>
            </a:r>
          </a:p>
          <a:p>
            <a:pPr marL="343260" indent="-342900">
              <a:lnSpc>
                <a:spcPct val="100000"/>
              </a:lnSpc>
              <a:buClr>
                <a:schemeClr val="tx1"/>
              </a:buClr>
              <a:buFont typeface="Arial" panose="020B0604020202020204" pitchFamily="34" charset="0"/>
              <a:buChar char="•"/>
            </a:pPr>
            <a:endParaRPr lang="pt-BR" sz="2400" spc="-1" dirty="0">
              <a:uFill>
                <a:solidFill>
                  <a:srgbClr val="FFFFFF"/>
                </a:solidFill>
              </a:uFill>
              <a:latin typeface="Calibri"/>
            </a:endParaRPr>
          </a:p>
          <a:p>
            <a:pPr marL="343260" indent="-342900">
              <a:lnSpc>
                <a:spcPct val="100000"/>
              </a:lnSpc>
              <a:buClr>
                <a:schemeClr val="tx1"/>
              </a:buClr>
              <a:buFont typeface="Arial" panose="020B0604020202020204" pitchFamily="34" charset="0"/>
              <a:buChar char="•"/>
            </a:pPr>
            <a:r>
              <a:rPr lang="pt-BR" sz="2400" b="0" strike="noStrike" spc="-1" dirty="0">
                <a:uFill>
                  <a:solidFill>
                    <a:srgbClr val="FFFFFF"/>
                  </a:solidFill>
                </a:uFill>
                <a:latin typeface="Calibri"/>
              </a:rPr>
              <a:t>Cálculo com as quatro operações.</a:t>
            </a:r>
            <a:endParaRPr lang="pt-BR" sz="1800" b="0" strike="noStrike" spc="-1" dirty="0">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72"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73"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74" name="Imagem 6"/>
          <p:cNvPicPr/>
          <p:nvPr/>
        </p:nvPicPr>
        <p:blipFill>
          <a:blip r:embed="rId2"/>
          <a:stretch/>
        </p:blipFill>
        <p:spPr>
          <a:xfrm>
            <a:off x="611640" y="764640"/>
            <a:ext cx="2647440" cy="999720"/>
          </a:xfrm>
          <a:prstGeom prst="rect">
            <a:avLst/>
          </a:prstGeom>
          <a:ln>
            <a:noFill/>
          </a:ln>
        </p:spPr>
      </p:pic>
      <p:sp>
        <p:nvSpPr>
          <p:cNvPr id="75"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Bibliografia</a:t>
            </a:r>
            <a:endParaRPr lang="pt-BR" sz="1800" b="0" strike="noStrike" spc="-1">
              <a:solidFill>
                <a:srgbClr val="000000"/>
              </a:solidFill>
              <a:uFill>
                <a:solidFill>
                  <a:srgbClr val="FFFFFF"/>
                </a:solidFill>
              </a:uFill>
              <a:latin typeface="Arial"/>
            </a:endParaRPr>
          </a:p>
        </p:txBody>
      </p:sp>
      <p:sp>
        <p:nvSpPr>
          <p:cNvPr id="76" name="CustomShape 5"/>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77" name="CustomShape 6"/>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78" name="CustomShape 7"/>
          <p:cNvSpPr/>
          <p:nvPr/>
        </p:nvSpPr>
        <p:spPr>
          <a:xfrm>
            <a:off x="307800" y="5499540"/>
            <a:ext cx="85687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pPr>
            <a:r>
              <a:rPr lang="pt-BR" sz="2400" b="1" strike="noStrike" spc="-1" dirty="0">
                <a:solidFill>
                  <a:schemeClr val="accent4"/>
                </a:solidFill>
                <a:uFill>
                  <a:solidFill>
                    <a:srgbClr val="FFFFFF"/>
                  </a:solidFill>
                </a:uFill>
                <a:latin typeface="Calibri"/>
              </a:rPr>
              <a:t>Como eu consigo o livro?</a:t>
            </a:r>
            <a:endParaRPr lang="pt-BR" sz="1800" b="0" strike="noStrike" spc="-1" dirty="0">
              <a:solidFill>
                <a:schemeClr val="accent4"/>
              </a:solidFill>
              <a:uFill>
                <a:solidFill>
                  <a:srgbClr val="FFFFFF"/>
                </a:solidFill>
              </a:uFill>
              <a:latin typeface="Arial"/>
            </a:endParaRPr>
          </a:p>
          <a:p>
            <a:pPr marL="457200" indent="-456840">
              <a:lnSpc>
                <a:spcPct val="100000"/>
              </a:lnSpc>
            </a:pPr>
            <a:r>
              <a:rPr lang="pt-BR" sz="2400" b="1" strike="noStrike" spc="-1" dirty="0">
                <a:solidFill>
                  <a:schemeClr val="accent4"/>
                </a:solidFill>
                <a:uFill>
                  <a:solidFill>
                    <a:srgbClr val="FFFFFF"/>
                  </a:solidFill>
                </a:uFill>
                <a:latin typeface="Calibri"/>
              </a:rPr>
              <a:t>Posso estudar por outro livro?</a:t>
            </a:r>
            <a:endParaRPr lang="pt-BR" sz="1800" b="0" strike="noStrike" spc="-1" dirty="0">
              <a:solidFill>
                <a:schemeClr val="accent4"/>
              </a:solidFill>
              <a:uFill>
                <a:solidFill>
                  <a:srgbClr val="FFFFFF"/>
                </a:solidFill>
              </a:uFill>
              <a:latin typeface="Arial"/>
            </a:endParaRPr>
          </a:p>
          <a:p>
            <a:pPr marL="457200" indent="-456840">
              <a:lnSpc>
                <a:spcPct val="100000"/>
              </a:lnSpc>
            </a:pPr>
            <a:r>
              <a:rPr lang="pt-BR" sz="2400" b="1" strike="noStrike" spc="-1" dirty="0">
                <a:solidFill>
                  <a:schemeClr val="accent4"/>
                </a:solidFill>
                <a:uFill>
                  <a:solidFill>
                    <a:srgbClr val="FFFFFF"/>
                  </a:solidFill>
                </a:uFill>
                <a:latin typeface="Calibri"/>
              </a:rPr>
              <a:t>Posso usar material da internet?</a:t>
            </a:r>
            <a:endParaRPr lang="pt-BR" sz="1800" b="0" strike="noStrike" spc="-1" dirty="0">
              <a:solidFill>
                <a:schemeClr val="accent4"/>
              </a:solidFill>
              <a:uFill>
                <a:solidFill>
                  <a:srgbClr val="FFFFFF"/>
                </a:solidFill>
              </a:uFill>
              <a:latin typeface="Arial"/>
            </a:endParaRPr>
          </a:p>
        </p:txBody>
      </p:sp>
      <p:pic>
        <p:nvPicPr>
          <p:cNvPr id="4" name="Imagem 3">
            <a:extLst>
              <a:ext uri="{FF2B5EF4-FFF2-40B4-BE49-F238E27FC236}">
                <a16:creationId xmlns:a16="http://schemas.microsoft.com/office/drawing/2014/main" id="{A1E523C0-2A3E-4B93-B39D-C9A81CDB6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80" y="2182167"/>
            <a:ext cx="1745088" cy="2284146"/>
          </a:xfrm>
          <a:prstGeom prst="rect">
            <a:avLst/>
          </a:prstGeom>
        </p:spPr>
      </p:pic>
      <p:sp>
        <p:nvSpPr>
          <p:cNvPr id="17" name="CustomShape 7">
            <a:extLst>
              <a:ext uri="{FF2B5EF4-FFF2-40B4-BE49-F238E27FC236}">
                <a16:creationId xmlns:a16="http://schemas.microsoft.com/office/drawing/2014/main" id="{AE4DE469-CBB1-431C-B380-5D888DA41C07}"/>
              </a:ext>
            </a:extLst>
          </p:cNvPr>
          <p:cNvSpPr/>
          <p:nvPr/>
        </p:nvSpPr>
        <p:spPr>
          <a:xfrm>
            <a:off x="255843" y="4590811"/>
            <a:ext cx="2110592" cy="7018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2000" b="1" strike="noStrike" spc="-1" dirty="0">
                <a:uFill>
                  <a:solidFill>
                    <a:srgbClr val="FFFFFF"/>
                  </a:solidFill>
                </a:uFill>
                <a:latin typeface="Calibri"/>
              </a:rPr>
              <a:t>Química Geral</a:t>
            </a:r>
          </a:p>
          <a:p>
            <a:pPr marL="457200" indent="-456840" algn="ctr">
              <a:lnSpc>
                <a:spcPct val="100000"/>
              </a:lnSpc>
            </a:pPr>
            <a:r>
              <a:rPr lang="pt-BR" sz="2000" b="1" spc="-1" dirty="0">
                <a:uFill>
                  <a:solidFill>
                    <a:srgbClr val="FFFFFF"/>
                  </a:solidFill>
                </a:uFill>
                <a:latin typeface="Calibri"/>
              </a:rPr>
              <a:t>Chang</a:t>
            </a:r>
            <a:endParaRPr lang="pt-BR" sz="2000" b="0" strike="noStrike" spc="-1" dirty="0">
              <a:uFill>
                <a:solidFill>
                  <a:srgbClr val="FFFFFF"/>
                </a:solidFill>
              </a:uFill>
              <a:latin typeface="Arial"/>
            </a:endParaRPr>
          </a:p>
        </p:txBody>
      </p:sp>
      <p:pic>
        <p:nvPicPr>
          <p:cNvPr id="7" name="Imagem 6">
            <a:extLst>
              <a:ext uri="{FF2B5EF4-FFF2-40B4-BE49-F238E27FC236}">
                <a16:creationId xmlns:a16="http://schemas.microsoft.com/office/drawing/2014/main" id="{2B983DCB-8A69-4803-911A-C48EC6FF3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295" y="2180845"/>
            <a:ext cx="1597409" cy="2284146"/>
          </a:xfrm>
          <a:prstGeom prst="rect">
            <a:avLst/>
          </a:prstGeom>
        </p:spPr>
      </p:pic>
      <p:sp>
        <p:nvSpPr>
          <p:cNvPr id="21" name="CustomShape 7">
            <a:extLst>
              <a:ext uri="{FF2B5EF4-FFF2-40B4-BE49-F238E27FC236}">
                <a16:creationId xmlns:a16="http://schemas.microsoft.com/office/drawing/2014/main" id="{A0F68A04-5B93-4B4B-AC07-F59BCA72FD79}"/>
              </a:ext>
            </a:extLst>
          </p:cNvPr>
          <p:cNvSpPr/>
          <p:nvPr/>
        </p:nvSpPr>
        <p:spPr>
          <a:xfrm>
            <a:off x="3492000" y="4591996"/>
            <a:ext cx="2110592" cy="7018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2000" b="1" strike="noStrike" spc="-1" dirty="0">
                <a:uFill>
                  <a:solidFill>
                    <a:srgbClr val="FFFFFF"/>
                  </a:solidFill>
                </a:uFill>
                <a:latin typeface="Calibri"/>
              </a:rPr>
              <a:t>Química Geral</a:t>
            </a:r>
          </a:p>
          <a:p>
            <a:pPr marL="457200" indent="-456840" algn="ctr">
              <a:lnSpc>
                <a:spcPct val="100000"/>
              </a:lnSpc>
            </a:pPr>
            <a:r>
              <a:rPr lang="pt-BR" sz="2000" b="1" spc="-1" dirty="0">
                <a:uFill>
                  <a:solidFill>
                    <a:srgbClr val="FFFFFF"/>
                  </a:solidFill>
                </a:uFill>
                <a:latin typeface="Calibri"/>
              </a:rPr>
              <a:t>Brady vol. 1 e 2</a:t>
            </a:r>
            <a:endParaRPr lang="pt-BR" sz="2000" b="0" strike="noStrike" spc="-1" dirty="0">
              <a:uFill>
                <a:solidFill>
                  <a:srgbClr val="FFFFFF"/>
                </a:solidFill>
              </a:uFill>
              <a:latin typeface="Arial"/>
            </a:endParaRPr>
          </a:p>
        </p:txBody>
      </p:sp>
      <p:pic>
        <p:nvPicPr>
          <p:cNvPr id="10" name="Imagem 9">
            <a:extLst>
              <a:ext uri="{FF2B5EF4-FFF2-40B4-BE49-F238E27FC236}">
                <a16:creationId xmlns:a16="http://schemas.microsoft.com/office/drawing/2014/main" id="{BA158348-C275-4E90-A190-AC2A561592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326" y="2185703"/>
            <a:ext cx="1616034" cy="2284147"/>
          </a:xfrm>
          <a:prstGeom prst="rect">
            <a:avLst/>
          </a:prstGeom>
        </p:spPr>
      </p:pic>
      <p:sp>
        <p:nvSpPr>
          <p:cNvPr id="25" name="CustomShape 7">
            <a:extLst>
              <a:ext uri="{FF2B5EF4-FFF2-40B4-BE49-F238E27FC236}">
                <a16:creationId xmlns:a16="http://schemas.microsoft.com/office/drawing/2014/main" id="{C00A24EA-FB0D-4E45-AA9C-7BFD14EEEBB9}"/>
              </a:ext>
            </a:extLst>
          </p:cNvPr>
          <p:cNvSpPr/>
          <p:nvPr/>
        </p:nvSpPr>
        <p:spPr>
          <a:xfrm>
            <a:off x="6728157" y="4594489"/>
            <a:ext cx="2110592" cy="9050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ctr">
              <a:lnSpc>
                <a:spcPct val="100000"/>
              </a:lnSpc>
            </a:pPr>
            <a:r>
              <a:rPr lang="pt-BR" sz="2000" b="1" strike="noStrike" spc="-1" dirty="0">
                <a:uFill>
                  <a:solidFill>
                    <a:srgbClr val="FFFFFF"/>
                  </a:solidFill>
                </a:uFill>
                <a:latin typeface="Calibri"/>
              </a:rPr>
              <a:t>Química  para </a:t>
            </a:r>
          </a:p>
          <a:p>
            <a:pPr marL="457200" indent="-456840" algn="ctr">
              <a:lnSpc>
                <a:spcPct val="100000"/>
              </a:lnSpc>
            </a:pPr>
            <a:r>
              <a:rPr lang="pt-BR" sz="2000" b="1" spc="-1" dirty="0">
                <a:uFill>
                  <a:solidFill>
                    <a:srgbClr val="FFFFFF"/>
                  </a:solidFill>
                </a:uFill>
                <a:latin typeface="Calibri"/>
              </a:rPr>
              <a:t>L</a:t>
            </a:r>
            <a:r>
              <a:rPr lang="pt-BR" sz="2000" b="1" strike="noStrike" spc="-1" dirty="0">
                <a:uFill>
                  <a:solidFill>
                    <a:srgbClr val="FFFFFF"/>
                  </a:solidFill>
                </a:uFill>
                <a:latin typeface="Calibri"/>
              </a:rPr>
              <a:t>eigos</a:t>
            </a:r>
          </a:p>
          <a:p>
            <a:pPr marL="457200" indent="-456840" algn="ctr">
              <a:lnSpc>
                <a:spcPct val="100000"/>
              </a:lnSpc>
            </a:pPr>
            <a:r>
              <a:rPr lang="pt-BR" sz="2000" b="1" spc="-1" dirty="0">
                <a:uFill>
                  <a:solidFill>
                    <a:srgbClr val="FFFFFF"/>
                  </a:solidFill>
                </a:uFill>
                <a:latin typeface="Calibri"/>
              </a:rPr>
              <a:t>Moore</a:t>
            </a:r>
            <a:endParaRPr lang="pt-BR" sz="2000" b="0" strike="noStrike" spc="-1" dirty="0">
              <a:uFill>
                <a:solidFill>
                  <a:srgbClr val="FFFFFF"/>
                </a:solidFill>
              </a:u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84"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85"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86" name="Imagem 6"/>
          <p:cNvPicPr/>
          <p:nvPr/>
        </p:nvPicPr>
        <p:blipFill>
          <a:blip r:embed="rId2"/>
          <a:stretch/>
        </p:blipFill>
        <p:spPr>
          <a:xfrm>
            <a:off x="611640" y="764640"/>
            <a:ext cx="2647440" cy="999720"/>
          </a:xfrm>
          <a:prstGeom prst="rect">
            <a:avLst/>
          </a:prstGeom>
          <a:ln>
            <a:noFill/>
          </a:ln>
        </p:spPr>
      </p:pic>
      <p:sp>
        <p:nvSpPr>
          <p:cNvPr id="87"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Avaliações</a:t>
            </a:r>
            <a:endParaRPr lang="pt-BR" sz="1800" b="0" strike="noStrike" spc="-1">
              <a:solidFill>
                <a:srgbClr val="000000"/>
              </a:solidFill>
              <a:uFill>
                <a:solidFill>
                  <a:srgbClr val="FFFFFF"/>
                </a:solidFill>
              </a:uFill>
              <a:latin typeface="Arial"/>
            </a:endParaRPr>
          </a:p>
        </p:txBody>
      </p:sp>
      <p:sp>
        <p:nvSpPr>
          <p:cNvPr id="88" name="CustomShape 5"/>
          <p:cNvSpPr/>
          <p:nvPr/>
        </p:nvSpPr>
        <p:spPr>
          <a:xfrm>
            <a:off x="179640" y="2277000"/>
            <a:ext cx="856872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pPr>
            <a:r>
              <a:rPr lang="pt-BR" sz="2400" b="1" strike="noStrike" spc="-1" dirty="0">
                <a:solidFill>
                  <a:schemeClr val="accent4"/>
                </a:solidFill>
                <a:uFill>
                  <a:solidFill>
                    <a:srgbClr val="FFFFFF"/>
                  </a:solidFill>
                </a:uFill>
                <a:latin typeface="Calibri"/>
              </a:rPr>
              <a:t>Qual o tipo?</a:t>
            </a:r>
            <a:endParaRPr lang="pt-BR" sz="1800" b="0" strike="noStrike" spc="-1" dirty="0">
              <a:solidFill>
                <a:schemeClr val="accent4"/>
              </a:solidFill>
              <a:uFill>
                <a:solidFill>
                  <a:srgbClr val="FFFFFF"/>
                </a:solidFill>
              </a:uFill>
              <a:latin typeface="Arial"/>
            </a:endParaRPr>
          </a:p>
          <a:p>
            <a:pPr marL="457200" indent="-456840" algn="just">
              <a:lnSpc>
                <a:spcPct val="100000"/>
              </a:lnSpc>
            </a:pPr>
            <a:endParaRPr lang="pt-BR" sz="1800" b="0" strike="noStrike" spc="-1" dirty="0">
              <a:solidFill>
                <a:schemeClr val="accent4"/>
              </a:solidFill>
              <a:uFill>
                <a:solidFill>
                  <a:srgbClr val="FFFFFF"/>
                </a:solidFill>
              </a:uFill>
              <a:latin typeface="Arial"/>
            </a:endParaRPr>
          </a:p>
          <a:p>
            <a:pPr algn="just">
              <a:lnSpc>
                <a:spcPct val="100000"/>
              </a:lnSpc>
            </a:pPr>
            <a:r>
              <a:rPr lang="pt-BR" sz="2400" b="1" strike="noStrike" spc="-1" dirty="0">
                <a:solidFill>
                  <a:schemeClr val="accent4"/>
                </a:solidFill>
                <a:uFill>
                  <a:solidFill>
                    <a:srgbClr val="FFFFFF"/>
                  </a:solidFill>
                </a:uFill>
                <a:latin typeface="Calibri"/>
              </a:rPr>
              <a:t>São quantas?</a:t>
            </a:r>
            <a:endParaRPr lang="pt-BR" sz="1800" b="0" strike="noStrike" spc="-1" dirty="0">
              <a:solidFill>
                <a:schemeClr val="accent4"/>
              </a:solidFill>
              <a:uFill>
                <a:solidFill>
                  <a:srgbClr val="FFFFFF"/>
                </a:solidFill>
              </a:uFill>
              <a:latin typeface="Arial"/>
            </a:endParaRPr>
          </a:p>
          <a:p>
            <a:pPr algn="just">
              <a:lnSpc>
                <a:spcPct val="100000"/>
              </a:lnSpc>
            </a:pPr>
            <a:endParaRPr lang="pt-BR" sz="1800" b="0" strike="noStrike" spc="-1" dirty="0">
              <a:solidFill>
                <a:schemeClr val="accent4"/>
              </a:solidFill>
              <a:uFill>
                <a:solidFill>
                  <a:srgbClr val="FFFFFF"/>
                </a:solidFill>
              </a:uFill>
              <a:latin typeface="Arial"/>
            </a:endParaRPr>
          </a:p>
          <a:p>
            <a:pPr algn="just">
              <a:lnSpc>
                <a:spcPct val="100000"/>
              </a:lnSpc>
            </a:pPr>
            <a:r>
              <a:rPr lang="pt-BR" sz="2400" b="1" strike="noStrike" spc="-1" dirty="0">
                <a:solidFill>
                  <a:schemeClr val="accent4"/>
                </a:solidFill>
                <a:uFill>
                  <a:solidFill>
                    <a:srgbClr val="FFFFFF"/>
                  </a:solidFill>
                </a:uFill>
                <a:latin typeface="Calibri"/>
              </a:rPr>
              <a:t>Precisou faltar a prova. O que fazer? Quando é a reposição?</a:t>
            </a:r>
            <a:endParaRPr lang="pt-BR" sz="1800" b="0" strike="noStrike" spc="-1" dirty="0">
              <a:solidFill>
                <a:schemeClr val="accent4"/>
              </a:solidFill>
              <a:uFill>
                <a:solidFill>
                  <a:srgbClr val="FFFFFF"/>
                </a:solidFill>
              </a:uFill>
              <a:latin typeface="Arial"/>
            </a:endParaRPr>
          </a:p>
          <a:p>
            <a:pPr algn="just">
              <a:lnSpc>
                <a:spcPct val="100000"/>
              </a:lnSpc>
            </a:pPr>
            <a:endParaRPr lang="pt-BR" sz="1800" b="0" strike="noStrike" spc="-1" dirty="0">
              <a:solidFill>
                <a:schemeClr val="accent4"/>
              </a:solidFill>
              <a:uFill>
                <a:solidFill>
                  <a:srgbClr val="FFFFFF"/>
                </a:solidFill>
              </a:uFill>
              <a:latin typeface="Arial"/>
            </a:endParaRPr>
          </a:p>
          <a:p>
            <a:pPr algn="just">
              <a:lnSpc>
                <a:spcPct val="100000"/>
              </a:lnSpc>
            </a:pPr>
            <a:r>
              <a:rPr lang="pt-BR" sz="2400" b="1" strike="noStrike" spc="-1" dirty="0">
                <a:solidFill>
                  <a:schemeClr val="accent4"/>
                </a:solidFill>
                <a:uFill>
                  <a:solidFill>
                    <a:srgbClr val="FFFFFF"/>
                  </a:solidFill>
                </a:uFill>
                <a:latin typeface="Calibri"/>
              </a:rPr>
              <a:t>Tem atividade pra casa? Vale nota? E se eu perder a atividade?</a:t>
            </a:r>
            <a:endParaRPr lang="pt-BR" sz="1800" b="0" strike="noStrike" spc="-1" dirty="0">
              <a:solidFill>
                <a:schemeClr val="accent4"/>
              </a:solidFill>
              <a:uFill>
                <a:solidFill>
                  <a:srgbClr val="FFFFFF"/>
                </a:solidFill>
              </a:uFill>
              <a:latin typeface="Arial"/>
            </a:endParaRPr>
          </a:p>
          <a:p>
            <a:pPr algn="just">
              <a:lnSpc>
                <a:spcPct val="100000"/>
              </a:lnSpc>
            </a:pPr>
            <a:endParaRPr lang="pt-BR" sz="1800" b="0" strike="noStrike" spc="-1" dirty="0">
              <a:solidFill>
                <a:schemeClr val="accent4"/>
              </a:solidFill>
              <a:uFill>
                <a:solidFill>
                  <a:srgbClr val="FFFFFF"/>
                </a:solidFill>
              </a:uFill>
              <a:latin typeface="Arial"/>
            </a:endParaRPr>
          </a:p>
          <a:p>
            <a:pPr algn="just">
              <a:lnSpc>
                <a:spcPct val="100000"/>
              </a:lnSpc>
            </a:pPr>
            <a:r>
              <a:rPr lang="pt-BR" sz="2400" strike="noStrike" spc="-1" dirty="0">
                <a:solidFill>
                  <a:schemeClr val="accent3">
                    <a:lumMod val="20000"/>
                    <a:lumOff val="80000"/>
                  </a:schemeClr>
                </a:solidFill>
                <a:uFill>
                  <a:solidFill>
                    <a:srgbClr val="FFFFFF"/>
                  </a:solidFill>
                </a:uFill>
                <a:latin typeface="Calibri"/>
              </a:rPr>
              <a:t>docente.ifrn.edu.br/</a:t>
            </a:r>
            <a:r>
              <a:rPr lang="pt-BR" sz="2400" strike="noStrike" spc="-1" dirty="0" err="1">
                <a:solidFill>
                  <a:schemeClr val="accent3">
                    <a:lumMod val="20000"/>
                    <a:lumOff val="80000"/>
                  </a:schemeClr>
                </a:solidFill>
                <a:uFill>
                  <a:solidFill>
                    <a:srgbClr val="FFFFFF"/>
                  </a:solidFill>
                </a:uFill>
                <a:latin typeface="Calibri"/>
              </a:rPr>
              <a:t>geraldosilva</a:t>
            </a:r>
            <a:endParaRPr lang="pt-BR" sz="1800" strike="noStrike" spc="-1" dirty="0">
              <a:solidFill>
                <a:schemeClr val="accent3">
                  <a:lumMod val="20000"/>
                  <a:lumOff val="80000"/>
                </a:schemeClr>
              </a:solidFill>
              <a:uFill>
                <a:solidFill>
                  <a:srgbClr val="FFFFFF"/>
                </a:solidFill>
              </a:u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90"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91"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92" name="Imagem 6"/>
          <p:cNvPicPr/>
          <p:nvPr/>
        </p:nvPicPr>
        <p:blipFill>
          <a:blip r:embed="rId2"/>
          <a:stretch/>
        </p:blipFill>
        <p:spPr>
          <a:xfrm>
            <a:off x="611640" y="764640"/>
            <a:ext cx="2647440" cy="999720"/>
          </a:xfrm>
          <a:prstGeom prst="rect">
            <a:avLst/>
          </a:prstGeom>
          <a:ln>
            <a:noFill/>
          </a:ln>
        </p:spPr>
      </p:pic>
      <p:sp>
        <p:nvSpPr>
          <p:cNvPr id="93"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Teste prévio</a:t>
            </a:r>
            <a:endParaRPr lang="pt-BR" sz="1800" b="0" strike="noStrike" spc="-1">
              <a:solidFill>
                <a:srgbClr val="000000"/>
              </a:solidFill>
              <a:uFill>
                <a:solidFill>
                  <a:srgbClr val="FFFFFF"/>
                </a:solidFill>
              </a:uFill>
              <a:latin typeface="Arial"/>
            </a:endParaRPr>
          </a:p>
        </p:txBody>
      </p:sp>
      <p:sp>
        <p:nvSpPr>
          <p:cNvPr id="94" name="CustomShape 5"/>
          <p:cNvSpPr/>
          <p:nvPr/>
        </p:nvSpPr>
        <p:spPr>
          <a:xfrm>
            <a:off x="179640" y="2105640"/>
            <a:ext cx="8568720" cy="43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0000"/>
              </a:buClr>
            </a:pPr>
            <a:r>
              <a:rPr lang="pt-BR" sz="2000" b="0" strike="noStrike" spc="-1" dirty="0">
                <a:solidFill>
                  <a:schemeClr val="accent3">
                    <a:lumMod val="20000"/>
                    <a:lumOff val="80000"/>
                  </a:schemeClr>
                </a:solidFill>
                <a:uFill>
                  <a:solidFill>
                    <a:srgbClr val="FFFFFF"/>
                  </a:solidFill>
                </a:uFill>
                <a:latin typeface="Calibri"/>
              </a:rPr>
              <a:t>1. Leia o trecho:</a:t>
            </a:r>
            <a:endParaRPr lang="pt-BR" sz="1800" b="0" strike="noStrike" spc="-1" dirty="0">
              <a:solidFill>
                <a:schemeClr val="accent3">
                  <a:lumMod val="20000"/>
                  <a:lumOff val="80000"/>
                </a:schemeClr>
              </a:solidFill>
              <a:uFill>
                <a:solidFill>
                  <a:srgbClr val="FFFFFF"/>
                </a:solidFill>
              </a:uFill>
              <a:latin typeface="Arial"/>
            </a:endParaRPr>
          </a:p>
          <a:p>
            <a:pPr algn="just">
              <a:lnSpc>
                <a:spcPct val="100000"/>
              </a:lnSpc>
            </a:pPr>
            <a:endParaRPr lang="pt-BR" sz="1800" b="0" strike="noStrike" spc="-1" dirty="0">
              <a:solidFill>
                <a:schemeClr val="accent3">
                  <a:lumMod val="20000"/>
                  <a:lumOff val="80000"/>
                </a:schemeClr>
              </a:solidFill>
              <a:uFill>
                <a:solidFill>
                  <a:srgbClr val="FFFFFF"/>
                </a:solidFill>
              </a:uFill>
              <a:latin typeface="Arial"/>
            </a:endParaRPr>
          </a:p>
          <a:p>
            <a:pPr algn="just">
              <a:lnSpc>
                <a:spcPct val="100000"/>
              </a:lnSpc>
            </a:pPr>
            <a:r>
              <a:rPr lang="pt-BR" sz="2000" b="0" strike="noStrike" spc="-1" dirty="0">
                <a:solidFill>
                  <a:schemeClr val="accent3">
                    <a:lumMod val="20000"/>
                    <a:lumOff val="80000"/>
                  </a:schemeClr>
                </a:solidFill>
                <a:uFill>
                  <a:solidFill>
                    <a:srgbClr val="FFFFFF"/>
                  </a:solidFill>
                </a:uFill>
                <a:latin typeface="Calibri"/>
              </a:rPr>
              <a:t>“</a:t>
            </a:r>
            <a:r>
              <a:rPr lang="pt-BR" sz="2000" b="0" i="1" strike="noStrike" spc="-1" dirty="0">
                <a:solidFill>
                  <a:schemeClr val="accent3">
                    <a:lumMod val="20000"/>
                    <a:lumOff val="80000"/>
                  </a:schemeClr>
                </a:solidFill>
                <a:uFill>
                  <a:solidFill>
                    <a:srgbClr val="FFFFFF"/>
                  </a:solidFill>
                </a:uFill>
                <a:latin typeface="Calibri"/>
              </a:rPr>
              <a:t>Uma boa malhação na academia de ginástica geralmente produz mudanças químicas nos músculos, percebidas como cansaço. Sensação semelhante ocorre após oito horas de trabalho com muita concentração mental atrás de uma mesa de escritório. Mas as alterações químicas são diferentes.</a:t>
            </a:r>
            <a:r>
              <a:rPr lang="pt-BR" sz="2000" b="0" strike="noStrike" spc="-1" dirty="0">
                <a:solidFill>
                  <a:schemeClr val="accent3">
                    <a:lumMod val="20000"/>
                    <a:lumOff val="80000"/>
                  </a:schemeClr>
                </a:solidFill>
                <a:uFill>
                  <a:solidFill>
                    <a:srgbClr val="FFFFFF"/>
                  </a:solidFill>
                </a:uFill>
                <a:latin typeface="Calibri"/>
              </a:rPr>
              <a:t>” (Superinteressante, 2016).</a:t>
            </a:r>
            <a:endParaRPr lang="pt-BR" sz="1800" b="0" strike="noStrike" spc="-1" dirty="0">
              <a:solidFill>
                <a:schemeClr val="accent3">
                  <a:lumMod val="20000"/>
                  <a:lumOff val="80000"/>
                </a:schemeClr>
              </a:solidFill>
              <a:uFill>
                <a:solidFill>
                  <a:srgbClr val="FFFFFF"/>
                </a:solidFill>
              </a:uFill>
              <a:latin typeface="Arial"/>
            </a:endParaRPr>
          </a:p>
          <a:p>
            <a:pPr algn="just">
              <a:lnSpc>
                <a:spcPct val="100000"/>
              </a:lnSpc>
            </a:pPr>
            <a:r>
              <a:rPr lang="pt-BR" sz="2000" b="0" strike="noStrike" spc="-1" dirty="0">
                <a:solidFill>
                  <a:schemeClr val="accent3">
                    <a:lumMod val="20000"/>
                    <a:lumOff val="80000"/>
                  </a:schemeClr>
                </a:solidFill>
                <a:uFill>
                  <a:solidFill>
                    <a:srgbClr val="FFFFFF"/>
                  </a:solidFill>
                </a:uFill>
                <a:latin typeface="Calibri"/>
              </a:rPr>
              <a:t>	</a:t>
            </a:r>
            <a:endParaRPr lang="pt-BR" sz="1800" b="0" strike="noStrike" spc="-1" dirty="0">
              <a:solidFill>
                <a:schemeClr val="accent3">
                  <a:lumMod val="20000"/>
                  <a:lumOff val="80000"/>
                </a:schemeClr>
              </a:solidFill>
              <a:uFill>
                <a:solidFill>
                  <a:srgbClr val="FFFFFF"/>
                </a:solidFill>
              </a:uFill>
              <a:latin typeface="Arial"/>
            </a:endParaRPr>
          </a:p>
          <a:p>
            <a:pPr algn="just">
              <a:lnSpc>
                <a:spcPct val="100000"/>
              </a:lnSpc>
            </a:pPr>
            <a:r>
              <a:rPr lang="pt-BR" sz="2000" b="0" strike="noStrike" spc="-1" dirty="0">
                <a:solidFill>
                  <a:schemeClr val="accent3">
                    <a:lumMod val="20000"/>
                    <a:lumOff val="80000"/>
                  </a:schemeClr>
                </a:solidFill>
                <a:uFill>
                  <a:solidFill>
                    <a:srgbClr val="FFFFFF"/>
                  </a:solidFill>
                </a:uFill>
                <a:latin typeface="Calibri"/>
              </a:rPr>
              <a:t>Responda:</a:t>
            </a:r>
            <a:endParaRPr lang="pt-BR" sz="1800" b="0" strike="noStrike" spc="-1" dirty="0">
              <a:solidFill>
                <a:schemeClr val="accent3">
                  <a:lumMod val="20000"/>
                  <a:lumOff val="80000"/>
                </a:schemeClr>
              </a:solidFill>
              <a:uFill>
                <a:solidFill>
                  <a:srgbClr val="FFFFFF"/>
                </a:solidFill>
              </a:uFill>
              <a:latin typeface="Arial"/>
            </a:endParaRPr>
          </a:p>
          <a:p>
            <a:pPr algn="just">
              <a:lnSpc>
                <a:spcPct val="100000"/>
              </a:lnSpc>
            </a:pPr>
            <a:endParaRPr lang="pt-BR" sz="1800" b="0" strike="noStrike" spc="-1" dirty="0">
              <a:solidFill>
                <a:schemeClr val="accent3">
                  <a:lumMod val="20000"/>
                  <a:lumOff val="80000"/>
                </a:schemeClr>
              </a:solidFill>
              <a:uFill>
                <a:solidFill>
                  <a:srgbClr val="FFFFFF"/>
                </a:solidFill>
              </a:uFill>
              <a:latin typeface="Arial"/>
            </a:endParaRPr>
          </a:p>
          <a:p>
            <a:pPr marL="457560" indent="-457200" algn="just">
              <a:lnSpc>
                <a:spcPct val="100000"/>
              </a:lnSpc>
              <a:buClr>
                <a:schemeClr val="tx1"/>
              </a:buClr>
              <a:buAutoNum type="alphaLcParenR"/>
            </a:pPr>
            <a:r>
              <a:rPr lang="pt-BR" sz="2000" b="0" strike="noStrike" spc="-1" dirty="0">
                <a:solidFill>
                  <a:schemeClr val="accent3">
                    <a:lumMod val="20000"/>
                    <a:lumOff val="80000"/>
                  </a:schemeClr>
                </a:solidFill>
                <a:uFill>
                  <a:solidFill>
                    <a:srgbClr val="FFFFFF"/>
                  </a:solidFill>
                </a:uFill>
                <a:latin typeface="Calibri"/>
              </a:rPr>
              <a:t>O que se compara no trecho?</a:t>
            </a:r>
          </a:p>
          <a:p>
            <a:pPr marL="457560" indent="-457200" algn="just">
              <a:lnSpc>
                <a:spcPct val="100000"/>
              </a:lnSpc>
              <a:buClr>
                <a:schemeClr val="tx1"/>
              </a:buClr>
              <a:buAutoNum type="alphaLcParenR"/>
            </a:pPr>
            <a:r>
              <a:rPr lang="pt-BR" sz="2000" b="0" strike="noStrike" spc="-1" dirty="0">
                <a:solidFill>
                  <a:schemeClr val="accent3">
                    <a:lumMod val="20000"/>
                    <a:lumOff val="80000"/>
                  </a:schemeClr>
                </a:solidFill>
                <a:uFill>
                  <a:solidFill>
                    <a:srgbClr val="FFFFFF"/>
                  </a:solidFill>
                </a:uFill>
                <a:latin typeface="Calibri"/>
              </a:rPr>
              <a:t>De onde foi tirado o texto?</a:t>
            </a:r>
            <a:endParaRPr lang="pt-BR" spc="-1" dirty="0">
              <a:solidFill>
                <a:schemeClr val="accent3">
                  <a:lumMod val="20000"/>
                  <a:lumOff val="80000"/>
                </a:schemeClr>
              </a:solidFill>
              <a:uFill>
                <a:solidFill>
                  <a:srgbClr val="FFFFFF"/>
                </a:solidFill>
              </a:uFill>
              <a:latin typeface="Arial"/>
            </a:endParaRPr>
          </a:p>
          <a:p>
            <a:pPr marL="457560" indent="-457200" algn="just">
              <a:lnSpc>
                <a:spcPct val="100000"/>
              </a:lnSpc>
              <a:buClr>
                <a:schemeClr val="tx1"/>
              </a:buClr>
              <a:buAutoNum type="alphaLcParenR"/>
            </a:pPr>
            <a:r>
              <a:rPr lang="pt-BR" sz="2000" b="0" strike="noStrike" spc="-1" dirty="0">
                <a:solidFill>
                  <a:schemeClr val="accent3">
                    <a:lumMod val="20000"/>
                    <a:lumOff val="80000"/>
                  </a:schemeClr>
                </a:solidFill>
                <a:uFill>
                  <a:solidFill>
                    <a:srgbClr val="FFFFFF"/>
                  </a:solidFill>
                </a:uFill>
                <a:latin typeface="Calibri"/>
              </a:rPr>
              <a:t>Na comparação, o que é igual e o que é diferente?</a:t>
            </a:r>
            <a:endParaRPr lang="pt-BR" spc="-1" dirty="0">
              <a:solidFill>
                <a:schemeClr val="accent3">
                  <a:lumMod val="20000"/>
                  <a:lumOff val="80000"/>
                </a:schemeClr>
              </a:solidFill>
              <a:uFill>
                <a:solidFill>
                  <a:srgbClr val="FFFFFF"/>
                </a:solidFill>
              </a:uFill>
              <a:latin typeface="Arial"/>
            </a:endParaRPr>
          </a:p>
          <a:p>
            <a:pPr marL="457560" indent="-457200" algn="just">
              <a:lnSpc>
                <a:spcPct val="100000"/>
              </a:lnSpc>
              <a:buClr>
                <a:schemeClr val="tx1"/>
              </a:buClr>
              <a:buAutoNum type="alphaLcParenR"/>
            </a:pPr>
            <a:r>
              <a:rPr lang="pt-BR" sz="2000" b="0" strike="noStrike" spc="-1" dirty="0">
                <a:solidFill>
                  <a:schemeClr val="accent3">
                    <a:lumMod val="20000"/>
                    <a:lumOff val="80000"/>
                  </a:schemeClr>
                </a:solidFill>
                <a:uFill>
                  <a:solidFill>
                    <a:srgbClr val="FFFFFF"/>
                  </a:solidFill>
                </a:uFill>
                <a:latin typeface="Calibri"/>
              </a:rPr>
              <a:t>Quais os valores das quantidades comparadas no trecho?</a:t>
            </a:r>
            <a:endParaRPr lang="pt-BR" sz="1800" b="0" strike="noStrike" spc="-1" dirty="0">
              <a:solidFill>
                <a:schemeClr val="accent3">
                  <a:lumMod val="20000"/>
                  <a:lumOff val="80000"/>
                </a:schemeClr>
              </a:solidFill>
              <a:uFill>
                <a:solidFill>
                  <a:srgbClr val="FFFFFF"/>
                </a:solidFill>
              </a:u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0" y="0"/>
            <a:ext cx="9143640" cy="16282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p:style>
      </p:sp>
      <p:sp>
        <p:nvSpPr>
          <p:cNvPr id="90" name="CustomShape 2"/>
          <p:cNvSpPr/>
          <p:nvPr/>
        </p:nvSpPr>
        <p:spPr>
          <a:xfrm>
            <a:off x="720" y="332640"/>
            <a:ext cx="9143640" cy="128088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p:style>
      </p:sp>
      <p:sp>
        <p:nvSpPr>
          <p:cNvPr id="91" name="CustomShape 3"/>
          <p:cNvSpPr/>
          <p:nvPr/>
        </p:nvSpPr>
        <p:spPr>
          <a:xfrm>
            <a:off x="467640" y="692640"/>
            <a:ext cx="8136720" cy="1223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pic>
        <p:nvPicPr>
          <p:cNvPr id="92" name="Imagem 6"/>
          <p:cNvPicPr/>
          <p:nvPr/>
        </p:nvPicPr>
        <p:blipFill>
          <a:blip r:embed="rId2"/>
          <a:stretch/>
        </p:blipFill>
        <p:spPr>
          <a:xfrm>
            <a:off x="611640" y="764640"/>
            <a:ext cx="2647440" cy="999720"/>
          </a:xfrm>
          <a:prstGeom prst="rect">
            <a:avLst/>
          </a:prstGeom>
          <a:ln>
            <a:noFill/>
          </a:ln>
        </p:spPr>
      </p:pic>
      <p:sp>
        <p:nvSpPr>
          <p:cNvPr id="93" name="CustomShape 4"/>
          <p:cNvSpPr/>
          <p:nvPr/>
        </p:nvSpPr>
        <p:spPr>
          <a:xfrm>
            <a:off x="3492000" y="982440"/>
            <a:ext cx="475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600" b="1" strike="noStrike" spc="-1">
                <a:solidFill>
                  <a:srgbClr val="F2F2F2"/>
                </a:solidFill>
                <a:uFill>
                  <a:solidFill>
                    <a:srgbClr val="FFFFFF"/>
                  </a:solidFill>
                </a:uFill>
                <a:latin typeface="Calibri"/>
              </a:rPr>
              <a:t>Teste prévio</a:t>
            </a:r>
            <a:endParaRPr lang="pt-BR" sz="1800" b="0" strike="noStrike" spc="-1">
              <a:solidFill>
                <a:srgbClr val="000000"/>
              </a:solidFill>
              <a:uFill>
                <a:solidFill>
                  <a:srgbClr val="FFFFFF"/>
                </a:solidFill>
              </a:uFill>
              <a:latin typeface="Arial"/>
            </a:endParaRPr>
          </a:p>
        </p:txBody>
      </p:sp>
      <p:sp>
        <p:nvSpPr>
          <p:cNvPr id="94" name="CustomShape 5"/>
          <p:cNvSpPr/>
          <p:nvPr/>
        </p:nvSpPr>
        <p:spPr>
          <a:xfrm>
            <a:off x="179640" y="2105640"/>
            <a:ext cx="8568720" cy="43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7200" algn="just">
              <a:buAutoNum type="arabicPeriod"/>
            </a:pPr>
            <a:r>
              <a:rPr lang="pt-BR" sz="2000" dirty="0"/>
              <a:t>Leia o trecho:</a:t>
            </a:r>
          </a:p>
          <a:p>
            <a:pPr marL="457200" indent="-457200" algn="just">
              <a:buAutoNum type="arabicPeriod"/>
            </a:pPr>
            <a:endParaRPr lang="pt-BR" sz="2000" dirty="0"/>
          </a:p>
          <a:p>
            <a:pPr algn="just"/>
            <a:r>
              <a:rPr lang="pt-BR" sz="2000" dirty="0"/>
              <a:t>Dois peixes vivem em um aquário. Se cada peixe come por dia 10g de ração e o pacote de ração com 0,5kg custa R$10,00, responda:</a:t>
            </a:r>
          </a:p>
          <a:p>
            <a:pPr algn="just"/>
            <a:r>
              <a:rPr lang="pt-BR" sz="2000" dirty="0"/>
              <a:t>	</a:t>
            </a:r>
          </a:p>
          <a:p>
            <a:pPr algn="just"/>
            <a:r>
              <a:rPr lang="pt-BR" sz="2000" dirty="0"/>
              <a:t>Responda:</a:t>
            </a:r>
          </a:p>
          <a:p>
            <a:pPr algn="just"/>
            <a:endParaRPr lang="pt-BR" sz="2000" dirty="0"/>
          </a:p>
          <a:p>
            <a:pPr marL="342900" indent="-342900" algn="just">
              <a:buAutoNum type="alphaLcParenR"/>
            </a:pPr>
            <a:r>
              <a:rPr lang="pt-BR" sz="2000" dirty="0"/>
              <a:t>Quanto custará alimentar os dois peixes no mês de fevereiro de 2020?</a:t>
            </a:r>
          </a:p>
          <a:p>
            <a:pPr marL="342900" indent="-342900" algn="just">
              <a:buAutoNum type="alphaLcParenR"/>
            </a:pPr>
            <a:endParaRPr lang="pt-BR" sz="2000" dirty="0"/>
          </a:p>
          <a:p>
            <a:pPr marL="342900" indent="-342900" algn="just">
              <a:buAutoNum type="alphaLcParenR"/>
            </a:pPr>
            <a:r>
              <a:rPr lang="pt-BR" sz="2000" dirty="0"/>
              <a:t>Se um dos peixes tiver morrido em 31 de Janeiro de 2020, quanto terá custado alimentar o peixe que ficou em fevereiro do mesmo ano? </a:t>
            </a:r>
          </a:p>
        </p:txBody>
      </p:sp>
    </p:spTree>
    <p:extLst>
      <p:ext uri="{BB962C8B-B14F-4D97-AF65-F5344CB8AC3E}">
        <p14:creationId xmlns:p14="http://schemas.microsoft.com/office/powerpoint/2010/main" val="2606202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TM03457485[[fn=Malha]]</Template>
  <TotalTime>970</TotalTime>
  <Words>429</Words>
  <Application>Microsoft Office PowerPoint</Application>
  <PresentationFormat>Apresentação na tela (4:3)</PresentationFormat>
  <Paragraphs>108</Paragraphs>
  <Slides>11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vt:i4>
      </vt:variant>
    </vt:vector>
  </HeadingPairs>
  <TitlesOfParts>
    <vt:vector size="17" baseType="lpstr">
      <vt:lpstr>Arial</vt:lpstr>
      <vt:lpstr>Calibri</vt:lpstr>
      <vt:lpstr>Century Gothic</vt:lpstr>
      <vt:lpstr>StarSymbol</vt:lpstr>
      <vt:lpstr>Times New Roman</vt:lpstr>
      <vt:lpstr>Malha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ninho</dc:creator>
  <dc:description/>
  <cp:lastModifiedBy>Jr</cp:lastModifiedBy>
  <cp:revision>135</cp:revision>
  <dcterms:created xsi:type="dcterms:W3CDTF">2014-10-16T01:47:54Z</dcterms:created>
  <dcterms:modified xsi:type="dcterms:W3CDTF">2020-02-10T17:26:10Z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Apresentação na tela (4:3)</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