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</p:sldMasterIdLst>
  <p:notesMasterIdLst>
    <p:notesMasterId r:id="rId13"/>
  </p:notesMasterIdLst>
  <p:sldIdLst>
    <p:sldId id="256" r:id="rId2"/>
    <p:sldId id="264" r:id="rId3"/>
    <p:sldId id="265" r:id="rId4"/>
    <p:sldId id="267" r:id="rId5"/>
    <p:sldId id="266" r:id="rId6"/>
    <p:sldId id="269" r:id="rId7"/>
    <p:sldId id="268" r:id="rId8"/>
    <p:sldId id="271" r:id="rId9"/>
    <p:sldId id="270" r:id="rId10"/>
    <p:sldId id="272" r:id="rId11"/>
    <p:sldId id="273" r:id="rId12"/>
  </p:sldIdLst>
  <p:sldSz cx="9144000" cy="6858000" type="screen4x3"/>
  <p:notesSz cx="7559675" cy="10691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44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A49A7D-B072-4D88-BDDD-B6943385AD73}" type="datetimeFigureOut">
              <a:rPr lang="pt-BR" smtClean="0"/>
              <a:t>16/03/2020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7D36BA-B61D-4309-B1F4-74847B1F0E1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051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9314" y="596019"/>
            <a:ext cx="7510506" cy="3213982"/>
          </a:xfrm>
        </p:spPr>
        <p:txBody>
          <a:bodyPr anchor="b">
            <a:normAutofit/>
          </a:bodyPr>
          <a:lstStyle>
            <a:lvl1pPr algn="ctr">
              <a:defRPr sz="40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9314" y="3886200"/>
            <a:ext cx="7510506" cy="2219108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pt-BR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06/02/20</a:t>
            </a:r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D1E69532-F4C2-4002-9A77-270D997DF6A8}" type="slidenum">
              <a:rPr lang="pt-BR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‹nº›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93650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677" y="4377485"/>
            <a:ext cx="7413007" cy="907505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7678" y="996188"/>
            <a:ext cx="7301427" cy="298112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677" y="5284990"/>
            <a:ext cx="7413007" cy="81707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pt-BR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06/02/20</a:t>
            </a:r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7678" y="6181344"/>
            <a:ext cx="5337278" cy="365125"/>
          </a:xfrm>
        </p:spPr>
        <p:txBody>
          <a:bodyPr/>
          <a:lstStyle/>
          <a:p>
            <a:endParaRPr lang="pt-B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D1E69532-F4C2-4002-9A77-270D997DF6A8}" type="slidenum">
              <a:rPr lang="pt-BR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‹nº›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69643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4" cy="3137782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343400"/>
            <a:ext cx="7511474" cy="175866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pt-BR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06/02/20</a:t>
            </a:r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D1E69532-F4C2-4002-9A77-270D997DF6A8}" type="slidenum">
              <a:rPr lang="pt-BR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‹nº›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957106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83818" y="86027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88822" y="29859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942" y="596018"/>
            <a:ext cx="6974115" cy="3044079"/>
          </a:xfrm>
        </p:spPr>
        <p:txBody>
          <a:bodyPr anchor="ctr">
            <a:normAutofit/>
          </a:bodyPr>
          <a:lstStyle>
            <a:lvl1pPr algn="l">
              <a:defRPr sz="28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436" y="3650606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641206"/>
            <a:ext cx="7511473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pt-BR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06/02/20</a:t>
            </a:r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D1E69532-F4C2-4002-9A77-270D997DF6A8}" type="slidenum">
              <a:rPr lang="pt-BR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‹nº›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182719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3603566"/>
            <a:ext cx="7512338" cy="14688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015" y="5072366"/>
            <a:ext cx="7512339" cy="102969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pt-BR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06/02/20</a:t>
            </a:r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D1E69532-F4C2-4002-9A77-270D997DF6A8}" type="slidenum">
              <a:rPr lang="pt-BR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‹nº›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850488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83818" y="75385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87556" y="287949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942" y="596018"/>
            <a:ext cx="6974115" cy="2844369"/>
          </a:xfrm>
        </p:spPr>
        <p:txBody>
          <a:bodyPr anchor="ctr">
            <a:normAutofit/>
          </a:bodyPr>
          <a:lstStyle>
            <a:lvl1pPr algn="l">
              <a:defRPr sz="28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8347" y="3886200"/>
            <a:ext cx="7512338" cy="105366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939862"/>
            <a:ext cx="7512338" cy="1162198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pt-BR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06/02/20</a:t>
            </a:r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D1E69532-F4C2-4002-9A77-270D997DF6A8}" type="slidenum">
              <a:rPr lang="pt-BR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‹nº›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423593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6" y="596018"/>
            <a:ext cx="7511473" cy="275678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8346" y="3682941"/>
            <a:ext cx="7511473" cy="1049283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732224"/>
            <a:ext cx="7511472" cy="1369836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pt-BR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06/02/20</a:t>
            </a:r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D1E69532-F4C2-4002-9A77-270D997DF6A8}" type="slidenum">
              <a:rPr lang="pt-BR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‹nº›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137177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pt-BR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06/02/20</a:t>
            </a:r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D1E69532-F4C2-4002-9A77-270D997DF6A8}" type="slidenum">
              <a:rPr lang="pt-BR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‹nº›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379831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1708" y="596018"/>
            <a:ext cx="1778112" cy="5506042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8347" y="596018"/>
            <a:ext cx="5624137" cy="5506042"/>
          </a:xfrm>
        </p:spPr>
        <p:txBody>
          <a:bodyPr vert="eaVert" anchor="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pt-BR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06/02/20</a:t>
            </a:r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D1E69532-F4C2-4002-9A77-270D997DF6A8}" type="slidenum">
              <a:rPr lang="pt-BR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‹nº›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33085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28007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pt-BR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06/02/20</a:t>
            </a:r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D1E69532-F4C2-4002-9A77-270D997DF6A8}" type="slidenum">
              <a:rPr lang="pt-BR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‹nº›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65433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314" y="3270698"/>
            <a:ext cx="7510506" cy="1823305"/>
          </a:xfrm>
        </p:spPr>
        <p:txBody>
          <a:bodyPr anchor="b">
            <a:normAutofit/>
          </a:bodyPr>
          <a:lstStyle>
            <a:lvl1pPr algn="r">
              <a:defRPr sz="28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9314" y="5103810"/>
            <a:ext cx="7510506" cy="99825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pt-BR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06/02/20</a:t>
            </a:r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D1E69532-F4C2-4002-9A77-270D997DF6A8}" type="slidenum">
              <a:rPr lang="pt-BR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‹nº›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98619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347" y="2060898"/>
            <a:ext cx="3685073" cy="403133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2060898"/>
            <a:ext cx="3689239" cy="403133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pt-BR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06/02/20</a:t>
            </a:r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D1E69532-F4C2-4002-9A77-270D997DF6A8}" type="slidenum">
              <a:rPr lang="pt-BR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‹nº›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37852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6306" y="2060898"/>
            <a:ext cx="3397113" cy="733596"/>
          </a:xfrm>
        </p:spPr>
        <p:txBody>
          <a:bodyPr anchor="b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347" y="2786027"/>
            <a:ext cx="3685073" cy="3316033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150" y="2060898"/>
            <a:ext cx="3419670" cy="725129"/>
          </a:xfrm>
        </p:spPr>
        <p:txBody>
          <a:bodyPr anchor="b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65" y="2786027"/>
            <a:ext cx="3701520" cy="3316033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pt-BR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06/02/20</a:t>
            </a:r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D1E69532-F4C2-4002-9A77-270D997DF6A8}" type="slidenum">
              <a:rPr lang="pt-BR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‹nº›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14886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pt-BR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06/02/20</a:t>
            </a:r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D1E69532-F4C2-4002-9A77-270D997DF6A8}" type="slidenum">
              <a:rPr lang="pt-BR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‹nº›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49343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pt-BR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06/02/20</a:t>
            </a:r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D1E69532-F4C2-4002-9A77-270D997DF6A8}" type="slidenum">
              <a:rPr lang="pt-BR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‹nº›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55454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1754928"/>
            <a:ext cx="2729523" cy="1371600"/>
          </a:xfrm>
        </p:spPr>
        <p:txBody>
          <a:bodyPr anchor="b">
            <a:normAutofit/>
          </a:bodyPr>
          <a:lstStyle>
            <a:lvl1pPr algn="l">
              <a:defRPr sz="22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8856" y="596018"/>
            <a:ext cx="4500964" cy="5506041"/>
          </a:xfrm>
        </p:spPr>
        <p:txBody>
          <a:bodyPr anchor="ctr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347" y="3126528"/>
            <a:ext cx="2729523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pt-BR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06/02/20</a:t>
            </a:r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D1E69532-F4C2-4002-9A77-270D997DF6A8}" type="slidenum">
              <a:rPr lang="pt-BR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‹nº›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93286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1898269"/>
            <a:ext cx="4423803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15442" y="-18288"/>
            <a:ext cx="2500062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7318" y="3269869"/>
            <a:ext cx="4423803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23649" y="6181344"/>
            <a:ext cx="718502" cy="36512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t-BR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06/02/20</a:t>
            </a:r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18348" y="6181344"/>
            <a:ext cx="3705300" cy="365125"/>
          </a:xfrm>
        </p:spPr>
        <p:txBody>
          <a:bodyPr/>
          <a:lstStyle/>
          <a:p>
            <a:endParaRPr lang="pt-B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24262" y="6181344"/>
            <a:ext cx="305186" cy="329250"/>
          </a:xfrm>
        </p:spPr>
        <p:txBody>
          <a:bodyPr/>
          <a:lstStyle/>
          <a:p>
            <a:pPr algn="r">
              <a:lnSpc>
                <a:spcPct val="100000"/>
              </a:lnSpc>
            </a:pPr>
            <a:fld id="{D1E69532-F4C2-4002-9A77-270D997DF6A8}" type="slidenum">
              <a:rPr lang="pt-BR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‹nº›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99559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8" y="2060898"/>
            <a:ext cx="7511472" cy="4041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1708" y="6178260"/>
            <a:ext cx="1287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06/02/20</a:t>
            </a:r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8347" y="6178260"/>
            <a:ext cx="56241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pt-B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17202" y="617826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 algn="r">
              <a:lnSpc>
                <a:spcPct val="100000"/>
              </a:lnSpc>
            </a:pPr>
            <a:fld id="{D1E69532-F4C2-4002-9A77-270D997DF6A8}" type="slidenum">
              <a:rPr lang="pt-BR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‹nº›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569422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28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Imagem 9"/>
          <p:cNvPicPr/>
          <p:nvPr/>
        </p:nvPicPr>
        <p:blipFill>
          <a:blip r:embed="rId2"/>
          <a:srcRect t="26854" r="71625"/>
          <a:stretch/>
        </p:blipFill>
        <p:spPr>
          <a:xfrm rot="19079400">
            <a:off x="4996800" y="1747855"/>
            <a:ext cx="4341600" cy="4227840"/>
          </a:xfrm>
          <a:prstGeom prst="rect">
            <a:avLst/>
          </a:prstGeom>
          <a:ln>
            <a:noFill/>
          </a:ln>
        </p:spPr>
      </p:pic>
      <p:sp>
        <p:nvSpPr>
          <p:cNvPr id="40" name="CustomShape 1"/>
          <p:cNvSpPr/>
          <p:nvPr/>
        </p:nvSpPr>
        <p:spPr>
          <a:xfrm>
            <a:off x="0" y="0"/>
            <a:ext cx="9143640" cy="162828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1" name="CustomShape 2"/>
          <p:cNvSpPr/>
          <p:nvPr/>
        </p:nvSpPr>
        <p:spPr>
          <a:xfrm>
            <a:off x="720" y="332640"/>
            <a:ext cx="9143640" cy="1280880"/>
          </a:xfrm>
          <a:prstGeom prst="rect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2" name="CustomShape 3"/>
          <p:cNvSpPr/>
          <p:nvPr/>
        </p:nvSpPr>
        <p:spPr>
          <a:xfrm>
            <a:off x="467640" y="692640"/>
            <a:ext cx="8136720" cy="122364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3" name="Imagem 6"/>
          <p:cNvPicPr/>
          <p:nvPr/>
        </p:nvPicPr>
        <p:blipFill>
          <a:blip r:embed="rId3"/>
          <a:stretch/>
        </p:blipFill>
        <p:spPr>
          <a:xfrm>
            <a:off x="611640" y="764640"/>
            <a:ext cx="2647440" cy="999720"/>
          </a:xfrm>
          <a:prstGeom prst="rect">
            <a:avLst/>
          </a:prstGeom>
          <a:ln>
            <a:noFill/>
          </a:ln>
        </p:spPr>
      </p:pic>
      <p:sp>
        <p:nvSpPr>
          <p:cNvPr id="44" name="CustomShape 4"/>
          <p:cNvSpPr/>
          <p:nvPr/>
        </p:nvSpPr>
        <p:spPr>
          <a:xfrm>
            <a:off x="3492000" y="982440"/>
            <a:ext cx="475200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3600" b="1" spc="-1" dirty="0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QUÍMICA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CustomShape 5"/>
          <p:cNvSpPr/>
          <p:nvPr/>
        </p:nvSpPr>
        <p:spPr>
          <a:xfrm>
            <a:off x="4932000" y="5661360"/>
            <a:ext cx="3528000" cy="821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pt-BR" sz="2400" b="1" i="1" strike="noStrike" spc="-1" dirty="0">
                <a:solidFill>
                  <a:schemeClr val="tx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Geraldo Alexandre Jr.</a:t>
            </a:r>
            <a:endParaRPr lang="pt-BR" sz="1800" b="0" strike="noStrike" spc="-1" dirty="0">
              <a:solidFill>
                <a:schemeClr val="tx1">
                  <a:lumMod val="50000"/>
                </a:schemeClr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pt-BR" sz="2400" b="0" i="1" strike="noStrike" spc="-1" dirty="0">
                <a:solidFill>
                  <a:schemeClr val="tx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geraldo.silva@ifrn.edu.br</a:t>
            </a:r>
            <a:endParaRPr lang="pt-BR" sz="1800" b="0" strike="noStrike" spc="-1" dirty="0">
              <a:solidFill>
                <a:schemeClr val="tx1">
                  <a:lumMod val="50000"/>
                </a:schemeClr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" name="CustomShape 6"/>
          <p:cNvSpPr/>
          <p:nvPr/>
        </p:nvSpPr>
        <p:spPr>
          <a:xfrm>
            <a:off x="467640" y="4724515"/>
            <a:ext cx="4832557" cy="821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3600" b="0" strike="noStrike" spc="-1" dirty="0">
                <a:solidFill>
                  <a:schemeClr val="accent5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Ligações Químicas.</a:t>
            </a:r>
          </a:p>
          <a:p>
            <a:pPr>
              <a:lnSpc>
                <a:spcPct val="100000"/>
              </a:lnSpc>
            </a:pPr>
            <a:endParaRPr lang="pt-BR" sz="3600" b="0" strike="noStrike" spc="-1" dirty="0"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0">
              <a:lnSpc>
                <a:spcPct val="100000"/>
              </a:lnSpc>
              <a:buClr>
                <a:schemeClr val="tx1"/>
              </a:buClr>
            </a:pPr>
            <a:endParaRPr lang="pt-BR" sz="3600" spc="-1" dirty="0">
              <a:solidFill>
                <a:schemeClr val="tx1">
                  <a:lumMod val="75000"/>
                </a:schemeClr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1"/>
          <p:cNvSpPr/>
          <p:nvPr/>
        </p:nvSpPr>
        <p:spPr>
          <a:xfrm>
            <a:off x="0" y="0"/>
            <a:ext cx="9143640" cy="162828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8" name="CustomShape 2"/>
          <p:cNvSpPr/>
          <p:nvPr/>
        </p:nvSpPr>
        <p:spPr>
          <a:xfrm>
            <a:off x="720" y="332640"/>
            <a:ext cx="9143640" cy="1280880"/>
          </a:xfrm>
          <a:prstGeom prst="rect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" name="CustomShape 3"/>
          <p:cNvSpPr/>
          <p:nvPr/>
        </p:nvSpPr>
        <p:spPr>
          <a:xfrm>
            <a:off x="467640" y="692640"/>
            <a:ext cx="8136720" cy="122364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50" name="Imagem 6"/>
          <p:cNvPicPr/>
          <p:nvPr/>
        </p:nvPicPr>
        <p:blipFill>
          <a:blip r:embed="rId2"/>
          <a:stretch/>
        </p:blipFill>
        <p:spPr>
          <a:xfrm>
            <a:off x="611640" y="764640"/>
            <a:ext cx="2647440" cy="999720"/>
          </a:xfrm>
          <a:prstGeom prst="rect">
            <a:avLst/>
          </a:prstGeom>
          <a:ln>
            <a:noFill/>
          </a:ln>
        </p:spPr>
      </p:pic>
      <p:sp>
        <p:nvSpPr>
          <p:cNvPr id="51" name="CustomShape 4"/>
          <p:cNvSpPr/>
          <p:nvPr/>
        </p:nvSpPr>
        <p:spPr>
          <a:xfrm>
            <a:off x="3508922" y="932844"/>
            <a:ext cx="4752000" cy="66054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2200" b="1" strike="noStrike" spc="-1" dirty="0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Propriedades das substâncias e Ligações Químicas - Condutibilidade</a:t>
            </a:r>
            <a:endParaRPr lang="pt-BR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0A82A28B-59D0-4F00-8505-BEE7617C8872}"/>
              </a:ext>
            </a:extLst>
          </p:cNvPr>
          <p:cNvSpPr txBox="1"/>
          <p:nvPr/>
        </p:nvSpPr>
        <p:spPr>
          <a:xfrm>
            <a:off x="4783015" y="2210366"/>
            <a:ext cx="388442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>
                <a:latin typeface="Calibri" panose="020F0502020204030204" pitchFamily="34" charset="0"/>
                <a:cs typeface="Calibri" panose="020F0502020204030204" pitchFamily="34" charset="0"/>
              </a:rPr>
              <a:t>Por quê o cobre é bom condutor dissolvido em água?</a:t>
            </a:r>
          </a:p>
          <a:p>
            <a:endParaRPr lang="pt-BR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22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Obs.: </a:t>
            </a:r>
            <a:r>
              <a:rPr lang="pt-BR" sz="2200" dirty="0">
                <a:latin typeface="Calibri" panose="020F0502020204030204" pitchFamily="34" charset="0"/>
                <a:cs typeface="Calibri" panose="020F0502020204030204" pitchFamily="34" charset="0"/>
              </a:rPr>
              <a:t>substâncias formadas por ligações com caráter iônico, em solução aquosa, formam íons, sendo estes o meio pelo qual a corrente elétrica irá se deslocar. </a:t>
            </a:r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459643C4-8D15-44E8-A4B0-6C1A63E0AA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2707"/>
          <a:stretch/>
        </p:blipFill>
        <p:spPr>
          <a:xfrm>
            <a:off x="269640" y="2210367"/>
            <a:ext cx="1487979" cy="3882993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8B29198F-58F9-49E6-902E-5289FA0D84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861"/>
          <a:stretch/>
        </p:blipFill>
        <p:spPr>
          <a:xfrm>
            <a:off x="1598566" y="2210367"/>
            <a:ext cx="2937434" cy="3882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0358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1"/>
          <p:cNvSpPr/>
          <p:nvPr/>
        </p:nvSpPr>
        <p:spPr>
          <a:xfrm>
            <a:off x="0" y="0"/>
            <a:ext cx="9143640" cy="162828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8" name="CustomShape 2"/>
          <p:cNvSpPr/>
          <p:nvPr/>
        </p:nvSpPr>
        <p:spPr>
          <a:xfrm>
            <a:off x="720" y="332640"/>
            <a:ext cx="9143640" cy="1280880"/>
          </a:xfrm>
          <a:prstGeom prst="rect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" name="CustomShape 3"/>
          <p:cNvSpPr/>
          <p:nvPr/>
        </p:nvSpPr>
        <p:spPr>
          <a:xfrm>
            <a:off x="467640" y="692640"/>
            <a:ext cx="8136720" cy="122364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50" name="Imagem 6"/>
          <p:cNvPicPr/>
          <p:nvPr/>
        </p:nvPicPr>
        <p:blipFill>
          <a:blip r:embed="rId2"/>
          <a:stretch/>
        </p:blipFill>
        <p:spPr>
          <a:xfrm>
            <a:off x="611640" y="764640"/>
            <a:ext cx="2647440" cy="999720"/>
          </a:xfrm>
          <a:prstGeom prst="rect">
            <a:avLst/>
          </a:prstGeom>
          <a:ln>
            <a:noFill/>
          </a:ln>
        </p:spPr>
      </p:pic>
      <p:sp>
        <p:nvSpPr>
          <p:cNvPr id="51" name="CustomShape 4"/>
          <p:cNvSpPr/>
          <p:nvPr/>
        </p:nvSpPr>
        <p:spPr>
          <a:xfrm>
            <a:off x="3508922" y="932844"/>
            <a:ext cx="4752000" cy="66054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3600" b="1" strike="noStrike" spc="-1" dirty="0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Atividade</a:t>
            </a:r>
            <a:endParaRPr lang="pt-BR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0A82A28B-59D0-4F00-8505-BEE7617C8872}"/>
              </a:ext>
            </a:extLst>
          </p:cNvPr>
          <p:cNvSpPr txBox="1"/>
          <p:nvPr/>
        </p:nvSpPr>
        <p:spPr>
          <a:xfrm>
            <a:off x="467640" y="2210366"/>
            <a:ext cx="813671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dirty="0">
                <a:latin typeface="Calibri" panose="020F0502020204030204" pitchFamily="34" charset="0"/>
                <a:cs typeface="Calibri" panose="020F0502020204030204" pitchFamily="34" charset="0"/>
              </a:rPr>
              <a:t>Explique porque a sacarose (açúcar) mesmo sendo solúvel em água não pode ser considerada uma substância formada por ligações iônicas. </a:t>
            </a:r>
          </a:p>
        </p:txBody>
      </p:sp>
    </p:spTree>
    <p:extLst>
      <p:ext uri="{BB962C8B-B14F-4D97-AF65-F5344CB8AC3E}">
        <p14:creationId xmlns:p14="http://schemas.microsoft.com/office/powerpoint/2010/main" val="316625664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1"/>
          <p:cNvSpPr/>
          <p:nvPr/>
        </p:nvSpPr>
        <p:spPr>
          <a:xfrm>
            <a:off x="0" y="0"/>
            <a:ext cx="9143640" cy="162828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8" name="CustomShape 2"/>
          <p:cNvSpPr/>
          <p:nvPr/>
        </p:nvSpPr>
        <p:spPr>
          <a:xfrm>
            <a:off x="720" y="332640"/>
            <a:ext cx="9143640" cy="1280880"/>
          </a:xfrm>
          <a:prstGeom prst="rect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" name="CustomShape 3"/>
          <p:cNvSpPr/>
          <p:nvPr/>
        </p:nvSpPr>
        <p:spPr>
          <a:xfrm>
            <a:off x="467640" y="692640"/>
            <a:ext cx="8136720" cy="122364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50" name="Imagem 6"/>
          <p:cNvPicPr/>
          <p:nvPr/>
        </p:nvPicPr>
        <p:blipFill>
          <a:blip r:embed="rId2"/>
          <a:stretch/>
        </p:blipFill>
        <p:spPr>
          <a:xfrm>
            <a:off x="611640" y="764640"/>
            <a:ext cx="2647440" cy="999720"/>
          </a:xfrm>
          <a:prstGeom prst="rect">
            <a:avLst/>
          </a:prstGeom>
          <a:ln>
            <a:noFill/>
          </a:ln>
        </p:spPr>
      </p:pic>
      <p:sp>
        <p:nvSpPr>
          <p:cNvPr id="51" name="CustomShape 4"/>
          <p:cNvSpPr/>
          <p:nvPr/>
        </p:nvSpPr>
        <p:spPr>
          <a:xfrm>
            <a:off x="3508922" y="932844"/>
            <a:ext cx="4752000" cy="66054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3600" b="1" strike="noStrike" spc="-1" dirty="0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Ligações químicas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143146A2-B5EF-40A2-BBF7-5A1061B1C965}"/>
              </a:ext>
            </a:extLst>
          </p:cNvPr>
          <p:cNvSpPr txBox="1"/>
          <p:nvPr/>
        </p:nvSpPr>
        <p:spPr>
          <a:xfrm>
            <a:off x="274967" y="2101535"/>
            <a:ext cx="83293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Por que os átomos fazem ligações?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6E696EC-46C8-446E-B071-C6612C759A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3667" y="2748456"/>
            <a:ext cx="6381750" cy="274320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16AB2AD4-492D-4DE7-AC67-32C7A29D5607}"/>
              </a:ext>
            </a:extLst>
          </p:cNvPr>
          <p:cNvSpPr txBox="1"/>
          <p:nvPr/>
        </p:nvSpPr>
        <p:spPr>
          <a:xfrm>
            <a:off x="274966" y="5631695"/>
            <a:ext cx="83293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Maior estabilidade;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Menor energia.</a:t>
            </a:r>
          </a:p>
        </p:txBody>
      </p:sp>
    </p:spTree>
    <p:extLst>
      <p:ext uri="{BB962C8B-B14F-4D97-AF65-F5344CB8AC3E}">
        <p14:creationId xmlns:p14="http://schemas.microsoft.com/office/powerpoint/2010/main" val="357330784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1"/>
          <p:cNvSpPr/>
          <p:nvPr/>
        </p:nvSpPr>
        <p:spPr>
          <a:xfrm>
            <a:off x="0" y="0"/>
            <a:ext cx="9143640" cy="162828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8" name="CustomShape 2"/>
          <p:cNvSpPr/>
          <p:nvPr/>
        </p:nvSpPr>
        <p:spPr>
          <a:xfrm>
            <a:off x="720" y="332640"/>
            <a:ext cx="9143640" cy="1280880"/>
          </a:xfrm>
          <a:prstGeom prst="rect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" name="CustomShape 3"/>
          <p:cNvSpPr/>
          <p:nvPr/>
        </p:nvSpPr>
        <p:spPr>
          <a:xfrm>
            <a:off x="467640" y="692640"/>
            <a:ext cx="8136720" cy="122364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50" name="Imagem 6"/>
          <p:cNvPicPr/>
          <p:nvPr/>
        </p:nvPicPr>
        <p:blipFill>
          <a:blip r:embed="rId2"/>
          <a:stretch/>
        </p:blipFill>
        <p:spPr>
          <a:xfrm>
            <a:off x="611640" y="764640"/>
            <a:ext cx="2647440" cy="999720"/>
          </a:xfrm>
          <a:prstGeom prst="rect">
            <a:avLst/>
          </a:prstGeom>
          <a:ln>
            <a:noFill/>
          </a:ln>
        </p:spPr>
      </p:pic>
      <p:sp>
        <p:nvSpPr>
          <p:cNvPr id="51" name="CustomShape 4"/>
          <p:cNvSpPr/>
          <p:nvPr/>
        </p:nvSpPr>
        <p:spPr>
          <a:xfrm>
            <a:off x="3508922" y="932844"/>
            <a:ext cx="4752000" cy="66054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2200" b="1" strike="noStrike" spc="-1" dirty="0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Propriedades das substâncias e Ligações Químicas</a:t>
            </a:r>
            <a:endParaRPr lang="pt-BR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78E9B46-B8F7-493D-81E1-8153C69347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640" y="2210367"/>
            <a:ext cx="8604360" cy="3882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78101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1"/>
          <p:cNvSpPr/>
          <p:nvPr/>
        </p:nvSpPr>
        <p:spPr>
          <a:xfrm>
            <a:off x="0" y="0"/>
            <a:ext cx="9143640" cy="162828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8" name="CustomShape 2"/>
          <p:cNvSpPr/>
          <p:nvPr/>
        </p:nvSpPr>
        <p:spPr>
          <a:xfrm>
            <a:off x="720" y="332640"/>
            <a:ext cx="9143640" cy="1280880"/>
          </a:xfrm>
          <a:prstGeom prst="rect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" name="CustomShape 3"/>
          <p:cNvSpPr/>
          <p:nvPr/>
        </p:nvSpPr>
        <p:spPr>
          <a:xfrm>
            <a:off x="467640" y="692640"/>
            <a:ext cx="8136720" cy="122364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50" name="Imagem 6"/>
          <p:cNvPicPr/>
          <p:nvPr/>
        </p:nvPicPr>
        <p:blipFill>
          <a:blip r:embed="rId2"/>
          <a:stretch/>
        </p:blipFill>
        <p:spPr>
          <a:xfrm>
            <a:off x="611640" y="764640"/>
            <a:ext cx="2647440" cy="999720"/>
          </a:xfrm>
          <a:prstGeom prst="rect">
            <a:avLst/>
          </a:prstGeom>
          <a:ln>
            <a:noFill/>
          </a:ln>
        </p:spPr>
      </p:pic>
      <p:sp>
        <p:nvSpPr>
          <p:cNvPr id="51" name="CustomShape 4"/>
          <p:cNvSpPr/>
          <p:nvPr/>
        </p:nvSpPr>
        <p:spPr>
          <a:xfrm>
            <a:off x="3508922" y="642808"/>
            <a:ext cx="4752000" cy="66054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3600" b="1" strike="noStrike" spc="-1" dirty="0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Quais os modelos de ligações químicas?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143146A2-B5EF-40A2-BBF7-5A1061B1C965}"/>
              </a:ext>
            </a:extLst>
          </p:cNvPr>
          <p:cNvSpPr txBox="1"/>
          <p:nvPr/>
        </p:nvSpPr>
        <p:spPr>
          <a:xfrm>
            <a:off x="371303" y="2481362"/>
            <a:ext cx="832939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Ligação Covalente: </a:t>
            </a:r>
          </a:p>
          <a:p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forma moléculas (menor unidade formadora de uma substância molecular).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Ligação Iônica:  </a:t>
            </a:r>
          </a:p>
          <a:p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interação entre íons.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Ligação Metálica: </a:t>
            </a:r>
          </a:p>
          <a:p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interação entre átomos de elementos químicos metálicos.</a:t>
            </a:r>
          </a:p>
        </p:txBody>
      </p:sp>
    </p:spTree>
    <p:extLst>
      <p:ext uri="{BB962C8B-B14F-4D97-AF65-F5344CB8AC3E}">
        <p14:creationId xmlns:p14="http://schemas.microsoft.com/office/powerpoint/2010/main" val="388960148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1"/>
          <p:cNvSpPr/>
          <p:nvPr/>
        </p:nvSpPr>
        <p:spPr>
          <a:xfrm>
            <a:off x="0" y="0"/>
            <a:ext cx="9143640" cy="162828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8" name="CustomShape 2"/>
          <p:cNvSpPr/>
          <p:nvPr/>
        </p:nvSpPr>
        <p:spPr>
          <a:xfrm>
            <a:off x="720" y="332640"/>
            <a:ext cx="9143640" cy="1280880"/>
          </a:xfrm>
          <a:prstGeom prst="rect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" name="CustomShape 3"/>
          <p:cNvSpPr/>
          <p:nvPr/>
        </p:nvSpPr>
        <p:spPr>
          <a:xfrm>
            <a:off x="467640" y="692640"/>
            <a:ext cx="8136720" cy="122364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50" name="Imagem 6"/>
          <p:cNvPicPr/>
          <p:nvPr/>
        </p:nvPicPr>
        <p:blipFill>
          <a:blip r:embed="rId2"/>
          <a:stretch/>
        </p:blipFill>
        <p:spPr>
          <a:xfrm>
            <a:off x="611640" y="764640"/>
            <a:ext cx="2647440" cy="999720"/>
          </a:xfrm>
          <a:prstGeom prst="rect">
            <a:avLst/>
          </a:prstGeom>
          <a:ln>
            <a:noFill/>
          </a:ln>
        </p:spPr>
      </p:pic>
      <p:sp>
        <p:nvSpPr>
          <p:cNvPr id="51" name="CustomShape 4"/>
          <p:cNvSpPr/>
          <p:nvPr/>
        </p:nvSpPr>
        <p:spPr>
          <a:xfrm>
            <a:off x="3508922" y="932844"/>
            <a:ext cx="4752000" cy="66054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2200" b="1" strike="noStrike" spc="-1" dirty="0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Propriedades das substâncias e Ligações Químicas – T</a:t>
            </a:r>
            <a:r>
              <a:rPr lang="pt-BR" sz="2200" b="1" strike="noStrike" spc="-1" baseline="-25000" dirty="0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FUS</a:t>
            </a:r>
            <a:endParaRPr lang="pt-BR" sz="2200" b="0" strike="noStrike" spc="-1" baseline="-25000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78E9B46-B8F7-493D-81E1-8153C69347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3568"/>
          <a:stretch/>
        </p:blipFill>
        <p:spPr>
          <a:xfrm>
            <a:off x="367989" y="2282367"/>
            <a:ext cx="3134742" cy="3882993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13C1799F-5C7B-447E-A316-1C78F67928BE}"/>
              </a:ext>
            </a:extLst>
          </p:cNvPr>
          <p:cNvSpPr txBox="1"/>
          <p:nvPr/>
        </p:nvSpPr>
        <p:spPr>
          <a:xfrm>
            <a:off x="3544934" y="2276280"/>
            <a:ext cx="24197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200" dirty="0">
                <a:latin typeface="Calibri" panose="020F0502020204030204" pitchFamily="34" charset="0"/>
                <a:cs typeface="Calibri" panose="020F0502020204030204" pitchFamily="34" charset="0"/>
              </a:rPr>
              <a:t>Diamante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200" dirty="0">
                <a:latin typeface="Calibri" panose="020F0502020204030204" pitchFamily="34" charset="0"/>
                <a:cs typeface="Calibri" panose="020F0502020204030204" pitchFamily="34" charset="0"/>
              </a:rPr>
              <a:t>Cobre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200" dirty="0">
                <a:latin typeface="Calibri" panose="020F0502020204030204" pitchFamily="34" charset="0"/>
                <a:cs typeface="Calibri" panose="020F0502020204030204" pitchFamily="34" charset="0"/>
              </a:rPr>
              <a:t>Cloreto de Sódio</a:t>
            </a:r>
          </a:p>
        </p:txBody>
      </p:sp>
      <p:sp>
        <p:nvSpPr>
          <p:cNvPr id="3" name="Chave Direita 2">
            <a:extLst>
              <a:ext uri="{FF2B5EF4-FFF2-40B4-BE49-F238E27FC236}">
                <a16:creationId xmlns:a16="http://schemas.microsoft.com/office/drawing/2014/main" id="{D823F9F1-B089-4FA8-B5F3-C3A7A16D31C9}"/>
              </a:ext>
            </a:extLst>
          </p:cNvPr>
          <p:cNvSpPr/>
          <p:nvPr/>
        </p:nvSpPr>
        <p:spPr>
          <a:xfrm>
            <a:off x="5964702" y="2276280"/>
            <a:ext cx="309489" cy="1152720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7DF874AF-8904-45D0-9FF8-B3EC35A32D12}"/>
              </a:ext>
            </a:extLst>
          </p:cNvPr>
          <p:cNvSpPr txBox="1"/>
          <p:nvPr/>
        </p:nvSpPr>
        <p:spPr>
          <a:xfrm>
            <a:off x="3544934" y="4271548"/>
            <a:ext cx="24197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200" dirty="0">
                <a:latin typeface="Calibri" panose="020F0502020204030204" pitchFamily="34" charset="0"/>
                <a:cs typeface="Calibri" panose="020F0502020204030204" pitchFamily="34" charset="0"/>
              </a:rPr>
              <a:t>Sacarose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200" dirty="0">
                <a:latin typeface="Calibri" panose="020F0502020204030204" pitchFamily="34" charset="0"/>
                <a:cs typeface="Calibri" panose="020F0502020204030204" pitchFamily="34" charset="0"/>
              </a:rPr>
              <a:t>Naftalina</a:t>
            </a:r>
          </a:p>
        </p:txBody>
      </p:sp>
      <p:sp>
        <p:nvSpPr>
          <p:cNvPr id="13" name="Chave Direita 12">
            <a:extLst>
              <a:ext uri="{FF2B5EF4-FFF2-40B4-BE49-F238E27FC236}">
                <a16:creationId xmlns:a16="http://schemas.microsoft.com/office/drawing/2014/main" id="{61B6A740-22D9-4A6E-890A-EA38DB811E0A}"/>
              </a:ext>
            </a:extLst>
          </p:cNvPr>
          <p:cNvSpPr/>
          <p:nvPr/>
        </p:nvSpPr>
        <p:spPr>
          <a:xfrm>
            <a:off x="5078438" y="4191268"/>
            <a:ext cx="267286" cy="806889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94523CB9-F1CF-4991-AC5B-CDEF66298BF2}"/>
              </a:ext>
            </a:extLst>
          </p:cNvPr>
          <p:cNvSpPr txBox="1"/>
          <p:nvPr/>
        </p:nvSpPr>
        <p:spPr>
          <a:xfrm>
            <a:off x="6356243" y="2637196"/>
            <a:ext cx="190467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Elevada T</a:t>
            </a:r>
            <a:r>
              <a:rPr lang="pt-BR" sz="2200" baseline="-250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FUS</a:t>
            </a:r>
            <a:endParaRPr lang="pt-BR" sz="2200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0A82A28B-59D0-4F00-8505-BEE7617C8872}"/>
              </a:ext>
            </a:extLst>
          </p:cNvPr>
          <p:cNvSpPr txBox="1"/>
          <p:nvPr/>
        </p:nvSpPr>
        <p:spPr>
          <a:xfrm>
            <a:off x="6356243" y="3068083"/>
            <a:ext cx="25486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Implica em vencer forças atrativas fortes (ligações químicas)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E38D8D52-EDB2-4638-84F5-447C4AEA5594}"/>
              </a:ext>
            </a:extLst>
          </p:cNvPr>
          <p:cNvSpPr txBox="1"/>
          <p:nvPr/>
        </p:nvSpPr>
        <p:spPr>
          <a:xfrm>
            <a:off x="5481702" y="4284711"/>
            <a:ext cx="190467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Menores T</a:t>
            </a:r>
            <a:r>
              <a:rPr lang="pt-BR" sz="2200" baseline="-250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FUS</a:t>
            </a:r>
            <a:endParaRPr lang="pt-BR" sz="2200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A75F51DD-416F-4FCA-A9AA-1309352DCCC6}"/>
              </a:ext>
            </a:extLst>
          </p:cNvPr>
          <p:cNvSpPr txBox="1"/>
          <p:nvPr/>
        </p:nvSpPr>
        <p:spPr>
          <a:xfrm>
            <a:off x="5481702" y="4715598"/>
            <a:ext cx="25486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Implica em vencer forças atrativas de menor força (</a:t>
            </a:r>
            <a:r>
              <a:rPr lang="pt-BR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forças intermoleculares</a:t>
            </a: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2258464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1"/>
          <p:cNvSpPr/>
          <p:nvPr/>
        </p:nvSpPr>
        <p:spPr>
          <a:xfrm>
            <a:off x="0" y="0"/>
            <a:ext cx="9143640" cy="162828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8" name="CustomShape 2"/>
          <p:cNvSpPr/>
          <p:nvPr/>
        </p:nvSpPr>
        <p:spPr>
          <a:xfrm>
            <a:off x="720" y="332640"/>
            <a:ext cx="9143640" cy="1280880"/>
          </a:xfrm>
          <a:prstGeom prst="rect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" name="CustomShape 3"/>
          <p:cNvSpPr/>
          <p:nvPr/>
        </p:nvSpPr>
        <p:spPr>
          <a:xfrm>
            <a:off x="467640" y="692640"/>
            <a:ext cx="8136720" cy="122364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50" name="Imagem 6"/>
          <p:cNvPicPr/>
          <p:nvPr/>
        </p:nvPicPr>
        <p:blipFill>
          <a:blip r:embed="rId2"/>
          <a:stretch/>
        </p:blipFill>
        <p:spPr>
          <a:xfrm>
            <a:off x="611640" y="764640"/>
            <a:ext cx="2647440" cy="999720"/>
          </a:xfrm>
          <a:prstGeom prst="rect">
            <a:avLst/>
          </a:prstGeom>
          <a:ln>
            <a:noFill/>
          </a:ln>
        </p:spPr>
      </p:pic>
      <p:sp>
        <p:nvSpPr>
          <p:cNvPr id="51" name="CustomShape 4"/>
          <p:cNvSpPr/>
          <p:nvPr/>
        </p:nvSpPr>
        <p:spPr>
          <a:xfrm>
            <a:off x="3508922" y="932844"/>
            <a:ext cx="4752000" cy="66054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2200" b="1" strike="noStrike" spc="-1" dirty="0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Propriedades das substâncias e Ligações Químicas - Solubilidade</a:t>
            </a:r>
            <a:endParaRPr lang="pt-BR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0A82A28B-59D0-4F00-8505-BEE7617C8872}"/>
              </a:ext>
            </a:extLst>
          </p:cNvPr>
          <p:cNvSpPr txBox="1"/>
          <p:nvPr/>
        </p:nvSpPr>
        <p:spPr>
          <a:xfrm>
            <a:off x="6010574" y="3183426"/>
            <a:ext cx="283800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>
                <a:latin typeface="Calibri" panose="020F0502020204030204" pitchFamily="34" charset="0"/>
                <a:cs typeface="Calibri" panose="020F0502020204030204" pitchFamily="34" charset="0"/>
              </a:rPr>
              <a:t>O que podemos deduzir sobre as intensidades das forças de atração </a:t>
            </a:r>
            <a:r>
              <a:rPr lang="pt-BR" sz="22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soluto</a:t>
            </a:r>
            <a:r>
              <a:rPr lang="pt-BR" sz="2200" dirty="0">
                <a:latin typeface="Calibri" panose="020F0502020204030204" pitchFamily="34" charset="0"/>
                <a:cs typeface="Calibri" panose="020F0502020204030204" pitchFamily="34" charset="0"/>
              </a:rPr>
              <a:t>-soluto e soluto-</a:t>
            </a:r>
            <a:r>
              <a:rPr lang="pt-BR" sz="22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solvente</a:t>
            </a:r>
            <a:r>
              <a:rPr lang="pt-BR" sz="22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A87C5BFD-6DBD-4FFE-AF55-133C8311CD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640" y="2641253"/>
            <a:ext cx="5328249" cy="4066296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20B30420-612A-4E7A-A9D2-7936D1D78168}"/>
              </a:ext>
            </a:extLst>
          </p:cNvPr>
          <p:cNvSpPr txBox="1"/>
          <p:nvPr/>
        </p:nvSpPr>
        <p:spPr>
          <a:xfrm>
            <a:off x="467640" y="2031649"/>
            <a:ext cx="51594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dirty="0">
                <a:latin typeface="Calibri" panose="020F0502020204030204" pitchFamily="34" charset="0"/>
                <a:cs typeface="Calibri" panose="020F0502020204030204" pitchFamily="34" charset="0"/>
              </a:rPr>
              <a:t>O que é dissolver?</a:t>
            </a:r>
          </a:p>
        </p:txBody>
      </p:sp>
    </p:spTree>
    <p:extLst>
      <p:ext uri="{BB962C8B-B14F-4D97-AF65-F5344CB8AC3E}">
        <p14:creationId xmlns:p14="http://schemas.microsoft.com/office/powerpoint/2010/main" val="230012218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1"/>
          <p:cNvSpPr/>
          <p:nvPr/>
        </p:nvSpPr>
        <p:spPr>
          <a:xfrm>
            <a:off x="0" y="0"/>
            <a:ext cx="9143640" cy="162828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8" name="CustomShape 2"/>
          <p:cNvSpPr/>
          <p:nvPr/>
        </p:nvSpPr>
        <p:spPr>
          <a:xfrm>
            <a:off x="720" y="332640"/>
            <a:ext cx="9143640" cy="1280880"/>
          </a:xfrm>
          <a:prstGeom prst="rect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" name="CustomShape 3"/>
          <p:cNvSpPr/>
          <p:nvPr/>
        </p:nvSpPr>
        <p:spPr>
          <a:xfrm>
            <a:off x="467640" y="692640"/>
            <a:ext cx="8136720" cy="122364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50" name="Imagem 6"/>
          <p:cNvPicPr/>
          <p:nvPr/>
        </p:nvPicPr>
        <p:blipFill>
          <a:blip r:embed="rId2"/>
          <a:stretch/>
        </p:blipFill>
        <p:spPr>
          <a:xfrm>
            <a:off x="611640" y="764640"/>
            <a:ext cx="2647440" cy="999720"/>
          </a:xfrm>
          <a:prstGeom prst="rect">
            <a:avLst/>
          </a:prstGeom>
          <a:ln>
            <a:noFill/>
          </a:ln>
        </p:spPr>
      </p:pic>
      <p:sp>
        <p:nvSpPr>
          <p:cNvPr id="51" name="CustomShape 4"/>
          <p:cNvSpPr/>
          <p:nvPr/>
        </p:nvSpPr>
        <p:spPr>
          <a:xfrm>
            <a:off x="3508922" y="932844"/>
            <a:ext cx="4752000" cy="66054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2200" b="1" strike="noStrike" spc="-1" dirty="0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Propriedades das substâncias e Ligações Químicas - Solubilidade</a:t>
            </a:r>
            <a:endParaRPr lang="pt-BR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0A82A28B-59D0-4F00-8505-BEE7617C8872}"/>
              </a:ext>
            </a:extLst>
          </p:cNvPr>
          <p:cNvSpPr txBox="1"/>
          <p:nvPr/>
        </p:nvSpPr>
        <p:spPr>
          <a:xfrm>
            <a:off x="3259080" y="2210366"/>
            <a:ext cx="54083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dirty="0">
                <a:latin typeface="Calibri" panose="020F0502020204030204" pitchFamily="34" charset="0"/>
                <a:cs typeface="Calibri" panose="020F0502020204030204" pitchFamily="34" charset="0"/>
              </a:rPr>
              <a:t>Por que o cloreto de sódio é dissolvido na água enquanto o cobre e o diamante não, mesmo todos possuindo elevada temperatura de fusão?</a:t>
            </a:r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459643C4-8D15-44E8-A4B0-6C1A63E0AA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2707"/>
          <a:stretch/>
        </p:blipFill>
        <p:spPr>
          <a:xfrm>
            <a:off x="269640" y="2210367"/>
            <a:ext cx="1487979" cy="3882993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FDB0B442-0761-4C3A-8761-4F0F39D32A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124" r="48363"/>
          <a:stretch/>
        </p:blipFill>
        <p:spPr>
          <a:xfrm>
            <a:off x="1659551" y="2210366"/>
            <a:ext cx="1420846" cy="3882993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EEF7753F-E86A-4F2A-BAC9-17A33E71F0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7534" y="3951002"/>
            <a:ext cx="3914775" cy="514350"/>
          </a:xfrm>
          <a:prstGeom prst="rect">
            <a:avLst/>
          </a:prstGeom>
        </p:spPr>
      </p:pic>
      <p:sp>
        <p:nvSpPr>
          <p:cNvPr id="21" name="CaixaDeTexto 20">
            <a:extLst>
              <a:ext uri="{FF2B5EF4-FFF2-40B4-BE49-F238E27FC236}">
                <a16:creationId xmlns:a16="http://schemas.microsoft.com/office/drawing/2014/main" id="{95336BE3-A885-488B-A6FF-ECDBC2E6F19E}"/>
              </a:ext>
            </a:extLst>
          </p:cNvPr>
          <p:cNvSpPr txBox="1"/>
          <p:nvPr/>
        </p:nvSpPr>
        <p:spPr>
          <a:xfrm>
            <a:off x="3259079" y="4941721"/>
            <a:ext cx="54083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Obs.: </a:t>
            </a:r>
            <a:r>
              <a:rPr lang="pt-BR" sz="2200" dirty="0">
                <a:latin typeface="Calibri" panose="020F0502020204030204" pitchFamily="34" charset="0"/>
                <a:cs typeface="Calibri" panose="020F0502020204030204" pitchFamily="34" charset="0"/>
              </a:rPr>
              <a:t>substâncias formada por ligações com caráter iônico são solúveis em água.</a:t>
            </a:r>
          </a:p>
        </p:txBody>
      </p:sp>
    </p:spTree>
    <p:extLst>
      <p:ext uri="{BB962C8B-B14F-4D97-AF65-F5344CB8AC3E}">
        <p14:creationId xmlns:p14="http://schemas.microsoft.com/office/powerpoint/2010/main" val="175255797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1"/>
          <p:cNvSpPr/>
          <p:nvPr/>
        </p:nvSpPr>
        <p:spPr>
          <a:xfrm>
            <a:off x="0" y="0"/>
            <a:ext cx="9143640" cy="162828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8" name="CustomShape 2"/>
          <p:cNvSpPr/>
          <p:nvPr/>
        </p:nvSpPr>
        <p:spPr>
          <a:xfrm>
            <a:off x="720" y="332640"/>
            <a:ext cx="9143640" cy="1280880"/>
          </a:xfrm>
          <a:prstGeom prst="rect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" name="CustomShape 3"/>
          <p:cNvSpPr/>
          <p:nvPr/>
        </p:nvSpPr>
        <p:spPr>
          <a:xfrm>
            <a:off x="467640" y="692640"/>
            <a:ext cx="8136720" cy="122364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50" name="Imagem 6"/>
          <p:cNvPicPr/>
          <p:nvPr/>
        </p:nvPicPr>
        <p:blipFill>
          <a:blip r:embed="rId2"/>
          <a:stretch/>
        </p:blipFill>
        <p:spPr>
          <a:xfrm>
            <a:off x="611640" y="764640"/>
            <a:ext cx="2647440" cy="999720"/>
          </a:xfrm>
          <a:prstGeom prst="rect">
            <a:avLst/>
          </a:prstGeom>
          <a:ln>
            <a:noFill/>
          </a:ln>
        </p:spPr>
      </p:pic>
      <p:sp>
        <p:nvSpPr>
          <p:cNvPr id="51" name="CustomShape 4"/>
          <p:cNvSpPr/>
          <p:nvPr/>
        </p:nvSpPr>
        <p:spPr>
          <a:xfrm>
            <a:off x="3508922" y="932844"/>
            <a:ext cx="4752000" cy="66054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2200" b="1" strike="noStrike" spc="-1" dirty="0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Propriedades das substâncias e Ligações Químicas - Condutibilidade</a:t>
            </a:r>
            <a:endParaRPr lang="pt-BR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0A82A28B-59D0-4F00-8505-BEE7617C8872}"/>
              </a:ext>
            </a:extLst>
          </p:cNvPr>
          <p:cNvSpPr txBox="1"/>
          <p:nvPr/>
        </p:nvSpPr>
        <p:spPr>
          <a:xfrm>
            <a:off x="467640" y="2210366"/>
            <a:ext cx="819979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dirty="0">
                <a:latin typeface="Calibri" panose="020F0502020204030204" pitchFamily="34" charset="0"/>
                <a:cs typeface="Calibri" panose="020F0502020204030204" pitchFamily="34" charset="0"/>
              </a:rPr>
              <a:t>Quais as condições necessárias para um material conduzir corrente elétrica?</a:t>
            </a:r>
          </a:p>
          <a:p>
            <a:pPr algn="just"/>
            <a:endParaRPr lang="pt-BR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pt-BR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pt-BR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pt-BR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pt-BR" sz="22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BR" sz="2200" i="1" dirty="0">
                <a:latin typeface="Calibri" panose="020F0502020204030204" pitchFamily="34" charset="0"/>
                <a:cs typeface="Calibri" panose="020F0502020204030204" pitchFamily="34" charset="0"/>
              </a:rPr>
              <a:t>As cargas livres são os meios pelos quais a corrente elétrica pode se deslocar.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49E9F602-DEDF-4F56-AA17-54EC6A79B1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8399" y="3355144"/>
            <a:ext cx="1438275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62097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1"/>
          <p:cNvSpPr/>
          <p:nvPr/>
        </p:nvSpPr>
        <p:spPr>
          <a:xfrm>
            <a:off x="0" y="0"/>
            <a:ext cx="9143640" cy="162828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8" name="CustomShape 2"/>
          <p:cNvSpPr/>
          <p:nvPr/>
        </p:nvSpPr>
        <p:spPr>
          <a:xfrm>
            <a:off x="720" y="332640"/>
            <a:ext cx="9143640" cy="1280880"/>
          </a:xfrm>
          <a:prstGeom prst="rect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" name="CustomShape 3"/>
          <p:cNvSpPr/>
          <p:nvPr/>
        </p:nvSpPr>
        <p:spPr>
          <a:xfrm>
            <a:off x="467640" y="692640"/>
            <a:ext cx="8136720" cy="122364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50" name="Imagem 6"/>
          <p:cNvPicPr/>
          <p:nvPr/>
        </p:nvPicPr>
        <p:blipFill>
          <a:blip r:embed="rId2"/>
          <a:stretch/>
        </p:blipFill>
        <p:spPr>
          <a:xfrm>
            <a:off x="611640" y="764640"/>
            <a:ext cx="2647440" cy="999720"/>
          </a:xfrm>
          <a:prstGeom prst="rect">
            <a:avLst/>
          </a:prstGeom>
          <a:ln>
            <a:noFill/>
          </a:ln>
        </p:spPr>
      </p:pic>
      <p:sp>
        <p:nvSpPr>
          <p:cNvPr id="51" name="CustomShape 4"/>
          <p:cNvSpPr/>
          <p:nvPr/>
        </p:nvSpPr>
        <p:spPr>
          <a:xfrm>
            <a:off x="3508922" y="932844"/>
            <a:ext cx="4752000" cy="66054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2200" b="1" strike="noStrike" spc="-1" dirty="0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Propriedades das substâncias e Ligações Químicas - Condutibilidade</a:t>
            </a:r>
            <a:endParaRPr lang="pt-BR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0A82A28B-59D0-4F00-8505-BEE7617C8872}"/>
              </a:ext>
            </a:extLst>
          </p:cNvPr>
          <p:cNvSpPr txBox="1"/>
          <p:nvPr/>
        </p:nvSpPr>
        <p:spPr>
          <a:xfrm>
            <a:off x="4783015" y="2210366"/>
            <a:ext cx="388442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>
                <a:latin typeface="Calibri" panose="020F0502020204030204" pitchFamily="34" charset="0"/>
                <a:cs typeface="Calibri" panose="020F0502020204030204" pitchFamily="34" charset="0"/>
              </a:rPr>
              <a:t>Por quê o cobre é bom condutor de corrente elétrica sólido e o cloreto de sódio não?</a:t>
            </a:r>
          </a:p>
          <a:p>
            <a:endParaRPr lang="pt-BR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22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Obs.: </a:t>
            </a:r>
            <a:r>
              <a:rPr lang="pt-BR" sz="2200" dirty="0">
                <a:latin typeface="Calibri" panose="020F0502020204030204" pitchFamily="34" charset="0"/>
                <a:cs typeface="Calibri" panose="020F0502020204030204" pitchFamily="34" charset="0"/>
              </a:rPr>
              <a:t>substâncias formadas por ligações com caráter metálico formam estruturas com </a:t>
            </a:r>
            <a:r>
              <a:rPr lang="pt-BR" sz="2200" i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elétrons livres</a:t>
            </a:r>
            <a:r>
              <a:rPr lang="pt-BR" sz="22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200" dirty="0">
                <a:latin typeface="Calibri" panose="020F0502020204030204" pitchFamily="34" charset="0"/>
                <a:cs typeface="Calibri" panose="020F0502020204030204" pitchFamily="34" charset="0"/>
              </a:rPr>
              <a:t>(pouco atraídos pelo núcleo devido a baixa eletronegatividades destes).</a:t>
            </a:r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459643C4-8D15-44E8-A4B0-6C1A63E0AA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2707"/>
          <a:stretch/>
        </p:blipFill>
        <p:spPr>
          <a:xfrm>
            <a:off x="269640" y="2210367"/>
            <a:ext cx="1487979" cy="3882993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8B29198F-58F9-49E6-902E-5289FA0D84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861"/>
          <a:stretch/>
        </p:blipFill>
        <p:spPr>
          <a:xfrm>
            <a:off x="1598566" y="2210367"/>
            <a:ext cx="2937434" cy="3882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28113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lha">
  <a:themeElements>
    <a:clrScheme name="Malha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alha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alh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TM03457485[[fn=Malha]]</Template>
  <TotalTime>3379</TotalTime>
  <Words>352</Words>
  <Application>Microsoft Office PowerPoint</Application>
  <PresentationFormat>Apresentação na tela (4:3)</PresentationFormat>
  <Paragraphs>56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Century Gothic</vt:lpstr>
      <vt:lpstr>Times New Roman</vt:lpstr>
      <vt:lpstr>Malha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ninho</dc:creator>
  <dc:description/>
  <cp:lastModifiedBy>Jr</cp:lastModifiedBy>
  <cp:revision>320</cp:revision>
  <dcterms:created xsi:type="dcterms:W3CDTF">2014-10-16T01:47:54Z</dcterms:created>
  <dcterms:modified xsi:type="dcterms:W3CDTF">2020-03-16T23:11:34Z</dcterms:modified>
  <dc:language>pt-BR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Apresentação na tela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11</vt:i4>
  </property>
</Properties>
</file>