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63" r:id="rId3"/>
    <p:sldId id="264" r:id="rId4"/>
    <p:sldId id="269" r:id="rId5"/>
    <p:sldId id="265" r:id="rId6"/>
    <p:sldId id="266" r:id="rId7"/>
    <p:sldId id="268" r:id="rId8"/>
    <p:sldId id="267" r:id="rId9"/>
    <p:sldId id="270" r:id="rId10"/>
    <p:sldId id="271" r:id="rId11"/>
    <p:sldId id="272" r:id="rId12"/>
    <p:sldId id="275" r:id="rId13"/>
    <p:sldId id="273" r:id="rId14"/>
    <p:sldId id="274" r:id="rId15"/>
    <p:sldId id="276" r:id="rId16"/>
    <p:sldId id="281" r:id="rId17"/>
    <p:sldId id="277" r:id="rId18"/>
    <p:sldId id="278" r:id="rId19"/>
    <p:sldId id="279" r:id="rId20"/>
    <p:sldId id="280" r:id="rId21"/>
  </p:sldIdLst>
  <p:sldSz cx="9144000" cy="6858000" type="screen4x3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365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5710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2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048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359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71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798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330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00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61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785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488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34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4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28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55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06/02/20</a:t>
            </a:r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>
              <a:lnSpc>
                <a:spcPct val="100000"/>
              </a:lnSpc>
            </a:pPr>
            <a:fld id="{D1E69532-F4C2-4002-9A77-270D997DF6A8}" type="slidenum">
              <a:rPr lang="pt-BR" sz="1200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694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ases-intro_pt_BR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9"/>
          <p:cNvPicPr/>
          <p:nvPr/>
        </p:nvPicPr>
        <p:blipFill>
          <a:blip r:embed="rId2"/>
          <a:srcRect t="26854" r="71625"/>
          <a:stretch/>
        </p:blipFill>
        <p:spPr>
          <a:xfrm rot="19079400">
            <a:off x="4996800" y="1747855"/>
            <a:ext cx="4341600" cy="42278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Imagem 6"/>
          <p:cNvPicPr/>
          <p:nvPr/>
        </p:nvPicPr>
        <p:blipFill>
          <a:blip r:embed="rId3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44" name="CustomShape 4"/>
          <p:cNvSpPr/>
          <p:nvPr/>
        </p:nvSpPr>
        <p:spPr>
          <a:xfrm>
            <a:off x="3492000" y="98244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QUÍMICA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4932000" y="5661360"/>
            <a:ext cx="352800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pt-BR" sz="2400" b="1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 Alexandre Jr.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pt-BR" sz="2400" b="0" i="1" strike="noStrike" spc="-1" dirty="0">
                <a:solidFill>
                  <a:schemeClr val="tx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geraldo.silva@ifrn.edu.br</a:t>
            </a:r>
            <a:endParaRPr lang="pt-BR" sz="1800" b="0" strike="noStrike" spc="-1" dirty="0">
              <a:solidFill>
                <a:schemeClr val="tx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6"/>
          <p:cNvSpPr/>
          <p:nvPr/>
        </p:nvSpPr>
        <p:spPr>
          <a:xfrm>
            <a:off x="312896" y="2324035"/>
            <a:ext cx="4832557" cy="4034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2000" b="0" strike="noStrike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Aula 04 – Objetivos:</a:t>
            </a:r>
          </a:p>
          <a:p>
            <a:pPr>
              <a:lnSpc>
                <a:spcPct val="100000"/>
              </a:lnSpc>
            </a:pPr>
            <a:endParaRPr lang="pt-BR" sz="2000" b="0" strike="noStrike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Enunciar o conceito de energia e relacioná-lo com as transformações químicas;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Modelizar em nível macroscópico o efeito da temperatura sobre as partículas;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Enunciar o conceito de calor e identificar o sentido do seu deslocamento.</a:t>
            </a:r>
          </a:p>
          <a:p>
            <a:pPr marL="343080" indent="-342720">
              <a:lnSpc>
                <a:spcPct val="100000"/>
              </a:lnSpc>
              <a:buClr>
                <a:schemeClr val="tx1"/>
              </a:buClr>
              <a:buFont typeface="StarSymbol"/>
              <a:buAutoNum type="alphaLcParenR"/>
            </a:pPr>
            <a:r>
              <a:rPr lang="pt-BR" sz="2000" spc="-1" dirty="0">
                <a:solidFill>
                  <a:schemeClr val="tx1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Enunciar os elementos constituintes do átomo e estabelecer relações lógicas entre suas partes.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que é feito um átomo?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2B10E6F-54F4-4968-9D77-2F4EF87B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09" y="2177730"/>
            <a:ext cx="2726671" cy="2084657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7B140C2-6927-4CA3-A94F-AF9F6640B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45642"/>
              </p:ext>
            </p:extLst>
          </p:nvPr>
        </p:nvGraphicFramePr>
        <p:xfrm>
          <a:off x="211080" y="481183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8101349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45159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723711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4571729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três maiores partículas subatômicas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08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Símbolo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761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Prótons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Núcleo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2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Núcleo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02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Elétrons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Fora do núcleo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35492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3508922" y="2619894"/>
            <a:ext cx="5233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Qual a carga de um átomo?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Como várias partículas positivas ficam acumuladas no núcleo?</a:t>
            </a:r>
          </a:p>
        </p:txBody>
      </p:sp>
    </p:spTree>
    <p:extLst>
      <p:ext uri="{BB962C8B-B14F-4D97-AF65-F5344CB8AC3E}">
        <p14:creationId xmlns:p14="http://schemas.microsoft.com/office/powerpoint/2010/main" val="2511567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Propriedades do átomo.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445970" y="2356525"/>
            <a:ext cx="4301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Massa atômica(A):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= Z +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Número atômico (Z):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corresponde ao número que caracteriza um determinado elemento químico. Seu valor é o mesmo do número de prótons presentes no átomo daquele elemento.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4CDFC62-5ED5-43AF-A7E8-6B8CE057D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42" y="2434115"/>
            <a:ext cx="3682218" cy="3369787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8D7898DE-6F1C-4E93-8445-660456C489B1}"/>
              </a:ext>
            </a:extLst>
          </p:cNvPr>
          <p:cNvSpPr/>
          <p:nvPr/>
        </p:nvSpPr>
        <p:spPr>
          <a:xfrm>
            <a:off x="5617512" y="2804041"/>
            <a:ext cx="1716258" cy="1645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8AF2F92-AB5F-4BEC-A30F-56D3B1BC0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634" y="5098490"/>
            <a:ext cx="2597980" cy="14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98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806164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Tabela Periódica - Referência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97D132C-839E-49E2-9222-641587AC1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5"/>
          <a:stretch/>
        </p:blipFill>
        <p:spPr>
          <a:xfrm>
            <a:off x="381340" y="1973520"/>
            <a:ext cx="8381320" cy="46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20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467639" y="2841737"/>
            <a:ext cx="8136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Um átomo “X” possui 15 prótons, 15 nêutrons e 15 elétrons enquanto que outro átomo “Y” possui 14 prótons, 16 nêutrons e 14 elétrons. Estes dois átomos são átomos do mesmo elemento químico? Justifique.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7D02DE-5DAA-4818-8A83-F1685D44C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77" y="4840023"/>
            <a:ext cx="2092881" cy="15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5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Íons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503460" y="2461910"/>
            <a:ext cx="8136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São átomos que possuem carga não nula em consequência de terem ganhado ou perdido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elétrons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233C94-6B26-482B-9E51-752299AF0B6C}"/>
              </a:ext>
            </a:extLst>
          </p:cNvPr>
          <p:cNvSpPr txBox="1"/>
          <p:nvPr/>
        </p:nvSpPr>
        <p:spPr>
          <a:xfrm>
            <a:off x="331313" y="4234259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aseline="-25000" dirty="0"/>
              <a:t>12</a:t>
            </a:r>
            <a:r>
              <a:rPr lang="pt-BR" sz="4000" dirty="0"/>
              <a:t>C</a:t>
            </a: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7E1DF286-2044-4675-AB25-A9CA8DCC96AA}"/>
              </a:ext>
            </a:extLst>
          </p:cNvPr>
          <p:cNvSpPr/>
          <p:nvPr/>
        </p:nvSpPr>
        <p:spPr>
          <a:xfrm>
            <a:off x="1311068" y="4028063"/>
            <a:ext cx="225083" cy="1120278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66FEEB-9896-49D7-B5ED-FF4D1345B02F}"/>
              </a:ext>
            </a:extLst>
          </p:cNvPr>
          <p:cNvSpPr txBox="1"/>
          <p:nvPr/>
        </p:nvSpPr>
        <p:spPr>
          <a:xfrm>
            <a:off x="1536151" y="4126537"/>
            <a:ext cx="144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 prótons</a:t>
            </a:r>
          </a:p>
          <a:p>
            <a:r>
              <a:rPr lang="pt-BR" dirty="0"/>
              <a:t>6 nêutrons</a:t>
            </a:r>
          </a:p>
          <a:p>
            <a:r>
              <a:rPr lang="pt-BR" dirty="0"/>
              <a:t>6 elétrons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0D8C78-5EFC-4A5E-836F-2384AF484872}"/>
              </a:ext>
            </a:extLst>
          </p:cNvPr>
          <p:cNvSpPr txBox="1"/>
          <p:nvPr/>
        </p:nvSpPr>
        <p:spPr>
          <a:xfrm>
            <a:off x="2979016" y="4234259"/>
            <a:ext cx="1375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aseline="-25000" dirty="0">
                <a:solidFill>
                  <a:srgbClr val="00B0F0"/>
                </a:solidFill>
              </a:rPr>
              <a:t>12</a:t>
            </a:r>
            <a:r>
              <a:rPr lang="pt-BR" sz="4000" dirty="0">
                <a:solidFill>
                  <a:srgbClr val="00B0F0"/>
                </a:solidFill>
              </a:rPr>
              <a:t>C</a:t>
            </a:r>
            <a:r>
              <a:rPr lang="pt-BR" sz="4000" baseline="30000" dirty="0">
                <a:solidFill>
                  <a:srgbClr val="00B0F0"/>
                </a:solidFill>
              </a:rPr>
              <a:t>2+</a:t>
            </a:r>
          </a:p>
        </p:txBody>
      </p:sp>
      <p:sp>
        <p:nvSpPr>
          <p:cNvPr id="13" name="Chave Esquerda 12">
            <a:extLst>
              <a:ext uri="{FF2B5EF4-FFF2-40B4-BE49-F238E27FC236}">
                <a16:creationId xmlns:a16="http://schemas.microsoft.com/office/drawing/2014/main" id="{2C99CE60-ABCB-4AB4-B4FF-705ACD74DCBC}"/>
              </a:ext>
            </a:extLst>
          </p:cNvPr>
          <p:cNvSpPr/>
          <p:nvPr/>
        </p:nvSpPr>
        <p:spPr>
          <a:xfrm>
            <a:off x="4282327" y="4028063"/>
            <a:ext cx="225083" cy="1120278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12CB23F-5211-4FA8-8853-51A0F8BBE4AC}"/>
              </a:ext>
            </a:extLst>
          </p:cNvPr>
          <p:cNvSpPr txBox="1"/>
          <p:nvPr/>
        </p:nvSpPr>
        <p:spPr>
          <a:xfrm>
            <a:off x="4507410" y="4126537"/>
            <a:ext cx="144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</a:rPr>
              <a:t>6 prótons</a:t>
            </a:r>
          </a:p>
          <a:p>
            <a:r>
              <a:rPr lang="pt-BR" dirty="0">
                <a:solidFill>
                  <a:srgbClr val="00B0F0"/>
                </a:solidFill>
              </a:rPr>
              <a:t>6 nêutrons</a:t>
            </a:r>
          </a:p>
          <a:p>
            <a:r>
              <a:rPr lang="pt-BR" dirty="0">
                <a:solidFill>
                  <a:srgbClr val="00B0F0"/>
                </a:solidFill>
              </a:rPr>
              <a:t>4 elétrons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CCA7AA-1736-4D92-A394-22256E45FC34}"/>
              </a:ext>
            </a:extLst>
          </p:cNvPr>
          <p:cNvSpPr txBox="1"/>
          <p:nvPr/>
        </p:nvSpPr>
        <p:spPr>
          <a:xfrm>
            <a:off x="5851799" y="4234259"/>
            <a:ext cx="109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aseline="-25000" dirty="0">
                <a:solidFill>
                  <a:srgbClr val="FF0000"/>
                </a:solidFill>
              </a:rPr>
              <a:t>12</a:t>
            </a:r>
            <a:r>
              <a:rPr lang="pt-BR" sz="4000" dirty="0">
                <a:solidFill>
                  <a:srgbClr val="FF0000"/>
                </a:solidFill>
              </a:rPr>
              <a:t>C</a:t>
            </a:r>
            <a:r>
              <a:rPr lang="pt-BR" sz="4000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Chave Esquerda 15">
            <a:extLst>
              <a:ext uri="{FF2B5EF4-FFF2-40B4-BE49-F238E27FC236}">
                <a16:creationId xmlns:a16="http://schemas.microsoft.com/office/drawing/2014/main" id="{93644031-E0F8-4010-8184-DF295BC9F606}"/>
              </a:ext>
            </a:extLst>
          </p:cNvPr>
          <p:cNvSpPr/>
          <p:nvPr/>
        </p:nvSpPr>
        <p:spPr>
          <a:xfrm>
            <a:off x="6972231" y="4028063"/>
            <a:ext cx="225083" cy="1120278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0A26DE-CD35-4ADC-9CA9-32587D132588}"/>
              </a:ext>
            </a:extLst>
          </p:cNvPr>
          <p:cNvSpPr txBox="1"/>
          <p:nvPr/>
        </p:nvSpPr>
        <p:spPr>
          <a:xfrm>
            <a:off x="7197314" y="4126537"/>
            <a:ext cx="144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6 prótons</a:t>
            </a:r>
          </a:p>
          <a:p>
            <a:r>
              <a:rPr lang="pt-BR" dirty="0">
                <a:solidFill>
                  <a:srgbClr val="FF0000"/>
                </a:solidFill>
              </a:rPr>
              <a:t>6 nêutrons</a:t>
            </a:r>
          </a:p>
          <a:p>
            <a:r>
              <a:rPr lang="pt-BR" dirty="0">
                <a:solidFill>
                  <a:srgbClr val="FF0000"/>
                </a:solidFill>
              </a:rPr>
              <a:t>7 elétrons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0CAC18-BD69-4BF5-A59C-73B6C401096F}"/>
              </a:ext>
            </a:extLst>
          </p:cNvPr>
          <p:cNvSpPr txBox="1"/>
          <p:nvPr/>
        </p:nvSpPr>
        <p:spPr>
          <a:xfrm>
            <a:off x="3259080" y="5458265"/>
            <a:ext cx="242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Cátion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– íon com carga positiva.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1DCB6E-8314-4A7A-84C0-6EDE41C8488C}"/>
              </a:ext>
            </a:extLst>
          </p:cNvPr>
          <p:cNvSpPr txBox="1"/>
          <p:nvPr/>
        </p:nvSpPr>
        <p:spPr>
          <a:xfrm>
            <a:off x="6398583" y="5458265"/>
            <a:ext cx="2424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Ânion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– íon com carga negativa.</a:t>
            </a:r>
          </a:p>
        </p:txBody>
      </p:sp>
    </p:spTree>
    <p:extLst>
      <p:ext uri="{BB962C8B-B14F-4D97-AF65-F5344CB8AC3E}">
        <p14:creationId xmlns:p14="http://schemas.microsoft.com/office/powerpoint/2010/main" val="226074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467640" y="2276280"/>
            <a:ext cx="81367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Indique a quantidade de prótons, nêutrons e elétrons em cada um dos elementos seguintes.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pt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</a:p>
          <a:p>
            <a:pPr marL="457200" indent="-457200">
              <a:buAutoNum type="alphaLcParenR"/>
            </a:pPr>
            <a:endParaRPr lang="pt-BR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pt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  <a:p>
            <a:pPr marL="457200" indent="-457200">
              <a:buAutoNum type="alphaLcParenR"/>
            </a:pPr>
            <a:endParaRPr lang="pt-BR" sz="2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lphaLcParenR"/>
            </a:pPr>
            <a:r>
              <a:rPr lang="pt-BR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pt-BR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31892869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Isótopos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503460" y="2461910"/>
            <a:ext cx="813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Átomos de um mesmo elemento químico que possui mesmo número de prótons e de elétrons mas quantidade de nêutrons diferentes.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31E1B2-8FA0-4DEE-9ADA-DBE2A3D1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69" y="3865547"/>
            <a:ext cx="5831661" cy="17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666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atômico de Bohr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4023360" y="1988280"/>
            <a:ext cx="493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Os elétrons estão em órbitas de diferentes energias ao redor do núcleo.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energia do elétron é </a:t>
            </a:r>
            <a:r>
              <a:rPr lang="pt-BR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quantizada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elétron se mantém no </a:t>
            </a:r>
            <a:r>
              <a:rPr lang="pt-BR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fundamental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mas pode passar para o </a:t>
            </a:r>
            <a:r>
              <a:rPr lang="pt-BR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 excitado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se absorver energia suficiente.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F21813-D2DF-48F5-AEA9-CBF1F956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157756"/>
            <a:ext cx="3609724" cy="230832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77044C6-7174-4CF9-9087-7E603EA88F19}"/>
              </a:ext>
            </a:extLst>
          </p:cNvPr>
          <p:cNvSpPr txBox="1"/>
          <p:nvPr/>
        </p:nvSpPr>
        <p:spPr>
          <a:xfrm>
            <a:off x="182880" y="4935010"/>
            <a:ext cx="8778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Níveis de energia diferentes podem conter diferentes quantidades de elétrons.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Quanto mais distante do núcleo, mais energético é o nível de energia.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Os elétrons do nível mais diante do núcleo são chamados </a:t>
            </a:r>
            <a:r>
              <a:rPr lang="pt-BR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elétrons de valência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469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Espectro atômico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E6860E-CEE5-4A57-BE43-F324C7C9F547}"/>
              </a:ext>
            </a:extLst>
          </p:cNvPr>
          <p:cNvSpPr txBox="1"/>
          <p:nvPr/>
        </p:nvSpPr>
        <p:spPr>
          <a:xfrm>
            <a:off x="5434308" y="2928819"/>
            <a:ext cx="3709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Quando voltam do nível excitado para o nível fundamental, o elétron emite radiação que pode estar contida dentro do espectro da luz visível.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E4E05B-3D97-4988-B94A-B2D0E4FA2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3" y="2276280"/>
            <a:ext cx="4853354" cy="43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78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Quântico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4F5DC90-6B89-4B66-A82C-AB8A2F456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343" y="2239725"/>
            <a:ext cx="3471314" cy="7368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C9C330D-D108-4641-BCC5-B5DE8AD8523F}"/>
              </a:ext>
            </a:extLst>
          </p:cNvPr>
          <p:cNvSpPr txBox="1"/>
          <p:nvPr/>
        </p:nvSpPr>
        <p:spPr>
          <a:xfrm>
            <a:off x="467640" y="3402250"/>
            <a:ext cx="8136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matéria também possui propriedades associadas às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ondas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Adota o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 da Incerteza de </a:t>
            </a:r>
            <a:r>
              <a:rPr lang="pt-B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Heizenberg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 não é possível saber a posição exata e o momentum (velocidade e direção) de um elétron ao mesmo tempo.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Os elétrons se encontram em </a:t>
            </a:r>
            <a:r>
              <a:rPr lang="pt-B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Orbitais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 volumes no espaço em que provavelmente há elétrons.</a:t>
            </a:r>
          </a:p>
        </p:txBody>
      </p:sp>
    </p:spTree>
    <p:extLst>
      <p:ext uri="{BB962C8B-B14F-4D97-AF65-F5344CB8AC3E}">
        <p14:creationId xmlns:p14="http://schemas.microsoft.com/office/powerpoint/2010/main" val="15532091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2844"/>
            <a:ext cx="4752000" cy="6605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Energia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611640" y="2982962"/>
            <a:ext cx="828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Capacidade que um sistema possui de realiza </a:t>
            </a:r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trabalho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DAEBC49-6B68-464A-B04C-D3E1EB855CAA}"/>
              </a:ext>
            </a:extLst>
          </p:cNvPr>
          <p:cNvCxnSpPr/>
          <p:nvPr/>
        </p:nvCxnSpPr>
        <p:spPr>
          <a:xfrm>
            <a:off x="6755815" y="3444627"/>
            <a:ext cx="0" cy="501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7D2B78-19A0-4532-89D5-A2A4D19DC633}"/>
              </a:ext>
            </a:extLst>
          </p:cNvPr>
          <p:cNvSpPr txBox="1"/>
          <p:nvPr/>
        </p:nvSpPr>
        <p:spPr>
          <a:xfrm>
            <a:off x="5099017" y="4018391"/>
            <a:ext cx="3334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Forma de transferir energia em consequência de um movimento ordenado.</a:t>
            </a:r>
          </a:p>
        </p:txBody>
      </p:sp>
    </p:spTree>
    <p:extLst>
      <p:ext uri="{BB962C8B-B14F-4D97-AF65-F5344CB8AC3E}">
        <p14:creationId xmlns:p14="http://schemas.microsoft.com/office/powerpoint/2010/main" val="39657093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934116"/>
            <a:ext cx="4752000" cy="4982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2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9C330D-D108-4641-BCC5-B5DE8AD8523F}"/>
              </a:ext>
            </a:extLst>
          </p:cNvPr>
          <p:cNvSpPr txBox="1"/>
          <p:nvPr/>
        </p:nvSpPr>
        <p:spPr>
          <a:xfrm>
            <a:off x="467640" y="2375308"/>
            <a:ext cx="813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Quais as diferenças entre os modelos atômicos de Bohr e o modelo quântico?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A7355E-D04C-4C05-9241-3364E3BEB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22" y="3541542"/>
            <a:ext cx="1486450" cy="21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01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97458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 energia se manifesta?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611640" y="2276280"/>
            <a:ext cx="8282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 Cinética (</a:t>
            </a:r>
            <a:r>
              <a:rPr lang="pt-BR" sz="24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</a:t>
            </a:r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associada ao movimento.</a:t>
            </a:r>
          </a:p>
          <a:p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Energia Potencial (</a:t>
            </a:r>
            <a:r>
              <a:rPr lang="pt-BR" sz="24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</a:t>
            </a:r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armazenada dentro do sistema.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5D7C66-55E0-4545-8EE4-0A68BB81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94" y="3588614"/>
            <a:ext cx="3521344" cy="2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9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02964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36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5D7C66-55E0-4545-8EE4-0A68BB81C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0" y="2702349"/>
            <a:ext cx="3521344" cy="293674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3BF2B16-6482-4F91-9B94-20A2C1901267}"/>
              </a:ext>
            </a:extLst>
          </p:cNvPr>
          <p:cNvSpPr txBox="1"/>
          <p:nvPr/>
        </p:nvSpPr>
        <p:spPr>
          <a:xfrm>
            <a:off x="4332849" y="2518117"/>
            <a:ext cx="4271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Quais os valores de energia potencia e cinética depois que a bola parou no chão?</a:t>
            </a:r>
          </a:p>
          <a:p>
            <a:pPr marL="457200" indent="-457200">
              <a:buAutoNum type="arabicPeriod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eriod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Pra onde foi a energia que estava na bola desde antes dela cair em direção ao solo até ela fica em repouso.</a:t>
            </a:r>
          </a:p>
        </p:txBody>
      </p:sp>
    </p:spTree>
    <p:extLst>
      <p:ext uri="{BB962C8B-B14F-4D97-AF65-F5344CB8AC3E}">
        <p14:creationId xmlns:p14="http://schemas.microsoft.com/office/powerpoint/2010/main" val="34863440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97458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as formas de energia aparecem nas transformações químicas?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611640" y="2276280"/>
            <a:ext cx="8282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Temperatura (T):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medida do grau de agitação das partículas.</a:t>
            </a: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temperatura é uma manifestação da energia como Cinética ou Potencial?</a:t>
            </a:r>
          </a:p>
        </p:txBody>
      </p:sp>
      <p:pic>
        <p:nvPicPr>
          <p:cNvPr id="3" name="Imagem 2">
            <a:hlinkClick r:id="rId3" action="ppaction://hlinkfile"/>
            <a:extLst>
              <a:ext uri="{FF2B5EF4-FFF2-40B4-BE49-F238E27FC236}">
                <a16:creationId xmlns:a16="http://schemas.microsoft.com/office/drawing/2014/main" id="{D5BF056E-4D50-4DD4-AC30-5373C4710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45" y="3097945"/>
            <a:ext cx="31051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97458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as formas de energia aparecem nas transformações químicas?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611640" y="2121532"/>
            <a:ext cx="82824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Calor(q):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energia em trânsito, transferido do sistema de maior para o de menor temperatura.</a:t>
            </a: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 T(A) &gt; T(B) e os sistemas forem colocados em contato térmico, o que irá ocorrer?</a:t>
            </a:r>
          </a:p>
          <a:p>
            <a:pPr algn="just"/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Obs.: </a:t>
            </a:r>
            <a:r>
              <a:rPr lang="pt-B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submicroscopicamente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o calor corresponde a energia trocada por um corpo em consequência do movimento desordenado das partículas.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7B8008-47A1-4339-9B5B-D202AB513D3B}"/>
              </a:ext>
            </a:extLst>
          </p:cNvPr>
          <p:cNvSpPr/>
          <p:nvPr/>
        </p:nvSpPr>
        <p:spPr>
          <a:xfrm>
            <a:off x="3731926" y="3165226"/>
            <a:ext cx="798342" cy="7983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913A47B-F51E-4140-9772-770F35020969}"/>
              </a:ext>
            </a:extLst>
          </p:cNvPr>
          <p:cNvSpPr/>
          <p:nvPr/>
        </p:nvSpPr>
        <p:spPr>
          <a:xfrm>
            <a:off x="4536000" y="3165226"/>
            <a:ext cx="798342" cy="7983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69576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55720" y="945151"/>
            <a:ext cx="4752000" cy="7186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Atividade</a:t>
            </a:r>
            <a:endParaRPr lang="pt-B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430587" y="2462233"/>
            <a:ext cx="8282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A partir do conceito de calor, explique por que a expressão: “estou com calor” não é termodinamicamente correta.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E8D8C2-CC00-4541-9147-37CBB4099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824" y="4121497"/>
            <a:ext cx="2481228" cy="24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879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97458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as formas de energia aparecem nas transformações químicas?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3146A2-B5EF-40A2-BBF7-5A1061B1C965}"/>
              </a:ext>
            </a:extLst>
          </p:cNvPr>
          <p:cNvSpPr txBox="1"/>
          <p:nvPr/>
        </p:nvSpPr>
        <p:spPr>
          <a:xfrm>
            <a:off x="244343" y="2598003"/>
            <a:ext cx="865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Ligação química: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forças atrativas entre </a:t>
            </a:r>
            <a:r>
              <a:rPr lang="pt-BR" sz="24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átomos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que os mantém unidos  formando moléculas ou substâncias.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A2EE8E92-AD86-4DAE-8F26-1DADED5488DE}"/>
              </a:ext>
            </a:extLst>
          </p:cNvPr>
          <p:cNvCxnSpPr/>
          <p:nvPr/>
        </p:nvCxnSpPr>
        <p:spPr>
          <a:xfrm>
            <a:off x="6040231" y="3078994"/>
            <a:ext cx="0" cy="8264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93B0D4-CE1A-45D4-9A78-4DED55024C31}"/>
              </a:ext>
            </a:extLst>
          </p:cNvPr>
          <p:cNvSpPr txBox="1"/>
          <p:nvPr/>
        </p:nvSpPr>
        <p:spPr>
          <a:xfrm>
            <a:off x="4366175" y="3938254"/>
            <a:ext cx="3348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Menor porção da matéria que representa um elemento em particular.</a:t>
            </a:r>
          </a:p>
        </p:txBody>
      </p:sp>
    </p:spTree>
    <p:extLst>
      <p:ext uri="{BB962C8B-B14F-4D97-AF65-F5344CB8AC3E}">
        <p14:creationId xmlns:p14="http://schemas.microsoft.com/office/powerpoint/2010/main" val="6306960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3640" cy="162828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720" y="332640"/>
            <a:ext cx="9143640" cy="128088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3"/>
          <p:cNvSpPr/>
          <p:nvPr/>
        </p:nvSpPr>
        <p:spPr>
          <a:xfrm>
            <a:off x="467640" y="692640"/>
            <a:ext cx="8136720" cy="122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Imagem 6"/>
          <p:cNvPicPr/>
          <p:nvPr/>
        </p:nvPicPr>
        <p:blipFill>
          <a:blip r:embed="rId2"/>
          <a:stretch/>
        </p:blipFill>
        <p:spPr>
          <a:xfrm>
            <a:off x="611640" y="764640"/>
            <a:ext cx="2647440" cy="9997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508922" y="697458"/>
            <a:ext cx="4752000" cy="1013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Como as formas de energia aparecem nas transformações químicas?</a:t>
            </a:r>
            <a:endParaRPr lang="pt-B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1C8CC5-49AD-4B71-8A04-3738908E7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0" y="3429000"/>
            <a:ext cx="5119468" cy="255973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4519A0-A595-4716-8A65-B23B2EE46AAB}"/>
              </a:ext>
            </a:extLst>
          </p:cNvPr>
          <p:cNvSpPr txBox="1"/>
          <p:nvPr/>
        </p:nvSpPr>
        <p:spPr>
          <a:xfrm>
            <a:off x="321895" y="2297807"/>
            <a:ext cx="8282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De onde vem a energia quando um combustível é queimado?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E59660-54A8-4018-BA84-AAB31E2AA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84" y="4114870"/>
            <a:ext cx="3548576" cy="23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99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1956</TotalTime>
  <Words>765</Words>
  <Application>Microsoft Office PowerPoint</Application>
  <PresentationFormat>Apresentação na tela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StarSymbol</vt:lpstr>
      <vt:lpstr>Times New Roman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ninho</dc:creator>
  <dc:description/>
  <cp:lastModifiedBy>Jr</cp:lastModifiedBy>
  <cp:revision>245</cp:revision>
  <dcterms:created xsi:type="dcterms:W3CDTF">2014-10-16T01:47:54Z</dcterms:created>
  <dcterms:modified xsi:type="dcterms:W3CDTF">2020-03-02T23:03:48Z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