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3"/>
    <p:sldMasterId id="2147483671" r:id="rId4"/>
    <p:sldMasterId id="214748367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embeddedFontLst>
    <p:embeddedFont>
      <p:font typeface="Tahoma"/>
      <p:regular r:id="rId30"/>
      <p:bold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3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Tahoma-bold.fntdata"/><Relationship Id="rId30" Type="http://schemas.openxmlformats.org/officeDocument/2006/relationships/font" Target="fonts/Tahoma-regular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760e24ecf_2_9:notes"/>
          <p:cNvSpPr/>
          <p:nvPr>
            <p:ph idx="2" type="sldImg"/>
          </p:nvPr>
        </p:nvSpPr>
        <p:spPr>
          <a:xfrm>
            <a:off x="134951" y="686475"/>
            <a:ext cx="6588097" cy="342811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2" name="Google Shape;132;g1760e24ecf_2_9:notes"/>
          <p:cNvSpPr txBox="1"/>
          <p:nvPr>
            <p:ph idx="1" type="body"/>
          </p:nvPr>
        </p:nvSpPr>
        <p:spPr>
          <a:xfrm>
            <a:off x="913991" y="4342944"/>
            <a:ext cx="5030018" cy="4114592"/>
          </a:xfrm>
          <a:prstGeom prst="rect">
            <a:avLst/>
          </a:prstGeom>
          <a:noFill/>
          <a:ln>
            <a:noFill/>
          </a:ln>
        </p:spPr>
        <p:txBody>
          <a:bodyPr anchorCtr="0" anchor="t" bIns="46625" lIns="93275" spcFirstLastPara="1" rIns="93275" wrap="square" tIns="466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/>
          </a:p>
        </p:txBody>
      </p:sp>
      <p:sp>
        <p:nvSpPr>
          <p:cNvPr id="133" name="Google Shape;133;g1760e24ecf_2_9:notes"/>
          <p:cNvSpPr txBox="1"/>
          <p:nvPr/>
        </p:nvSpPr>
        <p:spPr>
          <a:xfrm>
            <a:off x="3885996" y="8687306"/>
            <a:ext cx="2972004" cy="456704"/>
          </a:xfrm>
          <a:prstGeom prst="rect">
            <a:avLst/>
          </a:prstGeom>
          <a:noFill/>
          <a:ln>
            <a:noFill/>
          </a:ln>
        </p:spPr>
        <p:txBody>
          <a:bodyPr anchorCtr="0" anchor="b" bIns="46625" lIns="93275" spcFirstLastPara="1" rIns="93275" wrap="square" tIns="466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Times New Roman"/>
              <a:buNone/>
            </a:pPr>
            <a:fld id="{00000000-1234-1234-1234-123412341234}" type="slidenum">
              <a:rPr b="0" i="0" lang="pt-BR" sz="12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3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bdd5ff1170_0_28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bdd5ff1170_0_28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bd8c212ab5_0_2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bd8c212ab5_0_2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bdd5ff1170_0_4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bdd5ff1170_0_4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be5f862f15_0_33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gbe5f862f15_0_33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bd8c212ab5_0_1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gbd8c212ab5_0_1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bdd5ff1170_0_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bdd5ff1170_0_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bdd5ff1170_0_5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gbdd5ff1170_0_5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be5f862f15_0_24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gbe5f862f15_0_24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bdd5ff1170_0_9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gbdd5ff1170_0_9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bdd5ff1170_0_8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gbdd5ff1170_0_8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aed2276b87_0_63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aed2276b87_0_63:notes"/>
          <p:cNvSpPr/>
          <p:nvPr>
            <p:ph idx="2" type="sldImg"/>
          </p:nvPr>
        </p:nvSpPr>
        <p:spPr>
          <a:xfrm>
            <a:off x="132930" y="686475"/>
            <a:ext cx="65919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bdd5ff1170_0_11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gbdd5ff1170_0_11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bdd5ff1170_0_101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gbdd5ff1170_0_101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a3496d9ae5_0_16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ga3496d9ae5_0_160:notes"/>
          <p:cNvSpPr/>
          <p:nvPr>
            <p:ph idx="2" type="sldImg"/>
          </p:nvPr>
        </p:nvSpPr>
        <p:spPr>
          <a:xfrm>
            <a:off x="132882" y="686475"/>
            <a:ext cx="65925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1760e24ecf_2_242:notes"/>
          <p:cNvSpPr txBox="1"/>
          <p:nvPr>
            <p:ph idx="1" type="body"/>
          </p:nvPr>
        </p:nvSpPr>
        <p:spPr>
          <a:xfrm>
            <a:off x="913991" y="4342944"/>
            <a:ext cx="5030018" cy="4114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g1760e24ecf_2_242:notes"/>
          <p:cNvSpPr/>
          <p:nvPr>
            <p:ph idx="2" type="sldImg"/>
          </p:nvPr>
        </p:nvSpPr>
        <p:spPr>
          <a:xfrm>
            <a:off x="132907" y="686475"/>
            <a:ext cx="6592186" cy="342811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ba516b3417_0_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ba516b3417_0_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ba785322f9_0_0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ba785322f9_0_0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be5f862f15_0_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be5f862f15_0_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bd8c212ab5_0_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bd8c212ab5_0_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ba785322f9_0_1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ba785322f9_0_1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be5f862f15_0_15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gbe5f862f15_0_15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bdd5ff1170_0_12:notes"/>
          <p:cNvSpPr txBox="1"/>
          <p:nvPr>
            <p:ph idx="1" type="body"/>
          </p:nvPr>
        </p:nvSpPr>
        <p:spPr>
          <a:xfrm>
            <a:off x="913991" y="4342944"/>
            <a:ext cx="5030100" cy="41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86100" lIns="86100" spcFirstLastPara="1" rIns="86100" wrap="square" tIns="86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gbdd5ff1170_0_12:notes"/>
          <p:cNvSpPr/>
          <p:nvPr>
            <p:ph idx="2" type="sldImg"/>
          </p:nvPr>
        </p:nvSpPr>
        <p:spPr>
          <a:xfrm>
            <a:off x="132907" y="686475"/>
            <a:ext cx="6592200" cy="3428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1403350" y="3868341"/>
            <a:ext cx="6400800" cy="11525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857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1430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6002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514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2971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429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3886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type="ctrTitle"/>
          </p:nvPr>
        </p:nvSpPr>
        <p:spPr>
          <a:xfrm>
            <a:off x="684213" y="2518172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6699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2" name="Google Shape;72;p16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is" type="vertTitleAndTx">
  <p:cSld name="VERTICAL_TITLE_AND_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>
            <p:ph type="title"/>
          </p:nvPr>
        </p:nvSpPr>
        <p:spPr>
          <a:xfrm rot="5400000">
            <a:off x="5764213" y="1408510"/>
            <a:ext cx="4438650" cy="1943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" type="body"/>
          </p:nvPr>
        </p:nvSpPr>
        <p:spPr>
          <a:xfrm rot="5400000">
            <a:off x="1801813" y="-458390"/>
            <a:ext cx="4438650" cy="56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76" name="Google Shape;76;p17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78" name="Google Shape;78;p17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1" name="Google Shape;81;p18"/>
          <p:cNvSpPr txBox="1"/>
          <p:nvPr>
            <p:ph idx="1" type="body"/>
          </p:nvPr>
        </p:nvSpPr>
        <p:spPr>
          <a:xfrm rot="5400000">
            <a:off x="3525837" y="-829866"/>
            <a:ext cx="30861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1792288" y="3600450"/>
            <a:ext cx="5486400" cy="42505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7" name="Google Shape;87;p19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1400"/>
              <a:buFont typeface="Noto Sans Symbols"/>
              <a:buNone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8" name="Google Shape;88;p19"/>
          <p:cNvSpPr txBox="1"/>
          <p:nvPr>
            <p:ph idx="1" type="body"/>
          </p:nvPr>
        </p:nvSpPr>
        <p:spPr>
          <a:xfrm>
            <a:off x="1792288" y="4025503"/>
            <a:ext cx="5486400" cy="6036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sz="1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89" name="Google Shape;89;p19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0" name="Google Shape;90;p19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1" name="Google Shape;91;p19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0"/>
          <p:cNvSpPr txBox="1"/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4" name="Google Shape;94;p20"/>
          <p:cNvSpPr txBox="1"/>
          <p:nvPr>
            <p:ph idx="1" type="body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sz="3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5" name="Google Shape;95;p20"/>
          <p:cNvSpPr txBox="1"/>
          <p:nvPr>
            <p:ph idx="2" type="body"/>
          </p:nvPr>
        </p:nvSpPr>
        <p:spPr>
          <a:xfrm>
            <a:off x="457200" y="1076325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sz="1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1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0" i="0" sz="1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9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1" name="Google Shape;101;p21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2" name="Google Shape;102;p21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05" name="Google Shape;105;p22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6" name="Google Shape;106;p22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07" name="Google Shape;107;p22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3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idx="1" type="body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b="1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1" name="Google Shape;111;p23"/>
          <p:cNvSpPr txBox="1"/>
          <p:nvPr>
            <p:ph idx="2" type="body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052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1920"/>
              <a:buFont typeface="Noto Sans Symbols"/>
              <a:buChar char="■"/>
              <a:defRPr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302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0039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0988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28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794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794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794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794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794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2" name="Google Shape;112;p23"/>
          <p:cNvSpPr txBox="1"/>
          <p:nvPr>
            <p:ph idx="3" type="body"/>
          </p:nvPr>
        </p:nvSpPr>
        <p:spPr>
          <a:xfrm>
            <a:off x="4645025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b="1"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3" name="Google Shape;113;p23"/>
          <p:cNvSpPr txBox="1"/>
          <p:nvPr>
            <p:ph idx="4" type="body"/>
          </p:nvPr>
        </p:nvSpPr>
        <p:spPr>
          <a:xfrm>
            <a:off x="4645025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052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SzPts val="1920"/>
              <a:buFont typeface="Noto Sans Symbols"/>
              <a:buChar char="■"/>
              <a:defRPr sz="24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302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20039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E4B900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09880" lvl="3" marL="1828800" marR="0" rtl="0" algn="l">
              <a:spcBef>
                <a:spcPts val="320"/>
              </a:spcBef>
              <a:spcAft>
                <a:spcPts val="0"/>
              </a:spcAft>
              <a:buClr>
                <a:srgbClr val="66FF66"/>
              </a:buClr>
              <a:buSzPts val="128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794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794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794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794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794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Noto Sans Symbols"/>
              <a:buChar char="■"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4" name="Google Shape;114;p23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5" name="Google Shape;115;p23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6" name="Google Shape;116;p23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19" name="Google Shape;119;p24"/>
          <p:cNvSpPr txBox="1"/>
          <p:nvPr>
            <p:ph idx="1" type="body"/>
          </p:nvPr>
        </p:nvSpPr>
        <p:spPr>
          <a:xfrm>
            <a:off x="1182688" y="1513285"/>
            <a:ext cx="38100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7084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54A800"/>
              </a:buClr>
              <a:buSzPts val="2240"/>
              <a:buFont typeface="Noto Sans Symbols"/>
              <a:buChar char="■"/>
              <a:defRPr sz="2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50519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302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E4B900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20039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66FF66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8575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8575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8575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8575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8575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0" name="Google Shape;120;p24"/>
          <p:cNvSpPr txBox="1"/>
          <p:nvPr>
            <p:ph idx="2" type="body"/>
          </p:nvPr>
        </p:nvSpPr>
        <p:spPr>
          <a:xfrm>
            <a:off x="5145088" y="1513285"/>
            <a:ext cx="38100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70840" lvl="0" marL="457200" marR="0" rtl="0" algn="l">
              <a:spcBef>
                <a:spcPts val="560"/>
              </a:spcBef>
              <a:spcAft>
                <a:spcPts val="0"/>
              </a:spcAft>
              <a:buClr>
                <a:srgbClr val="54A800"/>
              </a:buClr>
              <a:buSzPts val="2240"/>
              <a:buFont typeface="Noto Sans Symbols"/>
              <a:buChar char="■"/>
              <a:defRPr sz="28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50519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30200" lvl="2" marL="1371600" marR="0" rtl="0" algn="l">
              <a:spcBef>
                <a:spcPts val="400"/>
              </a:spcBef>
              <a:spcAft>
                <a:spcPts val="0"/>
              </a:spcAft>
              <a:buClr>
                <a:srgbClr val="E4B900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20039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66FF66"/>
              </a:buClr>
              <a:buSzPts val="144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8575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8575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8575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8575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8575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Noto Sans Symbols"/>
              <a:buChar char="■"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1" name="Google Shape;121;p24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722313" y="3305175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  <a:defRPr sz="20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None/>
              <a:defRPr b="0" i="0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None/>
              <a:defRPr b="0" i="0" sz="1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7.jpg"/><Relationship Id="rId2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1">
            <a:alphaModFix/>
          </a:blip>
          <a:srcRect b="0" l="0" r="0" t="28945"/>
          <a:stretch/>
        </p:blipFill>
        <p:spPr>
          <a:xfrm>
            <a:off x="1587" y="1491853"/>
            <a:ext cx="9140825" cy="364450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2" name="Google Shape;52;p13"/>
          <p:cNvCxnSpPr/>
          <p:nvPr/>
        </p:nvCxnSpPr>
        <p:spPr>
          <a:xfrm>
            <a:off x="0" y="2933700"/>
            <a:ext cx="7812087" cy="0"/>
          </a:xfrm>
          <a:prstGeom prst="straightConnector1">
            <a:avLst/>
          </a:prstGeom>
          <a:noFill/>
          <a:ln cap="flat" cmpd="sng" w="12700">
            <a:solidFill>
              <a:srgbClr val="669900"/>
            </a:solidFill>
            <a:prstDash val="solid"/>
            <a:miter lim="8000"/>
            <a:headEnd len="sm" w="sm" type="none"/>
            <a:tailEnd len="sm" w="sm" type="none"/>
          </a:ln>
        </p:spPr>
      </p:cxnSp>
      <p:pic>
        <p:nvPicPr>
          <p:cNvPr id="53" name="Google Shape;5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44462" y="108346"/>
            <a:ext cx="3984625" cy="130611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3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79387" y="141684"/>
            <a:ext cx="930275" cy="91916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5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idx="1" type="body"/>
          </p:nvPr>
        </p:nvSpPr>
        <p:spPr>
          <a:xfrm>
            <a:off x="1182687" y="1513284"/>
            <a:ext cx="7772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91160" lvl="0" marL="457200" marR="0" rtl="0" algn="l"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Char char="■"/>
              <a:defRPr b="0" i="0" sz="32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indent="-37084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hlink"/>
              </a:buClr>
              <a:buSzPts val="2240"/>
              <a:buFont typeface="Noto Sans Symbols"/>
              <a:buChar char="■"/>
              <a:defRPr b="0" i="0" sz="28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indent="-350519" lvl="2" marL="1371600" marR="0" rtl="0" algn="l">
              <a:spcBef>
                <a:spcPts val="480"/>
              </a:spcBef>
              <a:spcAft>
                <a:spcPts val="0"/>
              </a:spcAft>
              <a:buClr>
                <a:srgbClr val="E4B900"/>
              </a:buClr>
              <a:buSzPts val="1920"/>
              <a:buFont typeface="Noto Sans Symbols"/>
              <a:buChar char="■"/>
              <a:defRPr b="0" i="0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indent="-33020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66FF66"/>
              </a:buClr>
              <a:buSzPts val="16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indent="-2921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indent="-2921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indent="-2921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indent="-2921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indent="-2921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Noto Sans Symbols"/>
              <a:buChar char="■"/>
              <a:defRPr b="0" i="0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11620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3657600" y="4682728"/>
            <a:ext cx="28956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  <a:defRPr b="1" i="0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6" name="Google Shape;66;p15"/>
          <p:cNvCxnSpPr/>
          <p:nvPr/>
        </p:nvCxnSpPr>
        <p:spPr>
          <a:xfrm>
            <a:off x="1127125" y="1168003"/>
            <a:ext cx="7993062" cy="0"/>
          </a:xfrm>
          <a:prstGeom prst="straightConnector1">
            <a:avLst/>
          </a:prstGeom>
          <a:noFill/>
          <a:ln cap="flat" cmpd="sng" w="12700">
            <a:solidFill>
              <a:srgbClr val="669900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Relationship Id="rId4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png"/><Relationship Id="rId4" Type="http://schemas.openxmlformats.org/officeDocument/2006/relationships/image" Target="../media/image29.png"/><Relationship Id="rId5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/>
          <p:nvPr>
            <p:ph idx="1" type="subTitle"/>
          </p:nvPr>
        </p:nvSpPr>
        <p:spPr>
          <a:xfrm>
            <a:off x="1357300" y="3161099"/>
            <a:ext cx="6400800" cy="9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Prof</a:t>
            </a:r>
            <a:r>
              <a:rPr b="1" i="0" lang="pt-BR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. Gustavo Fernandes de Lima</a:t>
            </a:r>
            <a:endParaRPr sz="2400"/>
          </a:p>
          <a:p>
            <a:pPr indent="0" lvl="0" marL="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sz="2400"/>
          </a:p>
        </p:txBody>
      </p:sp>
      <p:sp>
        <p:nvSpPr>
          <p:cNvPr id="136" name="Google Shape;136;p26"/>
          <p:cNvSpPr txBox="1"/>
          <p:nvPr>
            <p:ph type="ctrTitle"/>
          </p:nvPr>
        </p:nvSpPr>
        <p:spPr>
          <a:xfrm>
            <a:off x="0" y="1446609"/>
            <a:ext cx="9144000" cy="11703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9900"/>
              </a:buClr>
              <a:buFont typeface="Arial"/>
              <a:buNone/>
            </a:pPr>
            <a:r>
              <a:rPr lang="pt-BR" sz="3600"/>
              <a:t>Simuladores</a:t>
            </a:r>
            <a:endParaRPr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5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221" name="Google Shape;221;p35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22" name="Google Shape;222;p35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223" name="Google Shape;22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75" y="2248425"/>
            <a:ext cx="3536225" cy="18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5"/>
          <p:cNvSpPr txBox="1"/>
          <p:nvPr>
            <p:ph idx="1" type="body"/>
          </p:nvPr>
        </p:nvSpPr>
        <p:spPr>
          <a:xfrm>
            <a:off x="875025" y="1992375"/>
            <a:ext cx="87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0000FF"/>
                </a:solidFill>
              </a:rPr>
              <a:t>0,86V</a:t>
            </a:r>
            <a:endParaRPr sz="1800">
              <a:solidFill>
                <a:srgbClr val="0000FF"/>
              </a:solidFill>
            </a:endParaRPr>
          </a:p>
        </p:txBody>
      </p:sp>
      <p:sp>
        <p:nvSpPr>
          <p:cNvPr id="225" name="Google Shape;225;p35"/>
          <p:cNvSpPr txBox="1"/>
          <p:nvPr>
            <p:ph idx="1" type="body"/>
          </p:nvPr>
        </p:nvSpPr>
        <p:spPr>
          <a:xfrm>
            <a:off x="2356175" y="3121650"/>
            <a:ext cx="8328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1,5kΩ </a:t>
            </a:r>
            <a:endParaRPr sz="1800"/>
          </a:p>
        </p:txBody>
      </p:sp>
      <p:sp>
        <p:nvSpPr>
          <p:cNvPr id="226" name="Google Shape;226;p35"/>
          <p:cNvSpPr txBox="1"/>
          <p:nvPr>
            <p:ph idx="1" type="body"/>
          </p:nvPr>
        </p:nvSpPr>
        <p:spPr>
          <a:xfrm>
            <a:off x="103900" y="3027050"/>
            <a:ext cx="5190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5</a:t>
            </a:r>
            <a:endParaRPr sz="1800"/>
          </a:p>
        </p:txBody>
      </p:sp>
      <p:sp>
        <p:nvSpPr>
          <p:cNvPr id="227" name="Google Shape;227;p35"/>
          <p:cNvSpPr txBox="1"/>
          <p:nvPr>
            <p:ph idx="1" type="body"/>
          </p:nvPr>
        </p:nvSpPr>
        <p:spPr>
          <a:xfrm>
            <a:off x="2356175" y="1936400"/>
            <a:ext cx="87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0000FF"/>
                </a:solidFill>
              </a:rPr>
              <a:t>5,88</a:t>
            </a:r>
            <a:r>
              <a:rPr lang="pt-BR" sz="1800">
                <a:solidFill>
                  <a:srgbClr val="0000FF"/>
                </a:solidFill>
              </a:rPr>
              <a:t>V</a:t>
            </a:r>
            <a:endParaRPr sz="1800">
              <a:solidFill>
                <a:srgbClr val="0000FF"/>
              </a:solidFill>
            </a:endParaRPr>
          </a:p>
        </p:txBody>
      </p:sp>
      <p:sp>
        <p:nvSpPr>
          <p:cNvPr id="228" name="Google Shape;228;p35"/>
          <p:cNvSpPr txBox="1"/>
          <p:nvPr>
            <p:ph idx="1" type="body"/>
          </p:nvPr>
        </p:nvSpPr>
        <p:spPr>
          <a:xfrm>
            <a:off x="1258875" y="3487650"/>
            <a:ext cx="87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0000FF"/>
                </a:solidFill>
              </a:rPr>
              <a:t>4,13</a:t>
            </a:r>
            <a:r>
              <a:rPr lang="pt-BR" sz="1800">
                <a:solidFill>
                  <a:srgbClr val="0000FF"/>
                </a:solidFill>
              </a:rPr>
              <a:t>V</a:t>
            </a:r>
            <a:endParaRPr sz="1800">
              <a:solidFill>
                <a:srgbClr val="0000FF"/>
              </a:solidFill>
            </a:endParaRPr>
          </a:p>
        </p:txBody>
      </p:sp>
      <p:pic>
        <p:nvPicPr>
          <p:cNvPr id="229" name="Google Shape;229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3127" y="2035094"/>
            <a:ext cx="5154276" cy="24275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6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Gerador de Sinais</a:t>
            </a:r>
            <a:endParaRPr/>
          </a:p>
        </p:txBody>
      </p:sp>
      <p:sp>
        <p:nvSpPr>
          <p:cNvPr id="235" name="Google Shape;235;p36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36" name="Google Shape;236;p36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33210A</a:t>
            </a:r>
            <a:endParaRPr/>
          </a:p>
        </p:txBody>
      </p:sp>
      <p:pic>
        <p:nvPicPr>
          <p:cNvPr id="237" name="Google Shape;237;p36"/>
          <p:cNvPicPr preferRelativeResize="0"/>
          <p:nvPr/>
        </p:nvPicPr>
        <p:blipFill rotWithShape="1">
          <a:blip r:embed="rId3">
            <a:alphaModFix/>
          </a:blip>
          <a:srcRect b="10835" l="0" r="0" t="12483"/>
          <a:stretch/>
        </p:blipFill>
        <p:spPr>
          <a:xfrm>
            <a:off x="122812" y="2352575"/>
            <a:ext cx="5288600" cy="2281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6"/>
          <p:cNvPicPr preferRelativeResize="0"/>
          <p:nvPr/>
        </p:nvPicPr>
        <p:blipFill rotWithShape="1">
          <a:blip r:embed="rId4">
            <a:alphaModFix/>
          </a:blip>
          <a:srcRect b="14695" l="0" r="0" t="14892"/>
          <a:stretch/>
        </p:blipFill>
        <p:spPr>
          <a:xfrm>
            <a:off x="5741263" y="2684800"/>
            <a:ext cx="3279925" cy="1616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Gerador de Sinais</a:t>
            </a:r>
            <a:endParaRPr/>
          </a:p>
        </p:txBody>
      </p:sp>
      <p:sp>
        <p:nvSpPr>
          <p:cNvPr id="244" name="Google Shape;244;p37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45" name="Google Shape;245;p37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33210A</a:t>
            </a:r>
            <a:endParaRPr/>
          </a:p>
        </p:txBody>
      </p:sp>
      <p:pic>
        <p:nvPicPr>
          <p:cNvPr id="246" name="Google Shape;246;p37"/>
          <p:cNvPicPr preferRelativeResize="0"/>
          <p:nvPr/>
        </p:nvPicPr>
        <p:blipFill rotWithShape="1">
          <a:blip r:embed="rId3">
            <a:alphaModFix/>
          </a:blip>
          <a:srcRect b="10835" l="0" r="0" t="12483"/>
          <a:stretch/>
        </p:blipFill>
        <p:spPr>
          <a:xfrm>
            <a:off x="122800" y="2623950"/>
            <a:ext cx="4021000" cy="1734359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7"/>
          <p:cNvSpPr txBox="1"/>
          <p:nvPr>
            <p:ph idx="1" type="body"/>
          </p:nvPr>
        </p:nvSpPr>
        <p:spPr>
          <a:xfrm>
            <a:off x="4143800" y="2079576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ligar (branco)</a:t>
            </a:r>
            <a:endParaRPr sz="1800"/>
          </a:p>
        </p:txBody>
      </p:sp>
      <p:sp>
        <p:nvSpPr>
          <p:cNvPr id="248" name="Google Shape;248;p37"/>
          <p:cNvSpPr txBox="1"/>
          <p:nvPr>
            <p:ph idx="1" type="body"/>
          </p:nvPr>
        </p:nvSpPr>
        <p:spPr>
          <a:xfrm>
            <a:off x="4143800" y="2580075"/>
            <a:ext cx="48876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Botões das principais formas de onda: senóide, quadrado e triângulo.</a:t>
            </a:r>
            <a:endParaRPr sz="1800"/>
          </a:p>
        </p:txBody>
      </p:sp>
      <p:sp>
        <p:nvSpPr>
          <p:cNvPr id="249" name="Google Shape;249;p37"/>
          <p:cNvSpPr txBox="1"/>
          <p:nvPr>
            <p:ph idx="1" type="body"/>
          </p:nvPr>
        </p:nvSpPr>
        <p:spPr>
          <a:xfrm>
            <a:off x="4143800" y="3450607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Teclas para digitar valores numéricos.</a:t>
            </a:r>
            <a:endParaRPr sz="1800"/>
          </a:p>
        </p:txBody>
      </p:sp>
      <p:sp>
        <p:nvSpPr>
          <p:cNvPr id="250" name="Google Shape;250;p37"/>
          <p:cNvSpPr txBox="1"/>
          <p:nvPr>
            <p:ph idx="1" type="body"/>
          </p:nvPr>
        </p:nvSpPr>
        <p:spPr>
          <a:xfrm>
            <a:off x="4143800" y="3937575"/>
            <a:ext cx="48876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Funções no display. Freq/Period e Ampl.</a:t>
            </a:r>
            <a:endParaRPr sz="1800"/>
          </a:p>
        </p:txBody>
      </p:sp>
      <p:sp>
        <p:nvSpPr>
          <p:cNvPr id="251" name="Google Shape;251;p37"/>
          <p:cNvSpPr txBox="1"/>
          <p:nvPr>
            <p:ph idx="1" type="body"/>
          </p:nvPr>
        </p:nvSpPr>
        <p:spPr>
          <a:xfrm>
            <a:off x="4143800" y="4394775"/>
            <a:ext cx="48876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de saída: output.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8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Gerador de Sinais</a:t>
            </a:r>
            <a:endParaRPr/>
          </a:p>
        </p:txBody>
      </p:sp>
      <p:sp>
        <p:nvSpPr>
          <p:cNvPr id="257" name="Google Shape;257;p38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58" name="Google Shape;258;p38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259" name="Google Shape;25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7161" y="2092975"/>
            <a:ext cx="2401244" cy="255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0291" y="1937525"/>
            <a:ext cx="2786547" cy="286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9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Osciloscópio</a:t>
            </a:r>
            <a:endParaRPr/>
          </a:p>
        </p:txBody>
      </p:sp>
      <p:sp>
        <p:nvSpPr>
          <p:cNvPr id="266" name="Google Shape;266;p39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67" name="Google Shape;267;p39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DSO 2012A</a:t>
            </a:r>
            <a:endParaRPr sz="2200"/>
          </a:p>
        </p:txBody>
      </p:sp>
      <p:pic>
        <p:nvPicPr>
          <p:cNvPr id="268" name="Google Shape;268;p39"/>
          <p:cNvPicPr preferRelativeResize="0"/>
          <p:nvPr/>
        </p:nvPicPr>
        <p:blipFill rotWithShape="1">
          <a:blip r:embed="rId3">
            <a:alphaModFix/>
          </a:blip>
          <a:srcRect b="15230" l="3026" r="3559" t="14775"/>
          <a:stretch/>
        </p:blipFill>
        <p:spPr>
          <a:xfrm>
            <a:off x="164269" y="1992375"/>
            <a:ext cx="5246759" cy="29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9"/>
          <p:cNvPicPr preferRelativeResize="0"/>
          <p:nvPr/>
        </p:nvPicPr>
        <p:blipFill rotWithShape="1">
          <a:blip r:embed="rId4">
            <a:alphaModFix/>
          </a:blip>
          <a:srcRect b="18403" l="9050" r="8072" t="17739"/>
          <a:stretch/>
        </p:blipFill>
        <p:spPr>
          <a:xfrm>
            <a:off x="5838681" y="2511787"/>
            <a:ext cx="3141050" cy="190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0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Osciloscópio</a:t>
            </a:r>
            <a:endParaRPr/>
          </a:p>
        </p:txBody>
      </p:sp>
      <p:sp>
        <p:nvSpPr>
          <p:cNvPr id="275" name="Google Shape;275;p40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76" name="Google Shape;276;p40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DSO 2012A</a:t>
            </a:r>
            <a:endParaRPr sz="2200"/>
          </a:p>
        </p:txBody>
      </p:sp>
      <p:pic>
        <p:nvPicPr>
          <p:cNvPr id="277" name="Google Shape;277;p40"/>
          <p:cNvPicPr preferRelativeResize="0"/>
          <p:nvPr/>
        </p:nvPicPr>
        <p:blipFill rotWithShape="1">
          <a:blip r:embed="rId3">
            <a:alphaModFix/>
          </a:blip>
          <a:srcRect b="15230" l="3026" r="3559" t="14775"/>
          <a:stretch/>
        </p:blipFill>
        <p:spPr>
          <a:xfrm>
            <a:off x="164273" y="2449575"/>
            <a:ext cx="3781550" cy="2125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40"/>
          <p:cNvSpPr txBox="1"/>
          <p:nvPr>
            <p:ph idx="1" type="body"/>
          </p:nvPr>
        </p:nvSpPr>
        <p:spPr>
          <a:xfrm>
            <a:off x="4143800" y="2079576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ligar (branco)</a:t>
            </a:r>
            <a:endParaRPr sz="1800"/>
          </a:p>
        </p:txBody>
      </p:sp>
      <p:sp>
        <p:nvSpPr>
          <p:cNvPr id="279" name="Google Shape;279;p40"/>
          <p:cNvSpPr txBox="1"/>
          <p:nvPr>
            <p:ph idx="1" type="body"/>
          </p:nvPr>
        </p:nvSpPr>
        <p:spPr>
          <a:xfrm>
            <a:off x="4143800" y="25800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Autoscale que ajusta sinal na tela.</a:t>
            </a:r>
            <a:endParaRPr sz="1800"/>
          </a:p>
        </p:txBody>
      </p:sp>
      <p:sp>
        <p:nvSpPr>
          <p:cNvPr id="280" name="Google Shape;280;p40"/>
          <p:cNvSpPr txBox="1"/>
          <p:nvPr>
            <p:ph idx="1" type="body"/>
          </p:nvPr>
        </p:nvSpPr>
        <p:spPr>
          <a:xfrm>
            <a:off x="4143800" y="3494475"/>
            <a:ext cx="4887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display </a:t>
            </a:r>
            <a:r>
              <a:rPr lang="pt-BR" sz="1800"/>
              <a:t>Limpar Medições, todas.</a:t>
            </a:r>
            <a:endParaRPr sz="1800"/>
          </a:p>
        </p:txBody>
      </p:sp>
      <p:sp>
        <p:nvSpPr>
          <p:cNvPr id="281" name="Google Shape;281;p40"/>
          <p:cNvSpPr txBox="1"/>
          <p:nvPr>
            <p:ph idx="1" type="body"/>
          </p:nvPr>
        </p:nvSpPr>
        <p:spPr>
          <a:xfrm>
            <a:off x="4143800" y="30372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Região Measure e botão Meas</a:t>
            </a:r>
            <a:endParaRPr sz="1800"/>
          </a:p>
        </p:txBody>
      </p:sp>
      <p:sp>
        <p:nvSpPr>
          <p:cNvPr id="282" name="Google Shape;282;p40"/>
          <p:cNvSpPr txBox="1"/>
          <p:nvPr>
            <p:ph idx="1" type="body"/>
          </p:nvPr>
        </p:nvSpPr>
        <p:spPr>
          <a:xfrm>
            <a:off x="4143800" y="3951675"/>
            <a:ext cx="4887600" cy="7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display Tipo, girar seletor e Adicionar Medição.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1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Osciloscópio</a:t>
            </a:r>
            <a:endParaRPr/>
          </a:p>
        </p:txBody>
      </p:sp>
      <p:sp>
        <p:nvSpPr>
          <p:cNvPr id="288" name="Google Shape;288;p41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89" name="Google Shape;289;p41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Leitura dos parâmetros</a:t>
            </a:r>
            <a:endParaRPr sz="2200"/>
          </a:p>
        </p:txBody>
      </p:sp>
      <p:sp>
        <p:nvSpPr>
          <p:cNvPr id="290" name="Google Shape;290;p41"/>
          <p:cNvSpPr txBox="1"/>
          <p:nvPr>
            <p:ph idx="1" type="body"/>
          </p:nvPr>
        </p:nvSpPr>
        <p:spPr>
          <a:xfrm>
            <a:off x="3716075" y="1916775"/>
            <a:ext cx="31032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Distância crista a crista?</a:t>
            </a:r>
            <a:endParaRPr sz="1800"/>
          </a:p>
        </p:txBody>
      </p:sp>
      <p:pic>
        <p:nvPicPr>
          <p:cNvPr id="291" name="Google Shape;29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850" y="1992375"/>
            <a:ext cx="3234721" cy="303325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41"/>
          <p:cNvSpPr txBox="1"/>
          <p:nvPr>
            <p:ph idx="1" type="body"/>
          </p:nvPr>
        </p:nvSpPr>
        <p:spPr>
          <a:xfrm>
            <a:off x="3716075" y="2373975"/>
            <a:ext cx="258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Valor 1 divisão?</a:t>
            </a:r>
            <a:endParaRPr sz="1800"/>
          </a:p>
        </p:txBody>
      </p:sp>
      <p:sp>
        <p:nvSpPr>
          <p:cNvPr id="293" name="Google Shape;293;p41"/>
          <p:cNvSpPr txBox="1"/>
          <p:nvPr>
            <p:ph idx="1" type="body"/>
          </p:nvPr>
        </p:nvSpPr>
        <p:spPr>
          <a:xfrm>
            <a:off x="6819275" y="19167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4 divisões</a:t>
            </a:r>
            <a:endParaRPr sz="1800"/>
          </a:p>
        </p:txBody>
      </p:sp>
      <p:sp>
        <p:nvSpPr>
          <p:cNvPr id="294" name="Google Shape;294;p41"/>
          <p:cNvSpPr txBox="1"/>
          <p:nvPr>
            <p:ph idx="1" type="body"/>
          </p:nvPr>
        </p:nvSpPr>
        <p:spPr>
          <a:xfrm>
            <a:off x="5981075" y="23739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50 us</a:t>
            </a:r>
            <a:endParaRPr sz="1800"/>
          </a:p>
        </p:txBody>
      </p:sp>
      <p:sp>
        <p:nvSpPr>
          <p:cNvPr id="295" name="Google Shape;295;p41"/>
          <p:cNvSpPr txBox="1"/>
          <p:nvPr>
            <p:ph idx="1" type="body"/>
          </p:nvPr>
        </p:nvSpPr>
        <p:spPr>
          <a:xfrm>
            <a:off x="3716075" y="2831175"/>
            <a:ext cx="258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Valor do Período?</a:t>
            </a:r>
            <a:endParaRPr sz="1800"/>
          </a:p>
        </p:txBody>
      </p:sp>
      <p:sp>
        <p:nvSpPr>
          <p:cNvPr id="296" name="Google Shape;296;p41"/>
          <p:cNvSpPr txBox="1"/>
          <p:nvPr>
            <p:ph idx="1" type="body"/>
          </p:nvPr>
        </p:nvSpPr>
        <p:spPr>
          <a:xfrm>
            <a:off x="6133475" y="28311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4 x 50 us = 200 us</a:t>
            </a:r>
            <a:endParaRPr sz="1800"/>
          </a:p>
        </p:txBody>
      </p:sp>
      <p:sp>
        <p:nvSpPr>
          <p:cNvPr id="297" name="Google Shape;297;p41"/>
          <p:cNvSpPr txBox="1"/>
          <p:nvPr>
            <p:ph idx="1" type="body"/>
          </p:nvPr>
        </p:nvSpPr>
        <p:spPr>
          <a:xfrm>
            <a:off x="3716075" y="3288375"/>
            <a:ext cx="20502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Frequência?</a:t>
            </a:r>
            <a:endParaRPr sz="1800"/>
          </a:p>
        </p:txBody>
      </p:sp>
      <p:sp>
        <p:nvSpPr>
          <p:cNvPr id="298" name="Google Shape;298;p41"/>
          <p:cNvSpPr txBox="1"/>
          <p:nvPr>
            <p:ph idx="1" type="body"/>
          </p:nvPr>
        </p:nvSpPr>
        <p:spPr>
          <a:xfrm>
            <a:off x="5752475" y="3288375"/>
            <a:ext cx="30534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f = 1/0,0002 = 5 kHz</a:t>
            </a:r>
            <a:endParaRPr sz="1800"/>
          </a:p>
        </p:txBody>
      </p:sp>
      <p:sp>
        <p:nvSpPr>
          <p:cNvPr id="299" name="Google Shape;299;p41"/>
          <p:cNvSpPr txBox="1"/>
          <p:nvPr>
            <p:ph idx="1" type="body"/>
          </p:nvPr>
        </p:nvSpPr>
        <p:spPr>
          <a:xfrm>
            <a:off x="3716075" y="3745575"/>
            <a:ext cx="26862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Amplitude do sinal?</a:t>
            </a:r>
            <a:endParaRPr sz="1800"/>
          </a:p>
        </p:txBody>
      </p:sp>
      <p:sp>
        <p:nvSpPr>
          <p:cNvPr id="300" name="Google Shape;300;p41"/>
          <p:cNvSpPr txBox="1"/>
          <p:nvPr>
            <p:ph idx="1" type="body"/>
          </p:nvPr>
        </p:nvSpPr>
        <p:spPr>
          <a:xfrm>
            <a:off x="6490275" y="37455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2</a:t>
            </a:r>
            <a:r>
              <a:rPr lang="pt-BR" sz="1800"/>
              <a:t> divisões</a:t>
            </a:r>
            <a:endParaRPr sz="1800"/>
          </a:p>
        </p:txBody>
      </p:sp>
      <p:sp>
        <p:nvSpPr>
          <p:cNvPr id="301" name="Google Shape;301;p41"/>
          <p:cNvSpPr txBox="1"/>
          <p:nvPr>
            <p:ph idx="1" type="body"/>
          </p:nvPr>
        </p:nvSpPr>
        <p:spPr>
          <a:xfrm>
            <a:off x="3716075" y="4202775"/>
            <a:ext cx="25875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Valor 1 divisão?</a:t>
            </a:r>
            <a:endParaRPr sz="1800"/>
          </a:p>
        </p:txBody>
      </p:sp>
      <p:sp>
        <p:nvSpPr>
          <p:cNvPr id="302" name="Google Shape;302;p41"/>
          <p:cNvSpPr txBox="1"/>
          <p:nvPr>
            <p:ph idx="1" type="body"/>
          </p:nvPr>
        </p:nvSpPr>
        <p:spPr>
          <a:xfrm>
            <a:off x="5981075" y="42027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0,1 V</a:t>
            </a:r>
            <a:endParaRPr sz="1800"/>
          </a:p>
        </p:txBody>
      </p:sp>
      <p:sp>
        <p:nvSpPr>
          <p:cNvPr id="303" name="Google Shape;303;p41"/>
          <p:cNvSpPr txBox="1"/>
          <p:nvPr>
            <p:ph idx="1" type="body"/>
          </p:nvPr>
        </p:nvSpPr>
        <p:spPr>
          <a:xfrm>
            <a:off x="3716075" y="4659975"/>
            <a:ext cx="3234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Amplitude máxima (pico)</a:t>
            </a:r>
            <a:endParaRPr sz="1800"/>
          </a:p>
        </p:txBody>
      </p:sp>
      <p:sp>
        <p:nvSpPr>
          <p:cNvPr id="304" name="Google Shape;304;p41"/>
          <p:cNvSpPr txBox="1"/>
          <p:nvPr>
            <p:ph idx="1" type="body"/>
          </p:nvPr>
        </p:nvSpPr>
        <p:spPr>
          <a:xfrm>
            <a:off x="6927850" y="4659975"/>
            <a:ext cx="2133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2 x </a:t>
            </a:r>
            <a:r>
              <a:rPr lang="pt-BR" sz="1800"/>
              <a:t>0,1 = 0,2 V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2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Osciloscópio</a:t>
            </a:r>
            <a:endParaRPr/>
          </a:p>
        </p:txBody>
      </p:sp>
      <p:sp>
        <p:nvSpPr>
          <p:cNvPr id="310" name="Google Shape;310;p42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11" name="Google Shape;311;p42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312" name="Google Shape;31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2365" y="2144775"/>
            <a:ext cx="2346400" cy="278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4564" y="2144775"/>
            <a:ext cx="2887071" cy="278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3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319" name="Google Shape;319;p43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20" name="Google Shape;320;p43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Aplicação - Retificador de onda completa</a:t>
            </a:r>
            <a:endParaRPr sz="2200"/>
          </a:p>
        </p:txBody>
      </p:sp>
      <p:pic>
        <p:nvPicPr>
          <p:cNvPr id="321" name="Google Shape;32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1936" y="2144778"/>
            <a:ext cx="5060128" cy="2846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4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327" name="Google Shape;327;p44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28" name="Google Shape;328;p44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329" name="Google Shape;329;p44"/>
          <p:cNvPicPr preferRelativeResize="0"/>
          <p:nvPr/>
        </p:nvPicPr>
        <p:blipFill rotWithShape="1">
          <a:blip r:embed="rId3">
            <a:alphaModFix/>
          </a:blip>
          <a:srcRect b="7685" l="0" r="0" t="7106"/>
          <a:stretch/>
        </p:blipFill>
        <p:spPr>
          <a:xfrm>
            <a:off x="1159250" y="1915600"/>
            <a:ext cx="6825499" cy="182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0097" y="3400372"/>
            <a:ext cx="2022600" cy="17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28372" y="3800775"/>
            <a:ext cx="2396202" cy="110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600"/>
              <a:t>Definindo Objetivos</a:t>
            </a:r>
            <a:endParaRPr sz="3600"/>
          </a:p>
        </p:txBody>
      </p:sp>
      <p:sp>
        <p:nvSpPr>
          <p:cNvPr id="142" name="Google Shape;142;p27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43" name="Google Shape;143;p27"/>
          <p:cNvSpPr txBox="1"/>
          <p:nvPr/>
        </p:nvSpPr>
        <p:spPr>
          <a:xfrm>
            <a:off x="1182675" y="1513267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Revisar fonte de alimentação e multímetro de bancada.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Aprender sobre osciloscópio e gerador de sinais.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Aprender sobre simuladores.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5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337" name="Google Shape;337;p45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38" name="Google Shape;338;p45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Aplicação - Acionamento de motor cc </a:t>
            </a:r>
            <a:endParaRPr sz="2200"/>
          </a:p>
        </p:txBody>
      </p:sp>
      <p:pic>
        <p:nvPicPr>
          <p:cNvPr id="339" name="Google Shape;33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1512" y="1992375"/>
            <a:ext cx="4960976" cy="2998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6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345" name="Google Shape;345;p46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46" name="Google Shape;346;p46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347" name="Google Shape;347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5830" y="2144778"/>
            <a:ext cx="5972341" cy="2846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7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 sz="3600"/>
              <a:t>Resumindo</a:t>
            </a:r>
            <a:endParaRPr sz="3600"/>
          </a:p>
        </p:txBody>
      </p:sp>
      <p:sp>
        <p:nvSpPr>
          <p:cNvPr id="353" name="Google Shape;353;p47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54" name="Google Shape;354;p47"/>
          <p:cNvSpPr txBox="1"/>
          <p:nvPr/>
        </p:nvSpPr>
        <p:spPr>
          <a:xfrm>
            <a:off x="1182675" y="1513267"/>
            <a:ext cx="7772400" cy="31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Revisou fonte de alimentação e multímetro de bancada.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Aprendeu sobre osciloscópio e gerador de sinais.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683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Aprendeu sobre simuladores.</a:t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48"/>
          <p:cNvSpPr txBox="1"/>
          <p:nvPr>
            <p:ph type="title"/>
          </p:nvPr>
        </p:nvSpPr>
        <p:spPr>
          <a:xfrm>
            <a:off x="1258887" y="160734"/>
            <a:ext cx="7685087" cy="10965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b="0" i="0" lang="pt-BR" sz="44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Fim</a:t>
            </a:r>
            <a:endParaRPr/>
          </a:p>
        </p:txBody>
      </p:sp>
      <p:sp>
        <p:nvSpPr>
          <p:cNvPr id="360" name="Google Shape;360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1" name="Google Shape;361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2" name="Google Shape;362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3" name="Google Shape;363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4" name="Google Shape;364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5" name="Google Shape;365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6" name="Google Shape;366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7" name="Google Shape;367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8" name="Google Shape;368;p48"/>
          <p:cNvSpPr txBox="1"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9" name="Google Shape;369;p48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370" name="Google Shape;370;p48"/>
          <p:cNvSpPr txBox="1"/>
          <p:nvPr>
            <p:ph idx="1" type="body"/>
          </p:nvPr>
        </p:nvSpPr>
        <p:spPr>
          <a:xfrm>
            <a:off x="285750" y="1513284"/>
            <a:ext cx="8669337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034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18034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0" i="0" lang="pt-BR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O B R I G A D O</a:t>
            </a:r>
            <a:endParaRPr sz="2400"/>
          </a:p>
          <a:p>
            <a:pPr indent="-18034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4A800"/>
              </a:buClr>
              <a:buSzPts val="2560"/>
              <a:buFont typeface="Noto Sans Symbols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rPr b="1" i="0" lang="pt-BR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&lt;gustavo.lima@ifrn.edu.br&gt;</a:t>
            </a:r>
            <a:endParaRPr sz="2400"/>
          </a:p>
          <a:p>
            <a:pPr indent="-342900" lvl="0" marL="342900" marR="0" rt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4A800"/>
              </a:buClr>
              <a:buFont typeface="Noto Sans Symbols"/>
              <a:buNone/>
            </a:pPr>
            <a:r>
              <a:t/>
            </a:r>
            <a:endParaRPr b="1" i="0" sz="2400" u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Fonte de Alimentação</a:t>
            </a:r>
            <a:endParaRPr/>
          </a:p>
        </p:txBody>
      </p:sp>
      <p:sp>
        <p:nvSpPr>
          <p:cNvPr id="149" name="Google Shape;149;p28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50" name="Google Shape;150;p28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U8031A</a:t>
            </a:r>
            <a:endParaRPr/>
          </a:p>
        </p:txBody>
      </p:sp>
      <p:pic>
        <p:nvPicPr>
          <p:cNvPr id="151" name="Google Shape;151;p28"/>
          <p:cNvPicPr preferRelativeResize="0"/>
          <p:nvPr/>
        </p:nvPicPr>
        <p:blipFill rotWithShape="1">
          <a:blip r:embed="rId3">
            <a:alphaModFix/>
          </a:blip>
          <a:srcRect b="0" l="15430" r="14873" t="0"/>
          <a:stretch/>
        </p:blipFill>
        <p:spPr>
          <a:xfrm>
            <a:off x="210625" y="1992374"/>
            <a:ext cx="3680324" cy="2970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8065" y="2224335"/>
            <a:ext cx="4455912" cy="250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9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Fonte de Alimentação</a:t>
            </a:r>
            <a:endParaRPr/>
          </a:p>
        </p:txBody>
      </p:sp>
      <p:sp>
        <p:nvSpPr>
          <p:cNvPr id="158" name="Google Shape;158;p29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U8031A</a:t>
            </a:r>
            <a:endParaRPr/>
          </a:p>
        </p:txBody>
      </p:sp>
      <p:pic>
        <p:nvPicPr>
          <p:cNvPr id="160" name="Google Shape;160;p29"/>
          <p:cNvPicPr preferRelativeResize="0"/>
          <p:nvPr/>
        </p:nvPicPr>
        <p:blipFill rotWithShape="1">
          <a:blip r:embed="rId3">
            <a:alphaModFix/>
          </a:blip>
          <a:srcRect b="0" l="15430" r="14873" t="0"/>
          <a:stretch/>
        </p:blipFill>
        <p:spPr>
          <a:xfrm>
            <a:off x="210625" y="1992374"/>
            <a:ext cx="3680324" cy="2970324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9"/>
          <p:cNvSpPr txBox="1"/>
          <p:nvPr>
            <p:ph idx="1" type="body"/>
          </p:nvPr>
        </p:nvSpPr>
        <p:spPr>
          <a:xfrm>
            <a:off x="4143800" y="21228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ligar (branco)</a:t>
            </a:r>
            <a:endParaRPr sz="1800"/>
          </a:p>
        </p:txBody>
      </p:sp>
      <p:sp>
        <p:nvSpPr>
          <p:cNvPr id="162" name="Google Shape;162;p29"/>
          <p:cNvSpPr txBox="1"/>
          <p:nvPr>
            <p:ph idx="1" type="body"/>
          </p:nvPr>
        </p:nvSpPr>
        <p:spPr>
          <a:xfrm>
            <a:off x="4143800" y="2580075"/>
            <a:ext cx="4887600" cy="7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Botões de seleção de saída (cinza 1 ou 2) para ajuste de tensão ou corrente</a:t>
            </a:r>
            <a:endParaRPr sz="1800"/>
          </a:p>
        </p:txBody>
      </p:sp>
      <p:sp>
        <p:nvSpPr>
          <p:cNvPr id="163" name="Google Shape;163;p29"/>
          <p:cNvSpPr txBox="1"/>
          <p:nvPr>
            <p:ph idx="1" type="body"/>
          </p:nvPr>
        </p:nvSpPr>
        <p:spPr>
          <a:xfrm>
            <a:off x="4143800" y="34944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Seletor rotativo (ajuste de valor)</a:t>
            </a:r>
            <a:endParaRPr sz="1800"/>
          </a:p>
        </p:txBody>
      </p:sp>
      <p:sp>
        <p:nvSpPr>
          <p:cNvPr id="164" name="Google Shape;164;p29"/>
          <p:cNvSpPr txBox="1"/>
          <p:nvPr>
            <p:ph idx="1" type="body"/>
          </p:nvPr>
        </p:nvSpPr>
        <p:spPr>
          <a:xfrm>
            <a:off x="4143800" y="4027875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Botões liga outputs (azul 1, 2 e 5V)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0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Fonte de Alimentação</a:t>
            </a:r>
            <a:endParaRPr/>
          </a:p>
        </p:txBody>
      </p:sp>
      <p:sp>
        <p:nvSpPr>
          <p:cNvPr id="170" name="Google Shape;170;p30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71" name="Google Shape;171;p30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/>
          </a:p>
        </p:txBody>
      </p:sp>
      <p:pic>
        <p:nvPicPr>
          <p:cNvPr id="172" name="Google Shape;17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5430" y="2141788"/>
            <a:ext cx="2390825" cy="276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4855" y="2141788"/>
            <a:ext cx="4693715" cy="276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1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Multímetro de Bancada</a:t>
            </a:r>
            <a:endParaRPr/>
          </a:p>
        </p:txBody>
      </p:sp>
      <p:sp>
        <p:nvSpPr>
          <p:cNvPr id="179" name="Google Shape;179;p31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80" name="Google Shape;180;p31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U3401A</a:t>
            </a:r>
            <a:endParaRPr/>
          </a:p>
        </p:txBody>
      </p:sp>
      <p:pic>
        <p:nvPicPr>
          <p:cNvPr id="181" name="Google Shape;181;p31"/>
          <p:cNvPicPr preferRelativeResize="0"/>
          <p:nvPr/>
        </p:nvPicPr>
        <p:blipFill rotWithShape="1">
          <a:blip r:embed="rId3">
            <a:alphaModFix/>
          </a:blip>
          <a:srcRect b="24842" l="0" r="0" t="21176"/>
          <a:stretch/>
        </p:blipFill>
        <p:spPr>
          <a:xfrm>
            <a:off x="147450" y="2248425"/>
            <a:ext cx="4987429" cy="269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6885" y="2557238"/>
            <a:ext cx="3722350" cy="207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2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Multímetro de Bancada</a:t>
            </a:r>
            <a:endParaRPr/>
          </a:p>
        </p:txBody>
      </p:sp>
      <p:sp>
        <p:nvSpPr>
          <p:cNvPr id="188" name="Google Shape;188;p32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189" name="Google Shape;189;p32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Agilent U3401A</a:t>
            </a:r>
            <a:endParaRPr/>
          </a:p>
        </p:txBody>
      </p:sp>
      <p:pic>
        <p:nvPicPr>
          <p:cNvPr id="190" name="Google Shape;190;p32"/>
          <p:cNvPicPr preferRelativeResize="0"/>
          <p:nvPr/>
        </p:nvPicPr>
        <p:blipFill rotWithShape="1">
          <a:blip r:embed="rId3">
            <a:alphaModFix/>
          </a:blip>
          <a:srcRect b="24842" l="0" r="0" t="21176"/>
          <a:stretch/>
        </p:blipFill>
        <p:spPr>
          <a:xfrm>
            <a:off x="147450" y="2248425"/>
            <a:ext cx="3890375" cy="210012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2"/>
          <p:cNvSpPr txBox="1"/>
          <p:nvPr>
            <p:ph idx="1" type="body"/>
          </p:nvPr>
        </p:nvSpPr>
        <p:spPr>
          <a:xfrm>
            <a:off x="4143800" y="2079576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Botão ligar (branco)</a:t>
            </a:r>
            <a:endParaRPr sz="1800"/>
          </a:p>
        </p:txBody>
      </p:sp>
      <p:sp>
        <p:nvSpPr>
          <p:cNvPr id="192" name="Google Shape;192;p32"/>
          <p:cNvSpPr txBox="1"/>
          <p:nvPr>
            <p:ph idx="1" type="body"/>
          </p:nvPr>
        </p:nvSpPr>
        <p:spPr>
          <a:xfrm>
            <a:off x="4143800" y="2580075"/>
            <a:ext cx="48876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Pólo vermelho de tensão, resistência e continuidade (esquerdo)</a:t>
            </a:r>
            <a:endParaRPr sz="1800"/>
          </a:p>
        </p:txBody>
      </p:sp>
      <p:sp>
        <p:nvSpPr>
          <p:cNvPr id="193" name="Google Shape;193;p32"/>
          <p:cNvSpPr txBox="1"/>
          <p:nvPr>
            <p:ph idx="1" type="body"/>
          </p:nvPr>
        </p:nvSpPr>
        <p:spPr>
          <a:xfrm>
            <a:off x="4143800" y="3450607"/>
            <a:ext cx="4887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Pólo vermelho de milicorrente (direito)</a:t>
            </a:r>
            <a:endParaRPr sz="1800"/>
          </a:p>
        </p:txBody>
      </p:sp>
      <p:sp>
        <p:nvSpPr>
          <p:cNvPr id="194" name="Google Shape;194;p32"/>
          <p:cNvSpPr txBox="1"/>
          <p:nvPr>
            <p:ph idx="1" type="body"/>
          </p:nvPr>
        </p:nvSpPr>
        <p:spPr>
          <a:xfrm>
            <a:off x="4143800" y="3937575"/>
            <a:ext cx="48876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Char char="❏"/>
            </a:pPr>
            <a:r>
              <a:rPr lang="pt-BR" sz="1800"/>
              <a:t>Principais funções: DCV, DCI, ACV, ACI, Ω, Continuidade e Freq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3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Multímetro de Bancada</a:t>
            </a:r>
            <a:endParaRPr/>
          </a:p>
        </p:txBody>
      </p:sp>
      <p:sp>
        <p:nvSpPr>
          <p:cNvPr id="200" name="Google Shape;200;p33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01" name="Google Shape;201;p33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202" name="Google Shape;20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1565" y="2171902"/>
            <a:ext cx="2225950" cy="258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0923" y="2144777"/>
            <a:ext cx="4061512" cy="263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4"/>
          <p:cNvSpPr txBox="1"/>
          <p:nvPr>
            <p:ph type="title"/>
          </p:nvPr>
        </p:nvSpPr>
        <p:spPr>
          <a:xfrm>
            <a:off x="1258887" y="160734"/>
            <a:ext cx="7685100" cy="109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ahoma"/>
              <a:buNone/>
            </a:pPr>
            <a:r>
              <a:rPr lang="pt-BR"/>
              <a:t>Simulação</a:t>
            </a:r>
            <a:endParaRPr/>
          </a:p>
        </p:txBody>
      </p:sp>
      <p:sp>
        <p:nvSpPr>
          <p:cNvPr id="209" name="Google Shape;209;p34"/>
          <p:cNvSpPr txBox="1"/>
          <p:nvPr/>
        </p:nvSpPr>
        <p:spPr>
          <a:xfrm>
            <a:off x="7042150" y="4682728"/>
            <a:ext cx="19050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fld id="{00000000-1234-1234-1234-123412341234}" type="slidenum">
              <a:rPr b="1" i="0" lang="pt-BR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  <p:sp>
        <p:nvSpPr>
          <p:cNvPr id="210" name="Google Shape;210;p34"/>
          <p:cNvSpPr txBox="1"/>
          <p:nvPr>
            <p:ph idx="1" type="body"/>
          </p:nvPr>
        </p:nvSpPr>
        <p:spPr>
          <a:xfrm>
            <a:off x="1182675" y="1513278"/>
            <a:ext cx="77724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8300" lvl="0" marL="45720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ahoma"/>
              <a:buChar char="❏"/>
            </a:pPr>
            <a:r>
              <a:rPr lang="pt-BR" sz="2200"/>
              <a:t>ThinkerCad</a:t>
            </a:r>
            <a:endParaRPr sz="2200"/>
          </a:p>
        </p:txBody>
      </p:sp>
      <p:pic>
        <p:nvPicPr>
          <p:cNvPr id="211" name="Google Shape;21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75" y="2248425"/>
            <a:ext cx="3536225" cy="18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4"/>
          <p:cNvSpPr txBox="1"/>
          <p:nvPr>
            <p:ph idx="1" type="body"/>
          </p:nvPr>
        </p:nvSpPr>
        <p:spPr>
          <a:xfrm>
            <a:off x="1258875" y="4090850"/>
            <a:ext cx="13704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I = 1,5 mA</a:t>
            </a:r>
            <a:endParaRPr sz="1800"/>
          </a:p>
        </p:txBody>
      </p:sp>
      <p:sp>
        <p:nvSpPr>
          <p:cNvPr id="213" name="Google Shape;213;p34"/>
          <p:cNvSpPr txBox="1"/>
          <p:nvPr>
            <p:ph idx="1" type="body"/>
          </p:nvPr>
        </p:nvSpPr>
        <p:spPr>
          <a:xfrm>
            <a:off x="2356175" y="3121650"/>
            <a:ext cx="8328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1,5kΩ </a:t>
            </a:r>
            <a:endParaRPr sz="1800"/>
          </a:p>
        </p:txBody>
      </p:sp>
      <p:sp>
        <p:nvSpPr>
          <p:cNvPr id="214" name="Google Shape;214;p34"/>
          <p:cNvSpPr txBox="1"/>
          <p:nvPr>
            <p:ph idx="1" type="body"/>
          </p:nvPr>
        </p:nvSpPr>
        <p:spPr>
          <a:xfrm>
            <a:off x="103900" y="3027050"/>
            <a:ext cx="5190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/>
              <a:t>5</a:t>
            </a:r>
            <a:endParaRPr sz="1800"/>
          </a:p>
        </p:txBody>
      </p:sp>
      <p:pic>
        <p:nvPicPr>
          <p:cNvPr id="215" name="Google Shape;21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7800" y="1881574"/>
            <a:ext cx="5026175" cy="284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ifrn">
  <a:themeElements>
    <a:clrScheme name="Geométrico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ifrn">
  <a:themeElements>
    <a:clrScheme name="Geométrico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