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3"/>
    <p:sldMasterId id="2147483671" r:id="rId4"/>
    <p:sldMasterId id="214748367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y="5143500" cx="9144000"/>
  <p:notesSz cx="6858000" cy="9144000"/>
  <p:embeddedFontLst>
    <p:embeddedFont>
      <p:font typeface="Tahoma"/>
      <p:regular r:id="rId37"/>
      <p:bold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font" Target="fonts/Tahoma-regular.fntdata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38" Type="http://schemas.openxmlformats.org/officeDocument/2006/relationships/font" Target="fonts/Tahoma-bold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760e24ecf_2_9:notes"/>
          <p:cNvSpPr/>
          <p:nvPr>
            <p:ph idx="2" type="sldImg"/>
          </p:nvPr>
        </p:nvSpPr>
        <p:spPr>
          <a:xfrm>
            <a:off x="134951" y="686475"/>
            <a:ext cx="6588097" cy="342811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2" name="Google Shape;132;g1760e24ecf_2_9:notes"/>
          <p:cNvSpPr txBox="1"/>
          <p:nvPr>
            <p:ph idx="1" type="body"/>
          </p:nvPr>
        </p:nvSpPr>
        <p:spPr>
          <a:xfrm>
            <a:off x="913991" y="4342944"/>
            <a:ext cx="5030018" cy="4114592"/>
          </a:xfrm>
          <a:prstGeom prst="rect">
            <a:avLst/>
          </a:prstGeom>
          <a:noFill/>
          <a:ln>
            <a:noFill/>
          </a:ln>
        </p:spPr>
        <p:txBody>
          <a:bodyPr anchorCtr="0" anchor="t" bIns="46625" lIns="93275" spcFirstLastPara="1" rIns="93275" wrap="square" tIns="466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/>
          </a:p>
        </p:txBody>
      </p:sp>
      <p:sp>
        <p:nvSpPr>
          <p:cNvPr id="133" name="Google Shape;133;g1760e24ecf_2_9:notes"/>
          <p:cNvSpPr txBox="1"/>
          <p:nvPr/>
        </p:nvSpPr>
        <p:spPr>
          <a:xfrm>
            <a:off x="3885996" y="8687306"/>
            <a:ext cx="2972004" cy="456704"/>
          </a:xfrm>
          <a:prstGeom prst="rect">
            <a:avLst/>
          </a:prstGeom>
          <a:noFill/>
          <a:ln>
            <a:noFill/>
          </a:ln>
        </p:spPr>
        <p:txBody>
          <a:bodyPr anchorCtr="0" anchor="b" bIns="46625" lIns="93275" spcFirstLastPara="1" rIns="93275" wrap="square" tIns="46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b="0" i="0" lang="pt-BR" sz="12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3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bb0485ed3e_0_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gbb0485ed3e_0_0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b960d76f64_0_1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b960d76f64_0_1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b960d76f64_0_39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b960d76f64_0_39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b960d76f64_0_5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b960d76f64_0_5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b960d76f64_0_75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b960d76f64_0_75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b960d76f64_0_9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gb960d76f64_0_9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b960d76f64_0_187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gb960d76f64_0_187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b960d76f64_0_20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gb960d76f64_0_20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bb22427fa9_0_9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bb22427fa9_0_9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bb22427fa9_0_107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gbb22427fa9_0_107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aed2276b87_0_63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aed2276b87_0_63:notes"/>
          <p:cNvSpPr/>
          <p:nvPr>
            <p:ph idx="2" type="sldImg"/>
          </p:nvPr>
        </p:nvSpPr>
        <p:spPr>
          <a:xfrm>
            <a:off x="132930" y="686475"/>
            <a:ext cx="65919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bb22427fa9_0_13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gbb22427fa9_0_130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bb22427fa9_0_145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gbb22427fa9_0_145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bb22427fa9_0_219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gbb22427fa9_0_219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bb22427fa9_0_234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gbb22427fa9_0_234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bb22427fa9_0_158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gbb22427fa9_0_158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bb22427fa9_0_17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gbb22427fa9_0_17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bb22427fa9_0_185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gbb22427fa9_0_185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bb22427fa9_0_196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gbb22427fa9_0_196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bb22427fa9_0_207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gbb22427fa9_0_207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a3496d9ae5_0_16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ga3496d9ae5_0_160:notes"/>
          <p:cNvSpPr/>
          <p:nvPr>
            <p:ph idx="2" type="sldImg"/>
          </p:nvPr>
        </p:nvSpPr>
        <p:spPr>
          <a:xfrm>
            <a:off x="132882" y="686475"/>
            <a:ext cx="65925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b960d76f64_0_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b960d76f64_0_0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1760e24ecf_2_242:notes"/>
          <p:cNvSpPr txBox="1"/>
          <p:nvPr>
            <p:ph idx="1" type="body"/>
          </p:nvPr>
        </p:nvSpPr>
        <p:spPr>
          <a:xfrm>
            <a:off x="913991" y="4342944"/>
            <a:ext cx="5030018" cy="411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g1760e24ecf_2_242:notes"/>
          <p:cNvSpPr/>
          <p:nvPr>
            <p:ph idx="2" type="sldImg"/>
          </p:nvPr>
        </p:nvSpPr>
        <p:spPr>
          <a:xfrm>
            <a:off x="132907" y="686475"/>
            <a:ext cx="6592186" cy="342811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bb22427fa9_0_3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bb22427fa9_0_3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bb22427fa9_0_17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bb22427fa9_0_17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bb22427fa9_0_28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bb22427fa9_0_28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bb22427fa9_0_39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bb22427fa9_0_39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bb22427fa9_0_5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gbb22427fa9_0_5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bb22427fa9_0_67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gbb22427fa9_0_67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1403350" y="3868341"/>
            <a:ext cx="6400800" cy="11525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1430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6002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514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2971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429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3886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type="ctrTitle"/>
          </p:nvPr>
        </p:nvSpPr>
        <p:spPr>
          <a:xfrm>
            <a:off x="684213" y="2518172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6699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1" type="body"/>
          </p:nvPr>
        </p:nvSpPr>
        <p:spPr>
          <a:xfrm>
            <a:off x="1182687" y="1513284"/>
            <a:ext cx="7772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2" name="Google Shape;72;p16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is" type="vertTitleAndTx">
  <p:cSld name="VERTICAL_TITLE_AND_VERTICAL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/>
          <p:nvPr>
            <p:ph type="title"/>
          </p:nvPr>
        </p:nvSpPr>
        <p:spPr>
          <a:xfrm rot="5400000">
            <a:off x="5764213" y="1408510"/>
            <a:ext cx="4438650" cy="194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" type="body"/>
          </p:nvPr>
        </p:nvSpPr>
        <p:spPr>
          <a:xfrm rot="5400000">
            <a:off x="1801813" y="-458390"/>
            <a:ext cx="4438650" cy="56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6" name="Google Shape;76;p17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7" name="Google Shape;77;p17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8" name="Google Shape;78;p17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type="vertTx">
  <p:cSld name="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1" name="Google Shape;81;p18"/>
          <p:cNvSpPr txBox="1"/>
          <p:nvPr>
            <p:ph idx="1" type="body"/>
          </p:nvPr>
        </p:nvSpPr>
        <p:spPr>
          <a:xfrm rot="5400000">
            <a:off x="3525837" y="-829866"/>
            <a:ext cx="3086100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type="picTx">
  <p:cSld name="PICTURE_WITH_CAPTION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1792288" y="3600450"/>
            <a:ext cx="5486400" cy="42505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7" name="Google Shape;87;p19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1400"/>
              <a:buFont typeface="Noto Sans Symbols"/>
              <a:buNone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40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8" name="Google Shape;88;p19"/>
          <p:cNvSpPr txBox="1"/>
          <p:nvPr>
            <p:ph idx="1" type="body"/>
          </p:nvPr>
        </p:nvSpPr>
        <p:spPr>
          <a:xfrm>
            <a:off x="1792288" y="4025503"/>
            <a:ext cx="5486400" cy="6036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sz="1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0" i="0" sz="1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9" name="Google Shape;89;p19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0" name="Google Shape;90;p19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1" name="Google Shape;91;p19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type="objTx">
  <p:cSld name="OBJECT_WITH_CAPTION_TEX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0"/>
          <p:cNvSpPr txBox="1"/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4" name="Google Shape;94;p20"/>
          <p:cNvSpPr txBox="1"/>
          <p:nvPr>
            <p:ph idx="1" type="body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5" name="Google Shape;95;p20"/>
          <p:cNvSpPr txBox="1"/>
          <p:nvPr>
            <p:ph idx="2" type="body"/>
          </p:nvPr>
        </p:nvSpPr>
        <p:spPr>
          <a:xfrm>
            <a:off x="457200" y="1076325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sz="1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0" i="0" sz="1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1" name="Google Shape;101;p21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2" name="Google Shape;102;p21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5" name="Google Shape;105;p22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6" name="Google Shape;106;p22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7" name="Google Shape;107;p22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type="twoTxTwoObj">
  <p:cSld name="TWO_OBJECTS_WITH_TEXT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3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0" name="Google Shape;110;p23"/>
          <p:cNvSpPr txBox="1"/>
          <p:nvPr>
            <p:ph idx="1" type="body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b="1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1" name="Google Shape;111;p23"/>
          <p:cNvSpPr txBox="1"/>
          <p:nvPr>
            <p:ph idx="2" type="body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052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1920"/>
              <a:buFont typeface="Noto Sans Symbols"/>
              <a:buChar char="■"/>
              <a:defRPr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302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0039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0988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28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794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794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794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794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794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2" name="Google Shape;112;p23"/>
          <p:cNvSpPr txBox="1"/>
          <p:nvPr>
            <p:ph idx="3" type="body"/>
          </p:nvPr>
        </p:nvSpPr>
        <p:spPr>
          <a:xfrm>
            <a:off x="4645025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b="1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3" name="Google Shape;113;p23"/>
          <p:cNvSpPr txBox="1"/>
          <p:nvPr>
            <p:ph idx="4" type="body"/>
          </p:nvPr>
        </p:nvSpPr>
        <p:spPr>
          <a:xfrm>
            <a:off x="4645025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052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1920"/>
              <a:buFont typeface="Noto Sans Symbols"/>
              <a:buChar char="■"/>
              <a:defRPr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302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0039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0988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28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794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794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794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794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794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4" name="Google Shape;114;p23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5" name="Google Shape;115;p23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6" name="Google Shape;116;p23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type="twoObj">
  <p:cSld name="TWO_OBJECTS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4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9" name="Google Shape;119;p24"/>
          <p:cNvSpPr txBox="1"/>
          <p:nvPr>
            <p:ph idx="1" type="body"/>
          </p:nvPr>
        </p:nvSpPr>
        <p:spPr>
          <a:xfrm>
            <a:off x="1182688" y="1513285"/>
            <a:ext cx="38100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7084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54A800"/>
              </a:buClr>
              <a:buSzPts val="2240"/>
              <a:buFont typeface="Noto Sans Symbols"/>
              <a:buChar char="■"/>
              <a:defRPr sz="2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50519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302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E4B900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20039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66FF66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8575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8575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8575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8575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8575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0" name="Google Shape;120;p24"/>
          <p:cNvSpPr txBox="1"/>
          <p:nvPr>
            <p:ph idx="2" type="body"/>
          </p:nvPr>
        </p:nvSpPr>
        <p:spPr>
          <a:xfrm>
            <a:off x="5145088" y="1513285"/>
            <a:ext cx="38100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7084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54A800"/>
              </a:buClr>
              <a:buSzPts val="2240"/>
              <a:buFont typeface="Noto Sans Symbols"/>
              <a:buChar char="■"/>
              <a:defRPr sz="2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50519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302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E4B900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20039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66FF66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8575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8575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8575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8575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8575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1" name="Google Shape;121;p24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2" name="Google Shape;122;p24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3" name="Google Shape;123;p24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type="secHead">
  <p:cSld name="SECTION_HEADER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722313" y="3305175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7" name="Google Shape;127;p25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9" name="Google Shape;129;p25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2.xml"/><Relationship Id="rId4" Type="http://schemas.openxmlformats.org/officeDocument/2006/relationships/theme" Target="../theme/theme4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1">
            <a:alphaModFix/>
          </a:blip>
          <a:srcRect b="0" l="0" r="0" t="28945"/>
          <a:stretch/>
        </p:blipFill>
        <p:spPr>
          <a:xfrm>
            <a:off x="1587" y="1491853"/>
            <a:ext cx="9140825" cy="364450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2" name="Google Shape;52;p13"/>
          <p:cNvCxnSpPr/>
          <p:nvPr/>
        </p:nvCxnSpPr>
        <p:spPr>
          <a:xfrm>
            <a:off x="0" y="2933700"/>
            <a:ext cx="7812087" cy="0"/>
          </a:xfrm>
          <a:prstGeom prst="straightConnector1">
            <a:avLst/>
          </a:prstGeom>
          <a:noFill/>
          <a:ln cap="flat" cmpd="sng" w="12700">
            <a:solidFill>
              <a:srgbClr val="669900"/>
            </a:solidFill>
            <a:prstDash val="solid"/>
            <a:miter lim="8000"/>
            <a:headEnd len="sm" w="sm" type="none"/>
            <a:tailEnd len="sm" w="sm" type="none"/>
          </a:ln>
        </p:spPr>
      </p:cxnSp>
      <p:pic>
        <p:nvPicPr>
          <p:cNvPr id="53" name="Google Shape;5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44462" y="108346"/>
            <a:ext cx="3984625" cy="1306115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3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1182687" y="1513284"/>
            <a:ext cx="7772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79387" y="141684"/>
            <a:ext cx="930275" cy="919163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5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2" name="Google Shape;62;p15"/>
          <p:cNvSpPr txBox="1"/>
          <p:nvPr>
            <p:ph idx="1" type="body"/>
          </p:nvPr>
        </p:nvSpPr>
        <p:spPr>
          <a:xfrm>
            <a:off x="1182687" y="1513284"/>
            <a:ext cx="7772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6" name="Google Shape;66;p15"/>
          <p:cNvCxnSpPr/>
          <p:nvPr/>
        </p:nvCxnSpPr>
        <p:spPr>
          <a:xfrm>
            <a:off x="1127125" y="1168003"/>
            <a:ext cx="7993062" cy="0"/>
          </a:xfrm>
          <a:prstGeom prst="straightConnector1">
            <a:avLst/>
          </a:prstGeom>
          <a:noFill/>
          <a:ln cap="flat" cmpd="sng" w="12700">
            <a:solidFill>
              <a:srgbClr val="669900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png"/><Relationship Id="rId4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png"/><Relationship Id="rId4" Type="http://schemas.openxmlformats.org/officeDocument/2006/relationships/image" Target="../media/image21.png"/><Relationship Id="rId5" Type="http://schemas.openxmlformats.org/officeDocument/2006/relationships/image" Target="../media/image2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png"/><Relationship Id="rId4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0.png"/><Relationship Id="rId4" Type="http://schemas.openxmlformats.org/officeDocument/2006/relationships/image" Target="../media/image14.png"/><Relationship Id="rId5" Type="http://schemas.openxmlformats.org/officeDocument/2006/relationships/image" Target="../media/image2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8.png"/><Relationship Id="rId4" Type="http://schemas.openxmlformats.org/officeDocument/2006/relationships/image" Target="../media/image2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1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/>
          <p:nvPr>
            <p:ph idx="1" type="subTitle"/>
          </p:nvPr>
        </p:nvSpPr>
        <p:spPr>
          <a:xfrm>
            <a:off x="1357300" y="3161099"/>
            <a:ext cx="6400800" cy="9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Prof</a:t>
            </a:r>
            <a:r>
              <a:rPr b="1" i="0" lang="pt-BR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Gustavo Fernandes de Lima</a:t>
            </a:r>
            <a:endParaRPr sz="2400"/>
          </a:p>
          <a:p>
            <a:pPr indent="0" lvl="0" marL="0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 sz="2400"/>
          </a:p>
        </p:txBody>
      </p:sp>
      <p:sp>
        <p:nvSpPr>
          <p:cNvPr id="136" name="Google Shape;136;p26"/>
          <p:cNvSpPr txBox="1"/>
          <p:nvPr>
            <p:ph type="ctrTitle"/>
          </p:nvPr>
        </p:nvSpPr>
        <p:spPr>
          <a:xfrm>
            <a:off x="0" y="1446609"/>
            <a:ext cx="9144000" cy="1170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9900"/>
              </a:buClr>
              <a:buFont typeface="Arial"/>
              <a:buNone/>
            </a:pPr>
            <a:r>
              <a:rPr lang="pt-BR" sz="3600"/>
              <a:t>Indutores</a:t>
            </a:r>
            <a:endParaRPr sz="3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5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Indutores</a:t>
            </a:r>
            <a:endParaRPr/>
          </a:p>
        </p:txBody>
      </p:sp>
      <p:sp>
        <p:nvSpPr>
          <p:cNvPr id="216" name="Google Shape;216;p35"/>
          <p:cNvSpPr txBox="1"/>
          <p:nvPr>
            <p:ph idx="1" type="body"/>
          </p:nvPr>
        </p:nvSpPr>
        <p:spPr>
          <a:xfrm>
            <a:off x="1164675" y="3974350"/>
            <a:ext cx="1799100" cy="4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000000"/>
                </a:solidFill>
              </a:rPr>
              <a:t>O que é?</a:t>
            </a:r>
            <a:endParaRPr sz="1800">
              <a:solidFill>
                <a:srgbClr val="000000"/>
              </a:solidFill>
            </a:endParaRPr>
          </a:p>
        </p:txBody>
      </p:sp>
      <p:sp>
        <p:nvSpPr>
          <p:cNvPr id="217" name="Google Shape;217;p35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pic>
        <p:nvPicPr>
          <p:cNvPr id="218" name="Google Shape;21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3789" y="1409634"/>
            <a:ext cx="3216421" cy="2412316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5"/>
          <p:cNvSpPr txBox="1"/>
          <p:nvPr>
            <p:ph idx="1" type="body"/>
          </p:nvPr>
        </p:nvSpPr>
        <p:spPr>
          <a:xfrm>
            <a:off x="3450675" y="3974350"/>
            <a:ext cx="3939600" cy="4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FF0000"/>
                </a:solidFill>
              </a:rPr>
              <a:t>Fonte de alimentação</a:t>
            </a:r>
            <a:endParaRPr sz="1800">
              <a:solidFill>
                <a:srgbClr val="FF0000"/>
              </a:solidFill>
            </a:endParaRPr>
          </a:p>
        </p:txBody>
      </p:sp>
      <p:sp>
        <p:nvSpPr>
          <p:cNvPr id="220" name="Google Shape;220;p35"/>
          <p:cNvSpPr txBox="1"/>
          <p:nvPr>
            <p:ph idx="1" type="body"/>
          </p:nvPr>
        </p:nvSpPr>
        <p:spPr>
          <a:xfrm>
            <a:off x="1164675" y="4507750"/>
            <a:ext cx="2514600" cy="4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000000"/>
                </a:solidFill>
              </a:rPr>
              <a:t>Para que serve?</a:t>
            </a:r>
            <a:endParaRPr sz="1800">
              <a:solidFill>
                <a:srgbClr val="000000"/>
              </a:solidFill>
            </a:endParaRPr>
          </a:p>
        </p:txBody>
      </p:sp>
      <p:sp>
        <p:nvSpPr>
          <p:cNvPr id="221" name="Google Shape;221;p35"/>
          <p:cNvSpPr txBox="1"/>
          <p:nvPr>
            <p:ph idx="1" type="body"/>
          </p:nvPr>
        </p:nvSpPr>
        <p:spPr>
          <a:xfrm>
            <a:off x="3450675" y="4507750"/>
            <a:ext cx="5560200" cy="4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FF0000"/>
                </a:solidFill>
              </a:rPr>
              <a:t>Fornecer energia de qualidade para os componentes</a:t>
            </a:r>
            <a:endParaRPr sz="1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6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Indutores</a:t>
            </a:r>
            <a:endParaRPr/>
          </a:p>
        </p:txBody>
      </p:sp>
      <p:sp>
        <p:nvSpPr>
          <p:cNvPr id="227" name="Google Shape;227;p36"/>
          <p:cNvSpPr txBox="1"/>
          <p:nvPr>
            <p:ph idx="1" type="body"/>
          </p:nvPr>
        </p:nvSpPr>
        <p:spPr>
          <a:xfrm>
            <a:off x="1164675" y="4583950"/>
            <a:ext cx="1799100" cy="4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000000"/>
                </a:solidFill>
              </a:rPr>
              <a:t>O que são?</a:t>
            </a:r>
            <a:endParaRPr sz="1800">
              <a:solidFill>
                <a:srgbClr val="000000"/>
              </a:solidFill>
            </a:endParaRPr>
          </a:p>
        </p:txBody>
      </p:sp>
      <p:sp>
        <p:nvSpPr>
          <p:cNvPr id="228" name="Google Shape;228;p36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pic>
        <p:nvPicPr>
          <p:cNvPr id="229" name="Google Shape;22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973" y="1409623"/>
            <a:ext cx="4139024" cy="310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36"/>
          <p:cNvSpPr txBox="1"/>
          <p:nvPr>
            <p:ph idx="1" type="body"/>
          </p:nvPr>
        </p:nvSpPr>
        <p:spPr>
          <a:xfrm>
            <a:off x="3450675" y="4583950"/>
            <a:ext cx="3939600" cy="4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FF0000"/>
                </a:solidFill>
              </a:rPr>
              <a:t>Indutores</a:t>
            </a:r>
            <a:endParaRPr sz="1800">
              <a:solidFill>
                <a:srgbClr val="FF0000"/>
              </a:solidFill>
            </a:endParaRPr>
          </a:p>
        </p:txBody>
      </p:sp>
      <p:pic>
        <p:nvPicPr>
          <p:cNvPr id="231" name="Google Shape;231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2397" y="1409622"/>
            <a:ext cx="4211576" cy="3104303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36"/>
          <p:cNvSpPr/>
          <p:nvPr/>
        </p:nvSpPr>
        <p:spPr>
          <a:xfrm>
            <a:off x="1323850" y="2613400"/>
            <a:ext cx="1432500" cy="12240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36"/>
          <p:cNvSpPr/>
          <p:nvPr/>
        </p:nvSpPr>
        <p:spPr>
          <a:xfrm>
            <a:off x="5213425" y="2598950"/>
            <a:ext cx="1432500" cy="12240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6"/>
          <p:cNvSpPr/>
          <p:nvPr/>
        </p:nvSpPr>
        <p:spPr>
          <a:xfrm flipH="1">
            <a:off x="7593000" y="2675150"/>
            <a:ext cx="1432500" cy="12240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FF00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7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Indutores</a:t>
            </a:r>
            <a:endParaRPr/>
          </a:p>
        </p:txBody>
      </p:sp>
      <p:sp>
        <p:nvSpPr>
          <p:cNvPr id="240" name="Google Shape;240;p37"/>
          <p:cNvSpPr txBox="1"/>
          <p:nvPr>
            <p:ph idx="1" type="body"/>
          </p:nvPr>
        </p:nvSpPr>
        <p:spPr>
          <a:xfrm>
            <a:off x="1182675" y="15132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Dispositivos Reativos</a:t>
            </a:r>
            <a:endParaRPr sz="1800"/>
          </a:p>
        </p:txBody>
      </p:sp>
      <p:sp>
        <p:nvSpPr>
          <p:cNvPr id="241" name="Google Shape;241;p37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42" name="Google Shape;242;p37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43" name="Google Shape;243;p37"/>
          <p:cNvSpPr txBox="1"/>
          <p:nvPr>
            <p:ph idx="1" type="body"/>
          </p:nvPr>
        </p:nvSpPr>
        <p:spPr>
          <a:xfrm>
            <a:off x="1182675" y="1894275"/>
            <a:ext cx="7898400" cy="12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 u="sng"/>
              <a:t>Resistivo</a:t>
            </a:r>
            <a:r>
              <a:rPr lang="pt-BR" sz="1800"/>
              <a:t> – é aquele que resiste à passagem da corrente elétrica, mantendo o seu valor ôhmico constante tanto para a corrente contínua como para a corrente alternada.</a:t>
            </a:r>
            <a:endParaRPr sz="1800"/>
          </a:p>
        </p:txBody>
      </p:sp>
      <p:sp>
        <p:nvSpPr>
          <p:cNvPr id="244" name="Google Shape;244;p37"/>
          <p:cNvSpPr txBox="1"/>
          <p:nvPr>
            <p:ph idx="1" type="body"/>
          </p:nvPr>
        </p:nvSpPr>
        <p:spPr>
          <a:xfrm>
            <a:off x="1182675" y="3189675"/>
            <a:ext cx="7898400" cy="12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 u="sng"/>
              <a:t>Reativo</a:t>
            </a:r>
            <a:r>
              <a:rPr lang="pt-BR" sz="1800"/>
              <a:t> – é aquele que reage às variações da corrente elétrica, sendo que o seu valor ôhmico muda com frequência. Baixa frequência provoca baixa dificuldade. Alta frequência provoca alta dificuldade.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8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Indutores</a:t>
            </a:r>
            <a:endParaRPr/>
          </a:p>
        </p:txBody>
      </p:sp>
      <p:sp>
        <p:nvSpPr>
          <p:cNvPr id="250" name="Google Shape;250;p38"/>
          <p:cNvSpPr txBox="1"/>
          <p:nvPr>
            <p:ph idx="1" type="body"/>
          </p:nvPr>
        </p:nvSpPr>
        <p:spPr>
          <a:xfrm>
            <a:off x="1182675" y="15132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Construção</a:t>
            </a:r>
            <a:endParaRPr sz="1800"/>
          </a:p>
        </p:txBody>
      </p:sp>
      <p:sp>
        <p:nvSpPr>
          <p:cNvPr id="251" name="Google Shape;251;p38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52" name="Google Shape;252;p38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53" name="Google Shape;253;p38"/>
          <p:cNvSpPr txBox="1"/>
          <p:nvPr>
            <p:ph idx="1" type="body"/>
          </p:nvPr>
        </p:nvSpPr>
        <p:spPr>
          <a:xfrm>
            <a:off x="1182675" y="3951675"/>
            <a:ext cx="7898400" cy="8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O indutor ou bobina é um dispositivo formado por um fio esmaltado enrolado em torno de um núcleo.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pic>
        <p:nvPicPr>
          <p:cNvPr id="254" name="Google Shape;254;p38"/>
          <p:cNvPicPr preferRelativeResize="0"/>
          <p:nvPr/>
        </p:nvPicPr>
        <p:blipFill rotWithShape="1">
          <a:blip r:embed="rId3">
            <a:alphaModFix/>
          </a:blip>
          <a:srcRect b="19781" l="0" r="0" t="0"/>
          <a:stretch/>
        </p:blipFill>
        <p:spPr>
          <a:xfrm>
            <a:off x="1743695" y="1988700"/>
            <a:ext cx="4108602" cy="192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6458702" y="2054505"/>
            <a:ext cx="1795750" cy="1795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9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Indutores</a:t>
            </a:r>
            <a:endParaRPr/>
          </a:p>
        </p:txBody>
      </p:sp>
      <p:sp>
        <p:nvSpPr>
          <p:cNvPr id="261" name="Google Shape;261;p39"/>
          <p:cNvSpPr txBox="1"/>
          <p:nvPr>
            <p:ph idx="1" type="body"/>
          </p:nvPr>
        </p:nvSpPr>
        <p:spPr>
          <a:xfrm>
            <a:off x="1182675" y="15132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Principais Símbolos</a:t>
            </a:r>
            <a:endParaRPr sz="1800"/>
          </a:p>
        </p:txBody>
      </p:sp>
      <p:sp>
        <p:nvSpPr>
          <p:cNvPr id="262" name="Google Shape;262;p39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63" name="Google Shape;263;p39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64" name="Google Shape;26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299" y="2209125"/>
            <a:ext cx="3943350" cy="226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05221" y="2769638"/>
            <a:ext cx="1936334" cy="109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9"/>
          <p:cNvPicPr preferRelativeResize="0"/>
          <p:nvPr/>
        </p:nvPicPr>
        <p:blipFill rotWithShape="1">
          <a:blip r:embed="rId5">
            <a:alphaModFix/>
          </a:blip>
          <a:srcRect b="15934" l="26248" r="28180" t="18812"/>
          <a:stretch/>
        </p:blipFill>
        <p:spPr>
          <a:xfrm>
            <a:off x="5201163" y="2492525"/>
            <a:ext cx="1224000" cy="1752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0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Indutores</a:t>
            </a:r>
            <a:endParaRPr/>
          </a:p>
        </p:txBody>
      </p:sp>
      <p:sp>
        <p:nvSpPr>
          <p:cNvPr id="272" name="Google Shape;272;p40"/>
          <p:cNvSpPr txBox="1"/>
          <p:nvPr>
            <p:ph idx="1" type="body"/>
          </p:nvPr>
        </p:nvSpPr>
        <p:spPr>
          <a:xfrm>
            <a:off x="1182675" y="1513275"/>
            <a:ext cx="7898400" cy="12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Indutância</a:t>
            </a:r>
            <a:endParaRPr sz="1800"/>
          </a:p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❏"/>
            </a:pPr>
            <a:r>
              <a:rPr lang="pt-BR" sz="1800"/>
              <a:t>Capacidade de armazenar energia magnética por meio do fluxo φ criado por uma corrente </a:t>
            </a:r>
            <a:r>
              <a:rPr i="1" lang="pt-BR" sz="1800"/>
              <a:t>i</a:t>
            </a:r>
            <a:r>
              <a:rPr baseline="-25000" i="1" lang="pt-BR" sz="1800"/>
              <a:t>L</a:t>
            </a:r>
            <a:r>
              <a:rPr lang="pt-BR" sz="1800"/>
              <a:t>. Seu símbolo é </a:t>
            </a:r>
            <a:r>
              <a:rPr i="1" lang="pt-BR" sz="1800"/>
              <a:t>L</a:t>
            </a:r>
            <a:r>
              <a:rPr lang="pt-BR" sz="1800"/>
              <a:t>.</a:t>
            </a:r>
            <a:endParaRPr sz="1800"/>
          </a:p>
        </p:txBody>
      </p:sp>
      <p:sp>
        <p:nvSpPr>
          <p:cNvPr id="273" name="Google Shape;273;p40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74" name="Google Shape;274;p40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75" name="Google Shape;275;p40"/>
          <p:cNvSpPr txBox="1"/>
          <p:nvPr>
            <p:ph idx="1" type="body"/>
          </p:nvPr>
        </p:nvSpPr>
        <p:spPr>
          <a:xfrm>
            <a:off x="1182675" y="4027875"/>
            <a:ext cx="78984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❏"/>
            </a:pPr>
            <a:r>
              <a:rPr lang="pt-BR" sz="1800"/>
              <a:t>Sua unidade de medida no SI é o </a:t>
            </a:r>
            <a:r>
              <a:rPr i="1" lang="pt-BR" sz="1800"/>
              <a:t>weber/ampère</a:t>
            </a:r>
            <a:r>
              <a:rPr lang="pt-BR" sz="1800"/>
              <a:t> [Wb/A] ou, simplesmente, </a:t>
            </a:r>
            <a:r>
              <a:rPr i="1" lang="pt-BR" sz="1800"/>
              <a:t>henry</a:t>
            </a:r>
            <a:r>
              <a:rPr lang="pt-BR" sz="1800"/>
              <a:t> [H].</a:t>
            </a:r>
            <a:endParaRPr sz="1800"/>
          </a:p>
        </p:txBody>
      </p:sp>
      <p:grpSp>
        <p:nvGrpSpPr>
          <p:cNvPr id="276" name="Google Shape;276;p40"/>
          <p:cNvGrpSpPr/>
          <p:nvPr/>
        </p:nvGrpSpPr>
        <p:grpSpPr>
          <a:xfrm>
            <a:off x="4157700" y="3023175"/>
            <a:ext cx="828600" cy="677100"/>
            <a:chOff x="3921850" y="2548150"/>
            <a:chExt cx="828600" cy="677100"/>
          </a:xfrm>
        </p:grpSpPr>
        <p:sp>
          <p:nvSpPr>
            <p:cNvPr id="277" name="Google Shape;277;p40"/>
            <p:cNvSpPr txBox="1"/>
            <p:nvPr/>
          </p:nvSpPr>
          <p:spPr>
            <a:xfrm>
              <a:off x="3921850" y="2548150"/>
              <a:ext cx="828600" cy="677100"/>
            </a:xfrm>
            <a:prstGeom prst="rect">
              <a:avLst/>
            </a:prstGeom>
            <a:noFill/>
            <a:ln cap="flat" cmpd="sng" w="285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pt-BR">
                  <a:latin typeface="Tahoma"/>
                  <a:ea typeface="Tahoma"/>
                  <a:cs typeface="Tahoma"/>
                  <a:sym typeface="Tahoma"/>
                </a:rPr>
                <a:t>L</a:t>
              </a:r>
              <a:r>
                <a:rPr lang="pt-BR">
                  <a:latin typeface="Tahoma"/>
                  <a:ea typeface="Tahoma"/>
                  <a:cs typeface="Tahoma"/>
                  <a:sym typeface="Tahoma"/>
                </a:rPr>
                <a:t> =   </a:t>
              </a:r>
              <a:r>
                <a:rPr lang="pt-BR" sz="1800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φ</a:t>
              </a:r>
              <a:endParaRPr i="1">
                <a:latin typeface="Tahoma"/>
                <a:ea typeface="Tahoma"/>
                <a:cs typeface="Tahoma"/>
                <a:sym typeface="Tahoma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>
                  <a:latin typeface="Tahoma"/>
                  <a:ea typeface="Tahoma"/>
                  <a:cs typeface="Tahoma"/>
                  <a:sym typeface="Tahoma"/>
                </a:rPr>
                <a:t>        </a:t>
              </a:r>
              <a:r>
                <a:rPr i="1" lang="pt-BR">
                  <a:latin typeface="Tahoma"/>
                  <a:ea typeface="Tahoma"/>
                  <a:cs typeface="Tahoma"/>
                  <a:sym typeface="Tahoma"/>
                </a:rPr>
                <a:t>i</a:t>
              </a:r>
              <a:r>
                <a:rPr baseline="-25000" i="1" lang="pt-BR">
                  <a:latin typeface="Tahoma"/>
                  <a:ea typeface="Tahoma"/>
                  <a:cs typeface="Tahoma"/>
                  <a:sym typeface="Tahoma"/>
                </a:rPr>
                <a:t>L</a:t>
              </a:r>
              <a:endParaRPr baseline="-25000" i="1">
                <a:latin typeface="Tahoma"/>
                <a:ea typeface="Tahoma"/>
                <a:cs typeface="Tahoma"/>
                <a:sym typeface="Tahoma"/>
              </a:endParaRPr>
            </a:p>
          </p:txBody>
        </p:sp>
        <p:cxnSp>
          <p:nvCxnSpPr>
            <p:cNvPr id="278" name="Google Shape;278;p40"/>
            <p:cNvCxnSpPr/>
            <p:nvPr/>
          </p:nvCxnSpPr>
          <p:spPr>
            <a:xfrm>
              <a:off x="4346900" y="2885822"/>
              <a:ext cx="377400" cy="0"/>
            </a:xfrm>
            <a:prstGeom prst="straightConnector1">
              <a:avLst/>
            </a:prstGeom>
            <a:noFill/>
            <a:ln cap="flat" cmpd="sng" w="9525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1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Indutores</a:t>
            </a:r>
            <a:endParaRPr/>
          </a:p>
        </p:txBody>
      </p:sp>
      <p:sp>
        <p:nvSpPr>
          <p:cNvPr id="284" name="Google Shape;284;p41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Reatância Indutiva</a:t>
            </a:r>
            <a:endParaRPr sz="1800"/>
          </a:p>
        </p:txBody>
      </p:sp>
      <p:sp>
        <p:nvSpPr>
          <p:cNvPr id="285" name="Google Shape;285;p41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86" name="Google Shape;286;p41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87" name="Google Shape;287;p41"/>
          <p:cNvSpPr txBox="1"/>
          <p:nvPr>
            <p:ph idx="1" type="body"/>
          </p:nvPr>
        </p:nvSpPr>
        <p:spPr>
          <a:xfrm>
            <a:off x="1182675" y="3265875"/>
            <a:ext cx="7898400" cy="133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b="1" i="1" lang="pt-BR" sz="1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X</a:t>
            </a:r>
            <a:r>
              <a:rPr b="1" baseline="-25000" i="1" lang="pt-BR" sz="1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pt-BR" sz="1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– Reatância indutiva, em ohms</a:t>
            </a:r>
            <a:endParaRPr sz="18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b="1" i="1" lang="pt-BR" sz="1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f</a:t>
            </a:r>
            <a:r>
              <a:rPr lang="pt-BR" sz="1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– Frequência em Hz do sinal CA</a:t>
            </a:r>
            <a:endParaRPr sz="18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b="1" i="1" lang="pt-BR" sz="1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</a:t>
            </a:r>
            <a:r>
              <a:rPr lang="pt-BR" sz="1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– Indutância em henrys</a:t>
            </a:r>
            <a:endParaRPr sz="18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</a:pPr>
            <a:r>
              <a:rPr b="1" lang="pt-BR" sz="1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π</a:t>
            </a:r>
            <a:r>
              <a:rPr lang="pt-BR" sz="18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– Valor de pi, aprox. 3,1416</a:t>
            </a:r>
            <a:endParaRPr sz="1800"/>
          </a:p>
        </p:txBody>
      </p:sp>
      <p:sp>
        <p:nvSpPr>
          <p:cNvPr id="288" name="Google Shape;288;p41"/>
          <p:cNvSpPr txBox="1"/>
          <p:nvPr/>
        </p:nvSpPr>
        <p:spPr>
          <a:xfrm>
            <a:off x="3580200" y="2262225"/>
            <a:ext cx="1983600" cy="4617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800">
                <a:latin typeface="Tahoma"/>
                <a:ea typeface="Tahoma"/>
                <a:cs typeface="Tahoma"/>
                <a:sym typeface="Tahoma"/>
              </a:rPr>
              <a:t>X</a:t>
            </a:r>
            <a:r>
              <a:rPr baseline="-25000" i="1" lang="pt-BR" sz="1800">
                <a:latin typeface="Tahoma"/>
                <a:ea typeface="Tahoma"/>
                <a:cs typeface="Tahoma"/>
                <a:sym typeface="Tahoma"/>
              </a:rPr>
              <a:t>L</a:t>
            </a:r>
            <a:r>
              <a:rPr lang="pt-BR" sz="1800">
                <a:latin typeface="Tahoma"/>
                <a:ea typeface="Tahoma"/>
                <a:cs typeface="Tahoma"/>
                <a:sym typeface="Tahoma"/>
              </a:rPr>
              <a:t> = 2 ∙ π 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∙</a:t>
            </a:r>
            <a:r>
              <a:rPr lang="pt-BR" sz="180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i="1" lang="pt-BR" sz="1800">
                <a:latin typeface="Tahoma"/>
                <a:ea typeface="Tahoma"/>
                <a:cs typeface="Tahoma"/>
                <a:sym typeface="Tahoma"/>
              </a:rPr>
              <a:t>f</a:t>
            </a:r>
            <a:r>
              <a:rPr lang="pt-BR" sz="180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∙ </a:t>
            </a:r>
            <a:r>
              <a:rPr i="1"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</a:t>
            </a:r>
            <a:endParaRPr i="1" sz="1800"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2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Indutores</a:t>
            </a:r>
            <a:endParaRPr/>
          </a:p>
        </p:txBody>
      </p:sp>
      <p:sp>
        <p:nvSpPr>
          <p:cNvPr id="294" name="Google Shape;294;p42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Reatância Indutiva</a:t>
            </a:r>
            <a:endParaRPr sz="1800"/>
          </a:p>
        </p:txBody>
      </p:sp>
      <p:sp>
        <p:nvSpPr>
          <p:cNvPr id="295" name="Google Shape;295;p42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96" name="Google Shape;296;p42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97" name="Google Shape;297;p42"/>
          <p:cNvSpPr txBox="1"/>
          <p:nvPr>
            <p:ph idx="1" type="body"/>
          </p:nvPr>
        </p:nvSpPr>
        <p:spPr>
          <a:xfrm>
            <a:off x="1182675" y="1970475"/>
            <a:ext cx="7898400" cy="7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/>
              <a:t>A reatância indutiva é como uma resistência do indutor à passagem da corrente.</a:t>
            </a:r>
            <a:endParaRPr sz="1800">
              <a:highlight>
                <a:srgbClr val="FFFFFF"/>
              </a:highlight>
            </a:endParaRPr>
          </a:p>
        </p:txBody>
      </p:sp>
      <p:sp>
        <p:nvSpPr>
          <p:cNvPr id="298" name="Google Shape;298;p42"/>
          <p:cNvSpPr txBox="1"/>
          <p:nvPr>
            <p:ph idx="1" type="body"/>
          </p:nvPr>
        </p:nvSpPr>
        <p:spPr>
          <a:xfrm>
            <a:off x="1182675" y="2732475"/>
            <a:ext cx="7898400" cy="4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>
                <a:highlight>
                  <a:srgbClr val="FFFFFF"/>
                </a:highlight>
              </a:rPr>
              <a:t>Não há dissipação de calor.</a:t>
            </a:r>
            <a:endParaRPr sz="1800"/>
          </a:p>
        </p:txBody>
      </p:sp>
      <p:sp>
        <p:nvSpPr>
          <p:cNvPr id="299" name="Google Shape;299;p42"/>
          <p:cNvSpPr txBox="1"/>
          <p:nvPr>
            <p:ph idx="1" type="body"/>
          </p:nvPr>
        </p:nvSpPr>
        <p:spPr>
          <a:xfrm>
            <a:off x="1182675" y="3189675"/>
            <a:ext cx="7898400" cy="4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>
                <a:highlight>
                  <a:srgbClr val="FFFFFF"/>
                </a:highlight>
              </a:rPr>
              <a:t>A reatância diminui com a diminuição da frequência.</a:t>
            </a:r>
            <a:endParaRPr sz="1800"/>
          </a:p>
        </p:txBody>
      </p:sp>
      <p:sp>
        <p:nvSpPr>
          <p:cNvPr id="300" name="Google Shape;300;p42"/>
          <p:cNvSpPr txBox="1"/>
          <p:nvPr>
            <p:ph idx="1" type="body"/>
          </p:nvPr>
        </p:nvSpPr>
        <p:spPr>
          <a:xfrm>
            <a:off x="1182675" y="3646875"/>
            <a:ext cx="7898400" cy="4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>
                <a:highlight>
                  <a:srgbClr val="FFFFFF"/>
                </a:highlight>
              </a:rPr>
              <a:t>A reatância aumenta com o aumento da frequência.</a:t>
            </a:r>
            <a:endParaRPr sz="1800"/>
          </a:p>
        </p:txBody>
      </p:sp>
      <p:sp>
        <p:nvSpPr>
          <p:cNvPr id="301" name="Google Shape;301;p42"/>
          <p:cNvSpPr txBox="1"/>
          <p:nvPr>
            <p:ph idx="1" type="body"/>
          </p:nvPr>
        </p:nvSpPr>
        <p:spPr>
          <a:xfrm>
            <a:off x="1182675" y="4104075"/>
            <a:ext cx="7898400" cy="8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>
                <a:highlight>
                  <a:srgbClr val="FFFFFF"/>
                </a:highlight>
              </a:rPr>
              <a:t>Em teoria, um indutor possui resistência zero quando submetido à corrente contínua.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3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Aplicações</a:t>
            </a:r>
            <a:endParaRPr/>
          </a:p>
        </p:txBody>
      </p:sp>
      <p:sp>
        <p:nvSpPr>
          <p:cNvPr id="307" name="Google Shape;307;p43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Relé eletromecânico</a:t>
            </a:r>
            <a:endParaRPr sz="1800"/>
          </a:p>
        </p:txBody>
      </p:sp>
      <p:sp>
        <p:nvSpPr>
          <p:cNvPr id="308" name="Google Shape;308;p43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09" name="Google Shape;309;p43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10" name="Google Shape;310;p43"/>
          <p:cNvSpPr txBox="1"/>
          <p:nvPr>
            <p:ph idx="1" type="body"/>
          </p:nvPr>
        </p:nvSpPr>
        <p:spPr>
          <a:xfrm>
            <a:off x="1182675" y="1970475"/>
            <a:ext cx="7898400" cy="7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/>
              <a:t>Dispositivo eletromecânico, formado por um magneto móvel, que se desloca unindo dois contatos metálicos.</a:t>
            </a:r>
            <a:endParaRPr sz="1800">
              <a:highlight>
                <a:srgbClr val="FFFFFF"/>
              </a:highlight>
            </a:endParaRPr>
          </a:p>
        </p:txBody>
      </p:sp>
      <p:sp>
        <p:nvSpPr>
          <p:cNvPr id="311" name="Google Shape;311;p43"/>
          <p:cNvSpPr txBox="1"/>
          <p:nvPr>
            <p:ph idx="1" type="body"/>
          </p:nvPr>
        </p:nvSpPr>
        <p:spPr>
          <a:xfrm>
            <a:off x="1182675" y="2732475"/>
            <a:ext cx="7898400" cy="7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>
                <a:highlight>
                  <a:srgbClr val="FFFFFF"/>
                </a:highlight>
              </a:rPr>
              <a:t>Quando uma corrente circula pela bobina, esta cria um campo magnético que atrai um contato fechando ou abrindo o circuito.</a:t>
            </a:r>
            <a:endParaRPr sz="1800"/>
          </a:p>
        </p:txBody>
      </p:sp>
      <p:sp>
        <p:nvSpPr>
          <p:cNvPr id="312" name="Google Shape;312;p43"/>
          <p:cNvSpPr txBox="1"/>
          <p:nvPr>
            <p:ph idx="1" type="body"/>
          </p:nvPr>
        </p:nvSpPr>
        <p:spPr>
          <a:xfrm>
            <a:off x="1182675" y="3570675"/>
            <a:ext cx="7898400" cy="8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>
                <a:highlight>
                  <a:srgbClr val="FFFFFF"/>
                </a:highlight>
              </a:rPr>
              <a:t>Ao cessar a corrente da bobina o campo magnético também cessa, fazendo com que os contatos voltem para a posição original. 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4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Aplicações</a:t>
            </a:r>
            <a:endParaRPr/>
          </a:p>
        </p:txBody>
      </p:sp>
      <p:sp>
        <p:nvSpPr>
          <p:cNvPr id="318" name="Google Shape;318;p44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Relé eletromecânico</a:t>
            </a:r>
            <a:endParaRPr sz="1800"/>
          </a:p>
        </p:txBody>
      </p:sp>
      <p:sp>
        <p:nvSpPr>
          <p:cNvPr id="319" name="Google Shape;319;p44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pic>
        <p:nvPicPr>
          <p:cNvPr id="320" name="Google Shape;32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00" y="1960875"/>
            <a:ext cx="4326230" cy="303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19349" y="1703300"/>
            <a:ext cx="2709725" cy="328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600"/>
              <a:t>Definindo Objetivos</a:t>
            </a:r>
            <a:endParaRPr sz="3600"/>
          </a:p>
        </p:txBody>
      </p:sp>
      <p:sp>
        <p:nvSpPr>
          <p:cNvPr id="142" name="Google Shape;142;p27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43" name="Google Shape;143;p27"/>
          <p:cNvSpPr txBox="1"/>
          <p:nvPr/>
        </p:nvSpPr>
        <p:spPr>
          <a:xfrm>
            <a:off x="1182675" y="1513267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Aprender sobre o Eletromagnetismo e Indutores.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Conhecer as principais aplicações dos indutores.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5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Aplicações</a:t>
            </a:r>
            <a:endParaRPr/>
          </a:p>
        </p:txBody>
      </p:sp>
      <p:sp>
        <p:nvSpPr>
          <p:cNvPr id="327" name="Google Shape;327;p45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Transformador Elétrico</a:t>
            </a:r>
            <a:endParaRPr sz="1800"/>
          </a:p>
        </p:txBody>
      </p:sp>
      <p:sp>
        <p:nvSpPr>
          <p:cNvPr id="328" name="Google Shape;328;p45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29" name="Google Shape;329;p45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30" name="Google Shape;330;p45"/>
          <p:cNvSpPr txBox="1"/>
          <p:nvPr>
            <p:ph idx="1" type="body"/>
          </p:nvPr>
        </p:nvSpPr>
        <p:spPr>
          <a:xfrm>
            <a:off x="1182675" y="1970475"/>
            <a:ext cx="7898400" cy="7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/>
              <a:t>Dispositivo usado para abaixar ou aumentar a tensão e a corrente elétrica.</a:t>
            </a:r>
            <a:endParaRPr sz="1800"/>
          </a:p>
        </p:txBody>
      </p:sp>
      <p:sp>
        <p:nvSpPr>
          <p:cNvPr id="331" name="Google Shape;331;p45"/>
          <p:cNvSpPr txBox="1"/>
          <p:nvPr>
            <p:ph idx="1" type="body"/>
          </p:nvPr>
        </p:nvSpPr>
        <p:spPr>
          <a:xfrm>
            <a:off x="1182675" y="2732475"/>
            <a:ext cx="3973800" cy="209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>
                <a:highlight>
                  <a:srgbClr val="FFFFFF"/>
                </a:highlight>
              </a:rPr>
              <a:t>Os transformadores consistem em dois enrolamentos de fios (indutores), primário e secundário, envolvidos em um núcleo metálico.</a:t>
            </a:r>
            <a:endParaRPr sz="1800"/>
          </a:p>
        </p:txBody>
      </p:sp>
      <p:pic>
        <p:nvPicPr>
          <p:cNvPr id="332" name="Google Shape;332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6475" y="2564895"/>
            <a:ext cx="3491075" cy="2263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46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Aplicações</a:t>
            </a:r>
            <a:endParaRPr/>
          </a:p>
        </p:txBody>
      </p:sp>
      <p:sp>
        <p:nvSpPr>
          <p:cNvPr id="338" name="Google Shape;338;p46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Transformador Elétrico</a:t>
            </a:r>
            <a:endParaRPr sz="1800"/>
          </a:p>
        </p:txBody>
      </p:sp>
      <p:sp>
        <p:nvSpPr>
          <p:cNvPr id="339" name="Google Shape;339;p46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40" name="Google Shape;340;p46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41" name="Google Shape;341;p46"/>
          <p:cNvSpPr txBox="1"/>
          <p:nvPr>
            <p:ph idx="1" type="body"/>
          </p:nvPr>
        </p:nvSpPr>
        <p:spPr>
          <a:xfrm>
            <a:off x="1182675" y="1970475"/>
            <a:ext cx="7898400" cy="9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/>
              <a:t>A passagem de uma corrente elétrica alternada no enrolamento primário induz à formação de uma corrente elétrica alternada no enrolamento secundário. </a:t>
            </a:r>
            <a:endParaRPr sz="1800"/>
          </a:p>
        </p:txBody>
      </p:sp>
      <p:sp>
        <p:nvSpPr>
          <p:cNvPr id="342" name="Google Shape;342;p46"/>
          <p:cNvSpPr txBox="1"/>
          <p:nvPr>
            <p:ph idx="1" type="body"/>
          </p:nvPr>
        </p:nvSpPr>
        <p:spPr>
          <a:xfrm>
            <a:off x="1182675" y="3113475"/>
            <a:ext cx="3973800" cy="172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>
                <a:highlight>
                  <a:srgbClr val="FFFFFF"/>
                </a:highlight>
              </a:rPr>
              <a:t>A proporção entre as correntes primária e secundária depende da relação entre o número de voltas em cada um dos enrolamentos.</a:t>
            </a:r>
            <a:endParaRPr sz="1800"/>
          </a:p>
        </p:txBody>
      </p:sp>
      <p:pic>
        <p:nvPicPr>
          <p:cNvPr id="343" name="Google Shape;343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8875" y="2626975"/>
            <a:ext cx="3259275" cy="236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47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Aplicações</a:t>
            </a:r>
            <a:endParaRPr/>
          </a:p>
        </p:txBody>
      </p:sp>
      <p:sp>
        <p:nvSpPr>
          <p:cNvPr id="349" name="Google Shape;349;p47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Transformador Elétrico</a:t>
            </a:r>
            <a:endParaRPr sz="1800"/>
          </a:p>
        </p:txBody>
      </p:sp>
      <p:sp>
        <p:nvSpPr>
          <p:cNvPr id="350" name="Google Shape;350;p47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51" name="Google Shape;351;p47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52" name="Google Shape;352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14475" y="1346188"/>
            <a:ext cx="3259275" cy="2364125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47"/>
          <p:cNvSpPr txBox="1"/>
          <p:nvPr>
            <p:ph idx="1" type="body"/>
          </p:nvPr>
        </p:nvSpPr>
        <p:spPr>
          <a:xfrm>
            <a:off x="1182675" y="19704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Relação de Transformação</a:t>
            </a:r>
            <a:endParaRPr sz="1800"/>
          </a:p>
        </p:txBody>
      </p:sp>
      <p:sp>
        <p:nvSpPr>
          <p:cNvPr id="354" name="Google Shape;354;p47"/>
          <p:cNvSpPr txBox="1"/>
          <p:nvPr>
            <p:ph idx="1" type="body"/>
          </p:nvPr>
        </p:nvSpPr>
        <p:spPr>
          <a:xfrm>
            <a:off x="1182675" y="3799275"/>
            <a:ext cx="78984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V1 e V2 - Tensão no Primário e no Secundário</a:t>
            </a:r>
            <a:endParaRPr sz="1800"/>
          </a:p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❏"/>
            </a:pPr>
            <a:r>
              <a:rPr lang="pt-BR" sz="1800"/>
              <a:t>N1 e N2 - Número de Espiras no Primário e no Secundário</a:t>
            </a:r>
            <a:endParaRPr sz="1800"/>
          </a:p>
        </p:txBody>
      </p:sp>
      <p:sp>
        <p:nvSpPr>
          <p:cNvPr id="355" name="Google Shape;355;p47"/>
          <p:cNvSpPr txBox="1"/>
          <p:nvPr/>
        </p:nvSpPr>
        <p:spPr>
          <a:xfrm>
            <a:off x="2369925" y="2670075"/>
            <a:ext cx="1067700" cy="8772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800" u="sng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V1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= </a:t>
            </a:r>
            <a:r>
              <a:rPr lang="pt-BR" sz="1800" u="sng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N1</a:t>
            </a:r>
            <a:endParaRPr sz="1800" u="sng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V2    N2</a:t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48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Aplicações</a:t>
            </a:r>
            <a:endParaRPr/>
          </a:p>
        </p:txBody>
      </p:sp>
      <p:sp>
        <p:nvSpPr>
          <p:cNvPr id="361" name="Google Shape;361;p48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Transformador Elétrico</a:t>
            </a:r>
            <a:endParaRPr sz="1800"/>
          </a:p>
        </p:txBody>
      </p:sp>
      <p:sp>
        <p:nvSpPr>
          <p:cNvPr id="362" name="Google Shape;362;p48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63" name="Google Shape;363;p48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64" name="Google Shape;364;p48"/>
          <p:cNvSpPr txBox="1"/>
          <p:nvPr>
            <p:ph idx="1" type="body"/>
          </p:nvPr>
        </p:nvSpPr>
        <p:spPr>
          <a:xfrm>
            <a:off x="1182675" y="1970475"/>
            <a:ext cx="7898400" cy="8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Determine a tensão V2 para um transformador com V1 = 127 V, N1 = 200 espiras e N2 = 20 espiras.</a:t>
            </a:r>
            <a:endParaRPr sz="1800"/>
          </a:p>
        </p:txBody>
      </p:sp>
      <p:sp>
        <p:nvSpPr>
          <p:cNvPr id="365" name="Google Shape;365;p48"/>
          <p:cNvSpPr txBox="1"/>
          <p:nvPr/>
        </p:nvSpPr>
        <p:spPr>
          <a:xfrm>
            <a:off x="1258875" y="2930275"/>
            <a:ext cx="11589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u="sng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V1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= </a:t>
            </a:r>
            <a:r>
              <a:rPr lang="pt-BR" sz="1800" u="sng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N1</a:t>
            </a:r>
            <a:endParaRPr sz="1800" u="sng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V2    N2</a:t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66" name="Google Shape;366;p48"/>
          <p:cNvSpPr txBox="1"/>
          <p:nvPr/>
        </p:nvSpPr>
        <p:spPr>
          <a:xfrm>
            <a:off x="2401875" y="2930275"/>
            <a:ext cx="17649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=&gt; </a:t>
            </a:r>
            <a:r>
              <a:rPr lang="pt-BR" sz="1800" u="sng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127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= </a:t>
            </a:r>
            <a:r>
              <a:rPr lang="pt-BR" sz="1800" u="sng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200</a:t>
            </a:r>
            <a:endParaRPr sz="1800" u="sng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    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V2      20</a:t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67" name="Google Shape;367;p48"/>
          <p:cNvSpPr txBox="1"/>
          <p:nvPr/>
        </p:nvSpPr>
        <p:spPr>
          <a:xfrm>
            <a:off x="4060425" y="2930275"/>
            <a:ext cx="16218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=&gt; </a:t>
            </a:r>
            <a:r>
              <a:rPr lang="pt-BR" sz="1800" u="sng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127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= 10</a:t>
            </a:r>
            <a:endParaRPr sz="1800" u="sng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    V2    </a:t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68" name="Google Shape;368;p48"/>
          <p:cNvSpPr txBox="1"/>
          <p:nvPr/>
        </p:nvSpPr>
        <p:spPr>
          <a:xfrm>
            <a:off x="5682225" y="2930275"/>
            <a:ext cx="20787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=&gt; </a:t>
            </a:r>
            <a:r>
              <a:rPr lang="pt-BR" sz="1800" u="sng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127</a:t>
            </a: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= V2 =&gt; </a:t>
            </a:r>
            <a:endParaRPr sz="1800" u="sng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      10     </a:t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69" name="Google Shape;369;p48"/>
          <p:cNvSpPr txBox="1"/>
          <p:nvPr/>
        </p:nvSpPr>
        <p:spPr>
          <a:xfrm>
            <a:off x="1258875" y="4037100"/>
            <a:ext cx="1503600" cy="4617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V2 = 12,7 V</a:t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49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Aplicações</a:t>
            </a:r>
            <a:endParaRPr/>
          </a:p>
        </p:txBody>
      </p:sp>
      <p:sp>
        <p:nvSpPr>
          <p:cNvPr id="375" name="Google Shape;375;p49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Transformador Elétrico</a:t>
            </a:r>
            <a:endParaRPr sz="1800"/>
          </a:p>
        </p:txBody>
      </p:sp>
      <p:sp>
        <p:nvSpPr>
          <p:cNvPr id="376" name="Google Shape;376;p49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77" name="Google Shape;377;p49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78" name="Google Shape;378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7950" y="2516788"/>
            <a:ext cx="1704175" cy="170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50037" y="2168725"/>
            <a:ext cx="1905000" cy="24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82950" y="2289208"/>
            <a:ext cx="3843100" cy="2159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0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Aplicações</a:t>
            </a:r>
            <a:endParaRPr/>
          </a:p>
        </p:txBody>
      </p:sp>
      <p:sp>
        <p:nvSpPr>
          <p:cNvPr id="386" name="Google Shape;386;p50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Motor</a:t>
            </a:r>
            <a:r>
              <a:rPr lang="pt-BR" sz="1800"/>
              <a:t> Elétrico</a:t>
            </a:r>
            <a:endParaRPr sz="1800"/>
          </a:p>
        </p:txBody>
      </p:sp>
      <p:sp>
        <p:nvSpPr>
          <p:cNvPr id="387" name="Google Shape;387;p50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88" name="Google Shape;388;p50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89" name="Google Shape;389;p50"/>
          <p:cNvSpPr txBox="1"/>
          <p:nvPr>
            <p:ph idx="1" type="body"/>
          </p:nvPr>
        </p:nvSpPr>
        <p:spPr>
          <a:xfrm>
            <a:off x="1182675" y="19704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/>
              <a:t>Máquina destinada a converter energia elétrica em energia mecânica.</a:t>
            </a:r>
            <a:endParaRPr sz="1800"/>
          </a:p>
        </p:txBody>
      </p:sp>
      <p:pic>
        <p:nvPicPr>
          <p:cNvPr id="390" name="Google Shape;390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8800" y="2609087"/>
            <a:ext cx="3138250" cy="222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4285" y="2609100"/>
            <a:ext cx="5419690" cy="210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51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Aplicações</a:t>
            </a:r>
            <a:endParaRPr/>
          </a:p>
        </p:txBody>
      </p:sp>
      <p:sp>
        <p:nvSpPr>
          <p:cNvPr id="397" name="Google Shape;397;p51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Gerador </a:t>
            </a:r>
            <a:r>
              <a:rPr lang="pt-BR" sz="1800"/>
              <a:t>Elétrico</a:t>
            </a:r>
            <a:endParaRPr sz="1800"/>
          </a:p>
        </p:txBody>
      </p:sp>
      <p:sp>
        <p:nvSpPr>
          <p:cNvPr id="398" name="Google Shape;398;p51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99" name="Google Shape;399;p51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400" name="Google Shape;400;p51"/>
          <p:cNvSpPr txBox="1"/>
          <p:nvPr>
            <p:ph idx="1" type="body"/>
          </p:nvPr>
        </p:nvSpPr>
        <p:spPr>
          <a:xfrm>
            <a:off x="1182675" y="1970475"/>
            <a:ext cx="7898400" cy="72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●"/>
            </a:pPr>
            <a:r>
              <a:rPr lang="pt-BR" sz="1800"/>
              <a:t>Máquina destinada a converter mecânica (movimento) em energia elétrica.</a:t>
            </a:r>
            <a:endParaRPr sz="1800"/>
          </a:p>
        </p:txBody>
      </p:sp>
      <p:pic>
        <p:nvPicPr>
          <p:cNvPr id="401" name="Google Shape;401;p51"/>
          <p:cNvPicPr preferRelativeResize="0"/>
          <p:nvPr/>
        </p:nvPicPr>
        <p:blipFill rotWithShape="1">
          <a:blip r:embed="rId3">
            <a:alphaModFix/>
          </a:blip>
          <a:srcRect b="14719" l="0" r="0" t="0"/>
          <a:stretch/>
        </p:blipFill>
        <p:spPr>
          <a:xfrm>
            <a:off x="2093446" y="2695575"/>
            <a:ext cx="4957109" cy="233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52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Aplicações</a:t>
            </a:r>
            <a:endParaRPr/>
          </a:p>
        </p:txBody>
      </p:sp>
      <p:sp>
        <p:nvSpPr>
          <p:cNvPr id="407" name="Google Shape;407;p52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Gerador Elétrico</a:t>
            </a:r>
            <a:endParaRPr sz="1800"/>
          </a:p>
        </p:txBody>
      </p:sp>
      <p:sp>
        <p:nvSpPr>
          <p:cNvPr id="408" name="Google Shape;408;p52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409" name="Google Shape;409;p52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410" name="Google Shape;410;p52"/>
          <p:cNvPicPr preferRelativeResize="0"/>
          <p:nvPr/>
        </p:nvPicPr>
        <p:blipFill rotWithShape="1">
          <a:blip r:embed="rId3">
            <a:alphaModFix/>
          </a:blip>
          <a:srcRect b="6863" l="6019" r="6491" t="27960"/>
          <a:stretch/>
        </p:blipFill>
        <p:spPr>
          <a:xfrm>
            <a:off x="789288" y="1901150"/>
            <a:ext cx="7565424" cy="3170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3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Aplicações</a:t>
            </a:r>
            <a:endParaRPr/>
          </a:p>
        </p:txBody>
      </p:sp>
      <p:sp>
        <p:nvSpPr>
          <p:cNvPr id="416" name="Google Shape;416;p53"/>
          <p:cNvSpPr txBox="1"/>
          <p:nvPr>
            <p:ph idx="1" type="body"/>
          </p:nvPr>
        </p:nvSpPr>
        <p:spPr>
          <a:xfrm>
            <a:off x="1182675" y="1513275"/>
            <a:ext cx="78984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Gerador Elétrico</a:t>
            </a:r>
            <a:endParaRPr sz="1800"/>
          </a:p>
        </p:txBody>
      </p:sp>
      <p:sp>
        <p:nvSpPr>
          <p:cNvPr id="417" name="Google Shape;417;p53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418" name="Google Shape;418;p53"/>
          <p:cNvSpPr txBox="1"/>
          <p:nvPr/>
        </p:nvSpPr>
        <p:spPr>
          <a:xfrm>
            <a:off x="2089474" y="3232825"/>
            <a:ext cx="146400" cy="272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419" name="Google Shape;419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075" y="1929976"/>
            <a:ext cx="4029599" cy="3095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0450" y="1575600"/>
            <a:ext cx="4320625" cy="317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54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 sz="3600"/>
              <a:t>Resumindo</a:t>
            </a:r>
            <a:endParaRPr sz="3600"/>
          </a:p>
        </p:txBody>
      </p:sp>
      <p:sp>
        <p:nvSpPr>
          <p:cNvPr id="426" name="Google Shape;426;p54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427" name="Google Shape;427;p54"/>
          <p:cNvSpPr txBox="1"/>
          <p:nvPr/>
        </p:nvSpPr>
        <p:spPr>
          <a:xfrm>
            <a:off x="1182675" y="1513267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Aprendeu-se sobre o Eletromagnetismo e Indutores.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Conheceu-se as principais aplicações dos indutores.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8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 sz="4000"/>
              <a:t>Princípios do Eletromagnetismo</a:t>
            </a:r>
            <a:endParaRPr sz="4000"/>
          </a:p>
        </p:txBody>
      </p:sp>
      <p:sp>
        <p:nvSpPr>
          <p:cNvPr id="149" name="Google Shape;149;p28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50" name="Google Shape;150;p28"/>
          <p:cNvSpPr txBox="1"/>
          <p:nvPr>
            <p:ph idx="1" type="body"/>
          </p:nvPr>
        </p:nvSpPr>
        <p:spPr>
          <a:xfrm>
            <a:off x="1182675" y="15132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Campo Magnético</a:t>
            </a:r>
            <a:endParaRPr sz="1800"/>
          </a:p>
        </p:txBody>
      </p:sp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1182675" y="1970475"/>
            <a:ext cx="7898400" cy="8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O ímã natural tem a propriedade de atrair pedaços de ferro;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Essa força de atração é devido ao campo magnético ao redor do ímã;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sp>
        <p:nvSpPr>
          <p:cNvPr id="152" name="Google Shape;152;p28"/>
          <p:cNvSpPr txBox="1"/>
          <p:nvPr>
            <p:ph idx="1" type="body"/>
          </p:nvPr>
        </p:nvSpPr>
        <p:spPr>
          <a:xfrm>
            <a:off x="1182675" y="28086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Região do espaço onde uma força age sobre um corpo magnético.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pic>
        <p:nvPicPr>
          <p:cNvPr id="153" name="Google Shape;15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9302" y="3248475"/>
            <a:ext cx="2861845" cy="175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40170" y="3326495"/>
            <a:ext cx="3025859" cy="159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55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b="0" i="0" lang="pt-BR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Fim</a:t>
            </a:r>
            <a:endParaRPr/>
          </a:p>
        </p:txBody>
      </p:sp>
      <p:sp>
        <p:nvSpPr>
          <p:cNvPr id="433" name="Google Shape;433;p55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4" name="Google Shape;434;p55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5" name="Google Shape;435;p55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6" name="Google Shape;436;p55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7" name="Google Shape;437;p55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8" name="Google Shape;438;p55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9" name="Google Shape;439;p55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40" name="Google Shape;440;p55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41" name="Google Shape;441;p55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42" name="Google Shape;442;p55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443" name="Google Shape;443;p55"/>
          <p:cNvSpPr txBox="1"/>
          <p:nvPr>
            <p:ph idx="1" type="body"/>
          </p:nvPr>
        </p:nvSpPr>
        <p:spPr>
          <a:xfrm>
            <a:off x="285750" y="1513284"/>
            <a:ext cx="8669337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03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18034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0" i="0" lang="pt-BR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 B R I G A D O</a:t>
            </a:r>
            <a:endParaRPr sz="2400"/>
          </a:p>
          <a:p>
            <a:pPr indent="-18034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1" i="0" lang="pt-BR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 sz="2400"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9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 sz="4000"/>
              <a:t>Princípios do Eletromagnetismo</a:t>
            </a:r>
            <a:endParaRPr sz="4000"/>
          </a:p>
        </p:txBody>
      </p:sp>
      <p:sp>
        <p:nvSpPr>
          <p:cNvPr id="160" name="Google Shape;160;p29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61" name="Google Shape;161;p29"/>
          <p:cNvSpPr txBox="1"/>
          <p:nvPr>
            <p:ph idx="1" type="body"/>
          </p:nvPr>
        </p:nvSpPr>
        <p:spPr>
          <a:xfrm>
            <a:off x="1182675" y="15132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Campo Magnético</a:t>
            </a:r>
            <a:endParaRPr sz="1800"/>
          </a:p>
        </p:txBody>
      </p:sp>
      <p:sp>
        <p:nvSpPr>
          <p:cNvPr id="162" name="Google Shape;162;p29"/>
          <p:cNvSpPr txBox="1"/>
          <p:nvPr>
            <p:ph idx="1" type="body"/>
          </p:nvPr>
        </p:nvSpPr>
        <p:spPr>
          <a:xfrm>
            <a:off x="1182675" y="19704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A força de interação entre dois ímãs pode ser de atração ou repulsão;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pic>
        <p:nvPicPr>
          <p:cNvPr id="163" name="Google Shape;163;p29"/>
          <p:cNvPicPr preferRelativeResize="0"/>
          <p:nvPr/>
        </p:nvPicPr>
        <p:blipFill rotWithShape="1">
          <a:blip r:embed="rId3">
            <a:alphaModFix/>
          </a:blip>
          <a:srcRect b="43592" l="0" r="0" t="0"/>
          <a:stretch/>
        </p:blipFill>
        <p:spPr>
          <a:xfrm>
            <a:off x="955374" y="2866301"/>
            <a:ext cx="3223052" cy="1799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9"/>
          <p:cNvPicPr preferRelativeResize="0"/>
          <p:nvPr/>
        </p:nvPicPr>
        <p:blipFill rotWithShape="1">
          <a:blip r:embed="rId3">
            <a:alphaModFix/>
          </a:blip>
          <a:srcRect b="0" l="0" r="0" t="54847"/>
          <a:stretch/>
        </p:blipFill>
        <p:spPr>
          <a:xfrm>
            <a:off x="4620874" y="2866301"/>
            <a:ext cx="4024952" cy="179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 sz="4000"/>
              <a:t>Princípios do Eletromagnetismo</a:t>
            </a:r>
            <a:endParaRPr sz="4000"/>
          </a:p>
        </p:txBody>
      </p:sp>
      <p:sp>
        <p:nvSpPr>
          <p:cNvPr id="170" name="Google Shape;170;p30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71" name="Google Shape;171;p30"/>
          <p:cNvSpPr txBox="1"/>
          <p:nvPr>
            <p:ph idx="1" type="body"/>
          </p:nvPr>
        </p:nvSpPr>
        <p:spPr>
          <a:xfrm>
            <a:off x="1182675" y="15132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Campo Magnético</a:t>
            </a:r>
            <a:endParaRPr sz="1800"/>
          </a:p>
        </p:txBody>
      </p:sp>
      <p:sp>
        <p:nvSpPr>
          <p:cNvPr id="172" name="Google Shape;172;p30"/>
          <p:cNvSpPr txBox="1"/>
          <p:nvPr>
            <p:ph idx="1" type="body"/>
          </p:nvPr>
        </p:nvSpPr>
        <p:spPr>
          <a:xfrm>
            <a:off x="1182675" y="1970475"/>
            <a:ext cx="7898400" cy="8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“Pólos magnéticos diferentes se atraem e pólos magnéticos iguais se repelem.”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pic>
        <p:nvPicPr>
          <p:cNvPr id="173" name="Google Shape;17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0376" y="2815572"/>
            <a:ext cx="4823249" cy="209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1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 sz="4000"/>
              <a:t>Princípios do Eletromagnetismo</a:t>
            </a:r>
            <a:endParaRPr sz="4000"/>
          </a:p>
        </p:txBody>
      </p:sp>
      <p:sp>
        <p:nvSpPr>
          <p:cNvPr id="179" name="Google Shape;179;p31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80" name="Google Shape;180;p31"/>
          <p:cNvSpPr txBox="1"/>
          <p:nvPr>
            <p:ph idx="1" type="body"/>
          </p:nvPr>
        </p:nvSpPr>
        <p:spPr>
          <a:xfrm>
            <a:off x="1182675" y="15132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Eletromagnetismo</a:t>
            </a:r>
            <a:endParaRPr sz="1800"/>
          </a:p>
        </p:txBody>
      </p:sp>
      <p:sp>
        <p:nvSpPr>
          <p:cNvPr id="181" name="Google Shape;181;p31"/>
          <p:cNvSpPr txBox="1"/>
          <p:nvPr>
            <p:ph idx="1" type="body"/>
          </p:nvPr>
        </p:nvSpPr>
        <p:spPr>
          <a:xfrm>
            <a:off x="1182675" y="1970475"/>
            <a:ext cx="7898400" cy="8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Os fenômenos magnéticos levaram diversos cientistas a se aprofundarem no seu estudo por meio de experimentos.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sp>
        <p:nvSpPr>
          <p:cNvPr id="182" name="Google Shape;182;p31"/>
          <p:cNvSpPr txBox="1"/>
          <p:nvPr>
            <p:ph idx="1" type="body"/>
          </p:nvPr>
        </p:nvSpPr>
        <p:spPr>
          <a:xfrm>
            <a:off x="1182675" y="2884875"/>
            <a:ext cx="7898400" cy="12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A descoberta</a:t>
            </a: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 mais notável foi a de que os fenômenos elétricos e magnéticos atuam sempre juntos, dando início ao estudo do eletromagnetismo.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 sz="4000"/>
              <a:t>Princípios do Eletromagnetismo</a:t>
            </a:r>
            <a:endParaRPr sz="4000"/>
          </a:p>
        </p:txBody>
      </p:sp>
      <p:sp>
        <p:nvSpPr>
          <p:cNvPr id="188" name="Google Shape;188;p32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89" name="Google Shape;189;p32"/>
          <p:cNvSpPr txBox="1"/>
          <p:nvPr>
            <p:ph idx="1" type="body"/>
          </p:nvPr>
        </p:nvSpPr>
        <p:spPr>
          <a:xfrm>
            <a:off x="1182675" y="15132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Campo Magnético Criado por Corrente Elétrica</a:t>
            </a:r>
            <a:endParaRPr sz="1800"/>
          </a:p>
        </p:txBody>
      </p:sp>
      <p:sp>
        <p:nvSpPr>
          <p:cNvPr id="190" name="Google Shape;190;p32"/>
          <p:cNvSpPr txBox="1"/>
          <p:nvPr>
            <p:ph idx="1" type="body"/>
          </p:nvPr>
        </p:nvSpPr>
        <p:spPr>
          <a:xfrm>
            <a:off x="1182675" y="19704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A passagem de corrente produz um campo magnético ao seu redor;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pic>
        <p:nvPicPr>
          <p:cNvPr id="191" name="Google Shape;19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10000" y="2568800"/>
            <a:ext cx="3052175" cy="211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4776" y="2568800"/>
            <a:ext cx="4362872" cy="2113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3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 sz="4000"/>
              <a:t>Princípios do Eletromagnetismo</a:t>
            </a:r>
            <a:endParaRPr sz="4000"/>
          </a:p>
        </p:txBody>
      </p:sp>
      <p:sp>
        <p:nvSpPr>
          <p:cNvPr id="198" name="Google Shape;198;p33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99" name="Google Shape;199;p33"/>
          <p:cNvSpPr txBox="1"/>
          <p:nvPr>
            <p:ph idx="1" type="body"/>
          </p:nvPr>
        </p:nvSpPr>
        <p:spPr>
          <a:xfrm>
            <a:off x="1182675" y="15132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Corrente Elétrica Criada por Campo Magnético</a:t>
            </a:r>
            <a:endParaRPr sz="1800"/>
          </a:p>
        </p:txBody>
      </p:sp>
      <p:sp>
        <p:nvSpPr>
          <p:cNvPr id="200" name="Google Shape;200;p33"/>
          <p:cNvSpPr txBox="1"/>
          <p:nvPr>
            <p:ph idx="1" type="body"/>
          </p:nvPr>
        </p:nvSpPr>
        <p:spPr>
          <a:xfrm>
            <a:off x="1182675" y="1970475"/>
            <a:ext cx="7898400" cy="8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Um condutor parado, imerso num campo magnético constante, não sofre nenhum efeito;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sp>
        <p:nvSpPr>
          <p:cNvPr id="201" name="Google Shape;201;p33"/>
          <p:cNvSpPr txBox="1"/>
          <p:nvPr>
            <p:ph idx="1" type="body"/>
          </p:nvPr>
        </p:nvSpPr>
        <p:spPr>
          <a:xfrm>
            <a:off x="1182675" y="2808675"/>
            <a:ext cx="7898400" cy="8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Se o condutor se movimentar dentro desse campo magnético B, surge nele uma tensão induzida v’ e uma corrente induzida i';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sp>
        <p:nvSpPr>
          <p:cNvPr id="202" name="Google Shape;202;p33"/>
          <p:cNvSpPr txBox="1"/>
          <p:nvPr>
            <p:ph idx="1" type="body"/>
          </p:nvPr>
        </p:nvSpPr>
        <p:spPr>
          <a:xfrm>
            <a:off x="1182675" y="3723075"/>
            <a:ext cx="7898400" cy="8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>
                <a:solidFill>
                  <a:srgbClr val="333333"/>
                </a:solidFill>
                <a:highlight>
                  <a:srgbClr val="FFFFFF"/>
                </a:highlight>
              </a:rPr>
              <a:t>Se o condutor estiver parado, mas o campo magnético for variável, o mesmo fenômeno pode ser observado (tensão e corrente induzidas).</a:t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4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 sz="4000"/>
              <a:t>Princípios do Eletromagnetismo</a:t>
            </a:r>
            <a:endParaRPr sz="4000"/>
          </a:p>
        </p:txBody>
      </p:sp>
      <p:sp>
        <p:nvSpPr>
          <p:cNvPr id="208" name="Google Shape;208;p34"/>
          <p:cNvSpPr txBox="1"/>
          <p:nvPr/>
        </p:nvSpPr>
        <p:spPr>
          <a:xfrm>
            <a:off x="8474425" y="4682725"/>
            <a:ext cx="4725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09" name="Google Shape;209;p34"/>
          <p:cNvSpPr txBox="1"/>
          <p:nvPr>
            <p:ph idx="1" type="body"/>
          </p:nvPr>
        </p:nvSpPr>
        <p:spPr>
          <a:xfrm>
            <a:off x="1182675" y="1513275"/>
            <a:ext cx="7898400" cy="4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Corrente Elétrica Criada por Campo Magnético</a:t>
            </a:r>
            <a:endParaRPr sz="1800"/>
          </a:p>
        </p:txBody>
      </p:sp>
      <p:pic>
        <p:nvPicPr>
          <p:cNvPr id="210" name="Google Shape;21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0973" y="1953075"/>
            <a:ext cx="6262055" cy="303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ifrn">
  <a:themeElements>
    <a:clrScheme name="Geométrico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1_ifrn">
  <a:themeElements>
    <a:clrScheme name="Geométrico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