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Tahoma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font" Target="fonts/Tahoma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91283331d1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91283331d1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19290316d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19290316d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919290316d_0_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919290316d_0_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919290316d_0_1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919290316d_0_1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919290316d_0_2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919290316d_0_2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919290316d_0_2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919290316d_0_2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Notação Científica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98" name="Google Shape;198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9" name="Google Shape;199;p35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Mudando a Posição da Vírgula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Se a vírgula caminhar </a:t>
            </a:r>
            <a:r>
              <a:rPr lang="pt-BR" sz="1800">
                <a:solidFill>
                  <a:srgbClr val="FF0000"/>
                </a:solidFill>
              </a:rPr>
              <a:t>n</a:t>
            </a:r>
            <a:r>
              <a:rPr lang="pt-BR" sz="1800"/>
              <a:t> posições para a esquerda, somamos </a:t>
            </a:r>
            <a:r>
              <a:rPr lang="pt-BR" sz="1800">
                <a:solidFill>
                  <a:srgbClr val="FF0000"/>
                </a:solidFill>
              </a:rPr>
              <a:t>n</a:t>
            </a:r>
            <a:r>
              <a:rPr lang="pt-BR" sz="1800"/>
              <a:t> unidades ao expoente.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Como transformar </a:t>
            </a:r>
            <a:r>
              <a:rPr lang="pt-BR" sz="1800">
                <a:solidFill>
                  <a:srgbClr val="FF0000"/>
                </a:solidFill>
              </a:rPr>
              <a:t>0,0078 x 10</a:t>
            </a:r>
            <a:r>
              <a:rPr baseline="30000" lang="pt-BR" sz="1800">
                <a:solidFill>
                  <a:srgbClr val="FF0000"/>
                </a:solidFill>
              </a:rPr>
              <a:t>5</a:t>
            </a:r>
            <a:r>
              <a:rPr lang="pt-BR" sz="1800"/>
              <a:t> em notação científica?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 vírgula caminha </a:t>
            </a:r>
            <a:r>
              <a:rPr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posições para direita, obtemos </a:t>
            </a:r>
            <a:r>
              <a:rPr lang="pt-BR" sz="1800">
                <a:solidFill>
                  <a:srgbClr val="FF0000"/>
                </a:solidFill>
              </a:rPr>
              <a:t>7,8</a:t>
            </a:r>
            <a:endParaRPr sz="1800">
              <a:solidFill>
                <a:srgbClr val="FF0000"/>
              </a:solidFill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Subtrai </a:t>
            </a:r>
            <a:r>
              <a:rPr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unidades no expoente, obtemos </a:t>
            </a:r>
            <a:r>
              <a:rPr lang="pt-BR" sz="1800">
                <a:solidFill>
                  <a:srgbClr val="FF0000"/>
                </a:solidFill>
              </a:rPr>
              <a:t>10</a:t>
            </a:r>
            <a:r>
              <a:rPr baseline="30000" lang="pt-BR" sz="1800">
                <a:solidFill>
                  <a:srgbClr val="FF0000"/>
                </a:solidFill>
              </a:rPr>
              <a:t>5-3</a:t>
            </a:r>
            <a:r>
              <a:rPr lang="pt-BR" sz="1800"/>
              <a:t> = </a:t>
            </a:r>
            <a:r>
              <a:rPr lang="pt-BR" sz="1800">
                <a:solidFill>
                  <a:srgbClr val="FF0000"/>
                </a:solidFill>
              </a:rPr>
              <a:t>10</a:t>
            </a:r>
            <a:r>
              <a:rPr baseline="30000" lang="pt-BR" sz="1800">
                <a:solidFill>
                  <a:srgbClr val="FF0000"/>
                </a:solidFill>
              </a:rPr>
              <a:t>2</a:t>
            </a:r>
            <a:endParaRPr baseline="30000" sz="1800">
              <a:solidFill>
                <a:srgbClr val="FF0000"/>
              </a:solidFill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Resultado final: </a:t>
            </a:r>
            <a:r>
              <a:rPr lang="pt-BR" sz="1800">
                <a:solidFill>
                  <a:srgbClr val="FF0000"/>
                </a:solidFill>
              </a:rPr>
              <a:t>7,8 x 10</a:t>
            </a:r>
            <a:r>
              <a:rPr baseline="30000" lang="pt-BR" sz="1800">
                <a:solidFill>
                  <a:srgbClr val="FF0000"/>
                </a:solidFill>
              </a:rPr>
              <a:t>2</a:t>
            </a:r>
            <a:endParaRPr baseline="30000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05" name="Google Shape;205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06" name="Google Shape;20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6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conheceu as partes que compõem um número escrito em notação científica, a mantissa e a ordem de grandeza. Você também aprendeu como transformar um número em notação científica. Por fim, conheceu como mover a vírgula e ajustar o valor de um número em notação científica.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14" name="Google Shape;214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6" name="Google Shape;216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8" name="Google Shape;218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4" name="Google Shape;224;p37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No estudo da eletricidade é comum a realização de cálculos matemáticos. A utilização de valores muito grandes ou muito pequenos dificultaria nesses cálculos. Você sabe o que é notação científica? Ou ainda, transformar um valor de notação fixa para notação científica? Pois bem, nesta vídeo aula você conhecerá um pouco sobre notação científica.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reconhecer as partes de um número escrito em notação científica.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 transformar valores fixos em notação científica.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 notação científica é uma forma de escrevermos números reais recorrendo a potências de 10.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usada para diminuir a escrita de números que possuem muitos algarismos.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Escrever utilizando a notação científica facilita na hora de realizar os cálculos ou fazer comparações.</a:t>
            </a:r>
            <a:endParaRPr sz="22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Mantissa e Ordem de Grandeza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 número em notação científica utiliza o seguinte formato </a:t>
            </a:r>
            <a:endParaRPr sz="1800"/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FF0000"/>
                </a:solidFill>
              </a:rPr>
              <a:t>a x 10</a:t>
            </a:r>
            <a:r>
              <a:rPr b="1" baseline="30000" lang="pt-BR" sz="2400">
                <a:solidFill>
                  <a:srgbClr val="FF0000"/>
                </a:solidFill>
              </a:rPr>
              <a:t>b</a:t>
            </a:r>
            <a:r>
              <a:rPr b="1" lang="pt-BR" sz="2400">
                <a:solidFill>
                  <a:srgbClr val="FF0000"/>
                </a:solidFill>
              </a:rPr>
              <a:t> </a:t>
            </a:r>
            <a:endParaRPr b="1" sz="2400">
              <a:solidFill>
                <a:srgbClr val="FF0000"/>
              </a:solidFill>
            </a:endParaRPr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coeficiente </a:t>
            </a:r>
            <a:r>
              <a:rPr lang="pt-BR" sz="1800">
                <a:solidFill>
                  <a:srgbClr val="FF0000"/>
                </a:solidFill>
              </a:rPr>
              <a:t>a</a:t>
            </a:r>
            <a:r>
              <a:rPr lang="pt-BR" sz="1800"/>
              <a:t> é um número real chamado </a:t>
            </a:r>
            <a:r>
              <a:rPr lang="pt-BR" sz="1800">
                <a:solidFill>
                  <a:srgbClr val="FF0000"/>
                </a:solidFill>
              </a:rPr>
              <a:t>mantissa</a:t>
            </a:r>
            <a:r>
              <a:rPr lang="pt-BR" sz="1800"/>
              <a:t>, cujo valor varia de 1 a 9.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expoente </a:t>
            </a:r>
            <a:r>
              <a:rPr lang="pt-BR" sz="1800">
                <a:solidFill>
                  <a:srgbClr val="FF0000"/>
                </a:solidFill>
              </a:rPr>
              <a:t>b</a:t>
            </a:r>
            <a:r>
              <a:rPr lang="pt-BR" sz="1800"/>
              <a:t>, chamado </a:t>
            </a:r>
            <a:r>
              <a:rPr lang="pt-BR" sz="1800">
                <a:solidFill>
                  <a:srgbClr val="FF0000"/>
                </a:solidFill>
              </a:rPr>
              <a:t>ordem de grandeza,</a:t>
            </a:r>
            <a:r>
              <a:rPr lang="pt-BR" sz="1800"/>
              <a:t> é um número inteiro.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70" name="Google Shape;17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Exemplos de Números Escritos em Notação Científica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Veja como fica </a:t>
            </a:r>
            <a:r>
              <a:rPr lang="pt-BR" sz="1800">
                <a:solidFill>
                  <a:srgbClr val="FF0000"/>
                </a:solidFill>
              </a:rPr>
              <a:t>2.048</a:t>
            </a:r>
            <a:r>
              <a:rPr lang="pt-BR" sz="1800"/>
              <a:t> </a:t>
            </a:r>
            <a:r>
              <a:rPr lang="pt-BR" sz="1800"/>
              <a:t>escrito em</a:t>
            </a:r>
            <a:r>
              <a:rPr lang="pt-BR" sz="1800"/>
              <a:t> notação científica: </a:t>
            </a:r>
            <a:r>
              <a:rPr lang="pt-BR" sz="1800">
                <a:solidFill>
                  <a:srgbClr val="FF0000"/>
                </a:solidFill>
              </a:rPr>
              <a:t>2,048 x 10</a:t>
            </a:r>
            <a:r>
              <a:rPr baseline="30000"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vírgula caminha </a:t>
            </a:r>
            <a:r>
              <a:rPr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posições para a esquerda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solidFill>
                  <a:srgbClr val="000000"/>
                </a:solidFill>
              </a:rPr>
              <a:t>assim</a:t>
            </a:r>
            <a:r>
              <a:rPr lang="pt-BR" sz="1800">
                <a:solidFill>
                  <a:srgbClr val="FF0000"/>
                </a:solidFill>
              </a:rPr>
              <a:t> 2.048</a:t>
            </a:r>
            <a:r>
              <a:rPr lang="pt-BR" sz="1800"/>
              <a:t> vira </a:t>
            </a:r>
            <a:r>
              <a:rPr lang="pt-BR" sz="1800">
                <a:solidFill>
                  <a:srgbClr val="FF0000"/>
                </a:solidFill>
              </a:rPr>
              <a:t>2,048</a:t>
            </a:r>
            <a:r>
              <a:rPr lang="pt-BR" sz="1800"/>
              <a:t> (o número diminuiu de valor)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Para compensar temos que aumentar o expoente em </a:t>
            </a:r>
            <a:r>
              <a:rPr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unidades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solidFill>
                  <a:srgbClr val="000000"/>
                </a:solidFill>
              </a:rPr>
              <a:t>então obtemos </a:t>
            </a:r>
            <a:r>
              <a:rPr lang="pt-BR" sz="1800">
                <a:solidFill>
                  <a:srgbClr val="FF0000"/>
                </a:solidFill>
              </a:rPr>
              <a:t>2,048 x 10</a:t>
            </a:r>
            <a:r>
              <a:rPr baseline="30000" lang="pt-BR" sz="1800">
                <a:solidFill>
                  <a:srgbClr val="FF0000"/>
                </a:solidFill>
              </a:rPr>
              <a:t>3</a:t>
            </a:r>
            <a:r>
              <a:rPr lang="pt-BR" sz="1800"/>
              <a:t> </a:t>
            </a:r>
            <a:r>
              <a:rPr lang="pt-BR" sz="1800"/>
              <a:t>(as posições viram o expoente)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8" name="Google Shape;178;p32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Exemplos de Números Escritos em Notação Científica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Veja como fica </a:t>
            </a:r>
            <a:r>
              <a:rPr lang="pt-BR" sz="1800">
                <a:solidFill>
                  <a:srgbClr val="FF0000"/>
                </a:solidFill>
              </a:rPr>
              <a:t>0,0049</a:t>
            </a:r>
            <a:r>
              <a:rPr lang="pt-BR" sz="1800"/>
              <a:t> escrito em notação científica: </a:t>
            </a:r>
            <a:r>
              <a:rPr lang="pt-BR" sz="1800">
                <a:solidFill>
                  <a:srgbClr val="FF0000"/>
                </a:solidFill>
              </a:rPr>
              <a:t>4,9 x 10</a:t>
            </a:r>
            <a:r>
              <a:rPr baseline="30000" lang="pt-BR" sz="1800">
                <a:solidFill>
                  <a:srgbClr val="FF0000"/>
                </a:solidFill>
              </a:rPr>
              <a:t>-3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vírgula caminha </a:t>
            </a:r>
            <a:r>
              <a:rPr lang="pt-BR" sz="1800">
                <a:solidFill>
                  <a:srgbClr val="FF0000"/>
                </a:solidFill>
              </a:rPr>
              <a:t>3 </a:t>
            </a:r>
            <a:r>
              <a:rPr lang="pt-BR" sz="1800"/>
              <a:t>posições para a direita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solidFill>
                  <a:srgbClr val="000000"/>
                </a:solidFill>
              </a:rPr>
              <a:t>assim </a:t>
            </a:r>
            <a:r>
              <a:rPr lang="pt-BR" sz="1800">
                <a:solidFill>
                  <a:srgbClr val="FF0000"/>
                </a:solidFill>
              </a:rPr>
              <a:t>0,0049</a:t>
            </a:r>
            <a:r>
              <a:rPr lang="pt-BR" sz="1800"/>
              <a:t> vira </a:t>
            </a:r>
            <a:r>
              <a:rPr lang="pt-BR" sz="1800">
                <a:solidFill>
                  <a:srgbClr val="FF0000"/>
                </a:solidFill>
              </a:rPr>
              <a:t>4,9</a:t>
            </a:r>
            <a:r>
              <a:rPr lang="pt-BR" sz="1800"/>
              <a:t> (o número aumentou de valor)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Para compensar temos que diminuir o expoente em </a:t>
            </a:r>
            <a:r>
              <a:rPr lang="pt-BR" sz="1800">
                <a:solidFill>
                  <a:srgbClr val="FF0000"/>
                </a:solidFill>
              </a:rPr>
              <a:t>-3</a:t>
            </a:r>
            <a:r>
              <a:rPr lang="pt-BR" sz="1800"/>
              <a:t> unidades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solidFill>
                  <a:srgbClr val="000000"/>
                </a:solidFill>
              </a:rPr>
              <a:t>Então obtemos </a:t>
            </a:r>
            <a:r>
              <a:rPr lang="pt-BR" sz="1800">
                <a:solidFill>
                  <a:srgbClr val="FF0000"/>
                </a:solidFill>
              </a:rPr>
              <a:t>4,9 x 10</a:t>
            </a:r>
            <a:r>
              <a:rPr baseline="30000" lang="pt-BR" sz="1800">
                <a:solidFill>
                  <a:srgbClr val="FF0000"/>
                </a:solidFill>
              </a:rPr>
              <a:t>-3</a:t>
            </a:r>
            <a:r>
              <a:rPr lang="pt-BR" sz="1800"/>
              <a:t> (as posições viram o expoente)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84" name="Google Shape;184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5" name="Google Shape;185;p33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Exemplos Incorretos de Números Em Notação Científica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número </a:t>
            </a:r>
            <a:r>
              <a:rPr lang="pt-BR" sz="1800">
                <a:solidFill>
                  <a:srgbClr val="FF0000"/>
                </a:solidFill>
              </a:rPr>
              <a:t>12,5 x 10</a:t>
            </a:r>
            <a:r>
              <a:rPr baseline="30000" lang="pt-BR" sz="1800">
                <a:solidFill>
                  <a:srgbClr val="FF0000"/>
                </a:solidFill>
              </a:rPr>
              <a:t>-1</a:t>
            </a:r>
            <a:r>
              <a:rPr lang="pt-BR" sz="1800"/>
              <a:t> está escrito incorretamente.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Porque a mantissa de </a:t>
            </a:r>
            <a:r>
              <a:rPr lang="pt-BR" sz="1800">
                <a:solidFill>
                  <a:srgbClr val="FF0000"/>
                </a:solidFill>
              </a:rPr>
              <a:t>12,5</a:t>
            </a:r>
            <a:r>
              <a:rPr lang="pt-BR" sz="1800"/>
              <a:t> é maior que </a:t>
            </a:r>
            <a:r>
              <a:rPr lang="pt-BR" sz="1800">
                <a:solidFill>
                  <a:srgbClr val="FF0000"/>
                </a:solidFill>
              </a:rPr>
              <a:t>9</a:t>
            </a:r>
            <a:r>
              <a:rPr lang="pt-BR" sz="1800"/>
              <a:t>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 o número </a:t>
            </a:r>
            <a:r>
              <a:rPr lang="pt-BR" sz="1800">
                <a:solidFill>
                  <a:srgbClr val="FF0000"/>
                </a:solidFill>
              </a:rPr>
              <a:t>4,7 x 10</a:t>
            </a:r>
            <a:r>
              <a:rPr baseline="30000" lang="pt-BR" sz="1800">
                <a:solidFill>
                  <a:srgbClr val="FF0000"/>
                </a:solidFill>
              </a:rPr>
              <a:t>2,5</a:t>
            </a:r>
            <a:r>
              <a:rPr lang="pt-BR" sz="1800"/>
              <a:t> está escrito de forma correta?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Porque a ordem de grandeza de </a:t>
            </a:r>
            <a:r>
              <a:rPr lang="pt-BR" sz="1800">
                <a:solidFill>
                  <a:srgbClr val="FF0000"/>
                </a:solidFill>
              </a:rPr>
              <a:t>2,5</a:t>
            </a:r>
            <a:r>
              <a:rPr lang="pt-BR" sz="1800"/>
              <a:t> não é um número inteiro.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Notação Científica</a:t>
            </a:r>
            <a:endParaRPr/>
          </a:p>
        </p:txBody>
      </p:sp>
      <p:sp>
        <p:nvSpPr>
          <p:cNvPr id="191" name="Google Shape;191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2" name="Google Shape;192;p34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Mudando a Posição da Vírgula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Se a vírgula caminhar </a:t>
            </a:r>
            <a:r>
              <a:rPr lang="pt-BR" sz="1800">
                <a:solidFill>
                  <a:srgbClr val="FF0000"/>
                </a:solidFill>
              </a:rPr>
              <a:t>n</a:t>
            </a:r>
            <a:r>
              <a:rPr lang="pt-BR" sz="1800"/>
              <a:t> posições para a direita, subtraímos </a:t>
            </a:r>
            <a:r>
              <a:rPr lang="pt-BR" sz="1800">
                <a:solidFill>
                  <a:srgbClr val="FF0000"/>
                </a:solidFill>
              </a:rPr>
              <a:t>n</a:t>
            </a:r>
            <a:r>
              <a:rPr lang="pt-BR" sz="1800"/>
              <a:t> unidades do expoente.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como transformar </a:t>
            </a:r>
            <a:r>
              <a:rPr lang="pt-BR" sz="1800">
                <a:solidFill>
                  <a:srgbClr val="FF0000"/>
                </a:solidFill>
              </a:rPr>
              <a:t>12,5 x 10</a:t>
            </a:r>
            <a:r>
              <a:rPr baseline="30000" lang="pt-BR" sz="1800">
                <a:solidFill>
                  <a:srgbClr val="FF0000"/>
                </a:solidFill>
              </a:rPr>
              <a:t>-1</a:t>
            </a:r>
            <a:r>
              <a:rPr lang="pt-BR" sz="1800"/>
              <a:t> em notação científica?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 vírgula caminha</a:t>
            </a:r>
            <a:r>
              <a:rPr lang="pt-BR" sz="1800">
                <a:solidFill>
                  <a:srgbClr val="FF0000"/>
                </a:solidFill>
              </a:rPr>
              <a:t> 1</a:t>
            </a:r>
            <a:r>
              <a:rPr lang="pt-BR" sz="1800"/>
              <a:t> posição para esquerda, obtemos: </a:t>
            </a:r>
            <a:r>
              <a:rPr lang="pt-BR" sz="1800">
                <a:solidFill>
                  <a:srgbClr val="FF0000"/>
                </a:solidFill>
              </a:rPr>
              <a:t>1,25</a:t>
            </a:r>
            <a:endParaRPr sz="1800">
              <a:solidFill>
                <a:srgbClr val="FF0000"/>
              </a:solidFill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Soma </a:t>
            </a:r>
            <a:r>
              <a:rPr lang="pt-BR" sz="1800">
                <a:solidFill>
                  <a:srgbClr val="FF0000"/>
                </a:solidFill>
              </a:rPr>
              <a:t>1</a:t>
            </a:r>
            <a:r>
              <a:rPr lang="pt-BR" sz="1800"/>
              <a:t> unidade no expoente, obtemos </a:t>
            </a:r>
            <a:r>
              <a:rPr lang="pt-BR" sz="1800">
                <a:solidFill>
                  <a:srgbClr val="FF0000"/>
                </a:solidFill>
              </a:rPr>
              <a:t>10</a:t>
            </a:r>
            <a:r>
              <a:rPr baseline="30000" lang="pt-BR" sz="1800">
                <a:solidFill>
                  <a:srgbClr val="FF0000"/>
                </a:solidFill>
              </a:rPr>
              <a:t>-1+1</a:t>
            </a:r>
            <a:r>
              <a:rPr lang="pt-BR" sz="1800"/>
              <a:t> = </a:t>
            </a:r>
            <a:r>
              <a:rPr lang="pt-BR" sz="1800">
                <a:solidFill>
                  <a:srgbClr val="FF0000"/>
                </a:solidFill>
              </a:rPr>
              <a:t>10</a:t>
            </a:r>
            <a:r>
              <a:rPr baseline="30000" lang="pt-BR" sz="1800">
                <a:solidFill>
                  <a:srgbClr val="FF0000"/>
                </a:solidFill>
              </a:rPr>
              <a:t>0</a:t>
            </a:r>
            <a:endParaRPr baseline="30000" sz="1800">
              <a:solidFill>
                <a:srgbClr val="FF0000"/>
              </a:solidFill>
            </a:endParaRPr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Resultado final: </a:t>
            </a:r>
            <a:r>
              <a:rPr lang="pt-BR" sz="1800">
                <a:solidFill>
                  <a:srgbClr val="FF0000"/>
                </a:solidFill>
              </a:rPr>
              <a:t>1,25 x 10</a:t>
            </a:r>
            <a:r>
              <a:rPr baseline="30000" lang="pt-BR" sz="1800">
                <a:solidFill>
                  <a:srgbClr val="FF0000"/>
                </a:solidFill>
              </a:rPr>
              <a:t>0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