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y="5143500" cx="9144000"/>
  <p:notesSz cx="6858000" cy="9144000"/>
  <p:embeddedFontLst>
    <p:embeddedFont>
      <p:font typeface="Tahoma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E7492F8-D081-443E-A4B6-E862F54078B6}">
  <a:tblStyle styleId="{4E7492F8-D081-443E-A4B6-E862F54078B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Tahoma-regular.fntdata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21" Type="http://schemas.openxmlformats.org/officeDocument/2006/relationships/font" Target="fonts/Tahoma-bold.fntdata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2.xml"/><Relationship Id="rId6" Type="http://schemas.openxmlformats.org/officeDocument/2006/relationships/slideMaster" Target="slideMasters/slideMaster3.xml"/><Relationship Id="rId18" Type="http://schemas.openxmlformats.org/officeDocument/2006/relationships/slide" Target="slides/slide1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0e24ecf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0e24ecf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0e24ecf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91808cbe23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91808cbe23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90e3ee25d9_0_1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g90e3ee25d9_0_1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760e24ecf_2_24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g1760e24ecf_2_24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90e3ee25d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90e3ee25d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90e3ee25d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90e3ee25d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760e24ecf_2_8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1760e24ecf_2_8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9188a5eea4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9188a5eea4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9188a5eea4_0_1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9188a5eea4_0_1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9188a5eea4_0_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9188a5eea4_0_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9140a60ca3_0_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g9140a60ca3_0_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9140a60ca3_0_1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9140a60ca3_0_1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213" y="1408510"/>
            <a:ext cx="443865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813" y="-458390"/>
            <a:ext cx="443865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image" Target="../media/image5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275" cy="91916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062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12" y="3161109"/>
            <a:ext cx="6400800" cy="803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lang="pt-BR" sz="3600"/>
              <a:t>Sistema Internacional de Unidade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Sistema Internacional</a:t>
            </a:r>
            <a:endParaRPr/>
          </a:p>
        </p:txBody>
      </p:sp>
      <p:sp>
        <p:nvSpPr>
          <p:cNvPr id="202" name="Google Shape;202;p3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3" name="Google Shape;203;p35"/>
          <p:cNvSpPr txBox="1"/>
          <p:nvPr>
            <p:ph idx="1" type="body"/>
          </p:nvPr>
        </p:nvSpPr>
        <p:spPr>
          <a:xfrm>
            <a:off x="1182675" y="1513272"/>
            <a:ext cx="77724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Prefixos do SI que mais usaremos em Eletricidade</a:t>
            </a:r>
            <a:endParaRPr sz="2200"/>
          </a:p>
        </p:txBody>
      </p:sp>
      <p:graphicFrame>
        <p:nvGraphicFramePr>
          <p:cNvPr id="204" name="Google Shape;204;p35"/>
          <p:cNvGraphicFramePr/>
          <p:nvPr/>
        </p:nvGraphicFramePr>
        <p:xfrm>
          <a:off x="1586400" y="24175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{4E7492F8-D081-443E-A4B6-E862F54078B6}</a:tableStyleId>
              </a:tblPr>
              <a:tblGrid>
                <a:gridCol w="1294300"/>
                <a:gridCol w="1325075"/>
                <a:gridCol w="1354600"/>
                <a:gridCol w="19972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PREFIXO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SÍMBOLO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BASE 10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EQUIV. DECIMAL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mega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M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10</a:t>
                      </a:r>
                      <a:r>
                        <a:rPr baseline="30000" lang="pt-BR"/>
                        <a:t>6</a:t>
                      </a:r>
                      <a:endParaRPr baseline="300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1.000.000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quilo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k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10</a:t>
                      </a:r>
                      <a:r>
                        <a:rPr baseline="30000" lang="pt-BR"/>
                        <a:t>3</a:t>
                      </a:r>
                      <a:endParaRPr baseline="300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1.000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mili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m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10</a:t>
                      </a:r>
                      <a:r>
                        <a:rPr baseline="30000" lang="pt-BR"/>
                        <a:t>-3</a:t>
                      </a:r>
                      <a:endParaRPr baseline="300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0,001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micro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μ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10</a:t>
                      </a:r>
                      <a:r>
                        <a:rPr baseline="30000" lang="pt-BR"/>
                        <a:t>-6</a:t>
                      </a:r>
                      <a:endParaRPr baseline="300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0,000.001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Resumindo</a:t>
            </a:r>
            <a:endParaRPr/>
          </a:p>
        </p:txBody>
      </p:sp>
      <p:sp>
        <p:nvSpPr>
          <p:cNvPr id="210" name="Google Shape;210;p3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211" name="Google Shape;21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575" y="2183000"/>
            <a:ext cx="1237875" cy="204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7625" y="1728176"/>
            <a:ext cx="6523975" cy="3064325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36"/>
          <p:cNvSpPr txBox="1"/>
          <p:nvPr/>
        </p:nvSpPr>
        <p:spPr>
          <a:xfrm>
            <a:off x="2547825" y="1830125"/>
            <a:ext cx="6291900" cy="26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Nesta vídeo aula você 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aprendeu as principais unidades do SI para a eletricidade. Você também conheceu os múltiplos e submúltiplos a serem utilizados com essas unidades. Por fim, aprendeu que os prefixos mega, kilo, mili e micro são os mais usados na eletricidade.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7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219" name="Google Shape;219;p3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2" name="Google Shape;222;p3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3" name="Google Shape;223;p3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4" name="Google Shape;224;p3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5" name="Google Shape;225;p3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6" name="Google Shape;226;p3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7" name="Google Shape;227;p3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8" name="Google Shape;228;p3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9" name="Google Shape;229;p37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http://docente.ifrn.edu.br/gustavolima</a:t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Apresentando a Aula</a:t>
            </a:r>
            <a:endParaRPr/>
          </a:p>
        </p:txBody>
      </p:sp>
      <p:sp>
        <p:nvSpPr>
          <p:cNvPr id="142" name="Google Shape;142;p27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200"/>
              <a:t>No dia-a-dia utilizamos unidades do Sistema Internacional como metro, grama, segundo etc. Na eletricidade usamos outras como ampere, ohm, watts etc. Você sabe o que é o Sistema Internacional de Unidades? Ou ainda, prefixos para utilizar com as unidades? Pois bem, nesta vídeo aula você aprenderá mais sobre as unidades do Sistema Internacional e seus principais prefixos.</a:t>
            </a:r>
            <a:endParaRPr sz="2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Definindo Objetivos</a:t>
            </a:r>
            <a:endParaRPr/>
          </a:p>
        </p:txBody>
      </p:sp>
      <p:pic>
        <p:nvPicPr>
          <p:cNvPr id="148" name="Google Shape;14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575" y="2183000"/>
            <a:ext cx="1237875" cy="204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7633" y="1728165"/>
            <a:ext cx="6523967" cy="290637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8"/>
          <p:cNvSpPr txBox="1"/>
          <p:nvPr/>
        </p:nvSpPr>
        <p:spPr>
          <a:xfrm>
            <a:off x="2583700" y="1856275"/>
            <a:ext cx="6303900" cy="27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Ao final desta aula, você deverá ser capaz de: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aprender as principais unidades do SI para a eletricidade.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reconhecer os múltiplos e submúltiplos a serem utilizados com as unidades.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Sistema Internacional</a:t>
            </a:r>
            <a:endParaRPr/>
          </a:p>
        </p:txBody>
      </p:sp>
      <p:sp>
        <p:nvSpPr>
          <p:cNvPr id="156" name="Google Shape;156;p2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7" name="Google Shape;157;p29"/>
          <p:cNvSpPr txBox="1"/>
          <p:nvPr>
            <p:ph idx="1" type="body"/>
          </p:nvPr>
        </p:nvSpPr>
        <p:spPr>
          <a:xfrm>
            <a:off x="1182687" y="1513284"/>
            <a:ext cx="7772400" cy="34159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O sistema de unidades de medida no Brasil é o SISTEMA INTERNACIONAL DE UNIDADES, abreviadamente simbolizado por SI.</a:t>
            </a:r>
            <a:endParaRPr sz="22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O Sistema Internacional de Unidades compreende as sete unidades de base apresentadas na tabela a seguir.</a:t>
            </a:r>
            <a:endParaRPr sz="22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Sistema Internacional</a:t>
            </a:r>
            <a:endParaRPr/>
          </a:p>
        </p:txBody>
      </p:sp>
      <p:sp>
        <p:nvSpPr>
          <p:cNvPr id="163" name="Google Shape;163;p3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4" name="Google Shape;164;p30"/>
          <p:cNvSpPr txBox="1"/>
          <p:nvPr>
            <p:ph idx="1" type="body"/>
          </p:nvPr>
        </p:nvSpPr>
        <p:spPr>
          <a:xfrm>
            <a:off x="1182675" y="1513283"/>
            <a:ext cx="7772400" cy="4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Unidades Básicas</a:t>
            </a:r>
            <a:endParaRPr/>
          </a:p>
        </p:txBody>
      </p:sp>
      <p:graphicFrame>
        <p:nvGraphicFramePr>
          <p:cNvPr id="165" name="Google Shape;165;p30"/>
          <p:cNvGraphicFramePr/>
          <p:nvPr/>
        </p:nvGraphicFramePr>
        <p:xfrm>
          <a:off x="1853825" y="1928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{4E7492F8-D081-443E-A4B6-E862F54078B6}</a:tableStyleId>
              </a:tblPr>
              <a:tblGrid>
                <a:gridCol w="1844325"/>
                <a:gridCol w="1576300"/>
                <a:gridCol w="2438800"/>
              </a:tblGrid>
              <a:tr h="3602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UNIDADE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SÍMBOLO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GRANDEZA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</a:tr>
              <a:tr h="360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metro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m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comprimento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quilograma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kg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massa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segundo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s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tempo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ampère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A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corrente elétrica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kelvin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K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temperatura termodinâmica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mol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mol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quantidade de matéria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0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candela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cd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intensidade luminosa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Sistema Internacional</a:t>
            </a:r>
            <a:endParaRPr/>
          </a:p>
        </p:txBody>
      </p:sp>
      <p:sp>
        <p:nvSpPr>
          <p:cNvPr id="171" name="Google Shape;171;p3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2" name="Google Shape;172;p31"/>
          <p:cNvSpPr txBox="1"/>
          <p:nvPr>
            <p:ph idx="1" type="body"/>
          </p:nvPr>
        </p:nvSpPr>
        <p:spPr>
          <a:xfrm>
            <a:off x="1182675" y="1513283"/>
            <a:ext cx="7772400" cy="4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Unidades Derivadas (no total de 22)</a:t>
            </a:r>
            <a:endParaRPr/>
          </a:p>
        </p:txBody>
      </p:sp>
      <p:graphicFrame>
        <p:nvGraphicFramePr>
          <p:cNvPr id="173" name="Google Shape;173;p31"/>
          <p:cNvGraphicFramePr/>
          <p:nvPr/>
        </p:nvGraphicFramePr>
        <p:xfrm>
          <a:off x="1853838" y="2071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{4E7492F8-D081-443E-A4B6-E862F54078B6}</a:tableStyleId>
              </a:tblPr>
              <a:tblGrid>
                <a:gridCol w="1711150"/>
                <a:gridCol w="1975450"/>
                <a:gridCol w="1749725"/>
              </a:tblGrid>
              <a:tr h="350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UNIDADE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GRANDEZA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DIMENSÃO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</a:tr>
              <a:tr h="350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newton (N)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força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kg.m.s</a:t>
                      </a:r>
                      <a:r>
                        <a:rPr baseline="30000" lang="pt-BR"/>
                        <a:t>-2</a:t>
                      </a:r>
                      <a:endParaRPr baseline="300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pascal (Pa)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pressão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kg.s</a:t>
                      </a:r>
                      <a:r>
                        <a:rPr baseline="30000" lang="pt-BR">
                          <a:solidFill>
                            <a:schemeClr val="dk1"/>
                          </a:solidFill>
                        </a:rPr>
                        <a:t>-2</a:t>
                      </a:r>
                      <a:r>
                        <a:rPr lang="pt-BR"/>
                        <a:t>.m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joule (J)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trabalho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m</a:t>
                      </a:r>
                      <a:r>
                        <a:rPr baseline="30000" lang="pt-BR">
                          <a:solidFill>
                            <a:schemeClr val="dk1"/>
                          </a:solidFill>
                        </a:rPr>
                        <a:t>2</a:t>
                      </a:r>
                      <a:r>
                        <a:rPr lang="pt-BR"/>
                        <a:t>.kg.s</a:t>
                      </a:r>
                      <a:r>
                        <a:rPr baseline="30000" lang="pt-BR">
                          <a:solidFill>
                            <a:schemeClr val="dk1"/>
                          </a:solidFill>
                        </a:rPr>
                        <a:t>-2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ohm (</a:t>
                      </a:r>
                      <a:r>
                        <a:rPr lang="pt-BR">
                          <a:solidFill>
                            <a:schemeClr val="dk1"/>
                          </a:solidFill>
                        </a:rPr>
                        <a:t>Ω</a:t>
                      </a:r>
                      <a:r>
                        <a:rPr lang="pt-BR"/>
                        <a:t>)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resistência elétrica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V/A=m</a:t>
                      </a:r>
                      <a:r>
                        <a:rPr baseline="30000" lang="pt-BR">
                          <a:solidFill>
                            <a:schemeClr val="dk1"/>
                          </a:solidFill>
                        </a:rPr>
                        <a:t>2</a:t>
                      </a:r>
                      <a:r>
                        <a:rPr lang="pt-BR"/>
                        <a:t>.kg.s</a:t>
                      </a:r>
                      <a:r>
                        <a:rPr baseline="30000" lang="pt-BR">
                          <a:solidFill>
                            <a:schemeClr val="dk1"/>
                          </a:solidFill>
                        </a:rPr>
                        <a:t>-3</a:t>
                      </a:r>
                      <a:r>
                        <a:rPr lang="pt-BR"/>
                        <a:t>.A</a:t>
                      </a:r>
                      <a:r>
                        <a:rPr baseline="30000" lang="pt-BR">
                          <a:solidFill>
                            <a:schemeClr val="dk1"/>
                          </a:solidFill>
                        </a:rPr>
                        <a:t>-2</a:t>
                      </a:r>
                      <a:r>
                        <a:rPr lang="pt-BR"/>
                        <a:t> 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watt(W)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potência elétrica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J/s=m</a:t>
                      </a:r>
                      <a:r>
                        <a:rPr baseline="30000" lang="pt-BR">
                          <a:solidFill>
                            <a:schemeClr val="dk1"/>
                          </a:solidFill>
                        </a:rPr>
                        <a:t>2</a:t>
                      </a:r>
                      <a:r>
                        <a:rPr lang="pt-BR"/>
                        <a:t>.kg.s</a:t>
                      </a:r>
                      <a:r>
                        <a:rPr baseline="30000" lang="pt-BR">
                          <a:solidFill>
                            <a:schemeClr val="dk1"/>
                          </a:solidFill>
                        </a:rPr>
                        <a:t>-3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hertz(Hz)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frequência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s</a:t>
                      </a:r>
                      <a:r>
                        <a:rPr baseline="30000" lang="pt-BR">
                          <a:solidFill>
                            <a:schemeClr val="dk1"/>
                          </a:solidFill>
                        </a:rPr>
                        <a:t>-1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Sistema Internacional</a:t>
            </a:r>
            <a:endParaRPr/>
          </a:p>
        </p:txBody>
      </p:sp>
      <p:sp>
        <p:nvSpPr>
          <p:cNvPr id="179" name="Google Shape;179;p3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0" name="Google Shape;180;p32"/>
          <p:cNvSpPr txBox="1"/>
          <p:nvPr>
            <p:ph idx="1" type="body"/>
          </p:nvPr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Prefixos do SI (Múltiplos e Submúltiplos)</a:t>
            </a:r>
            <a:endParaRPr sz="22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As unidades podem ser reescritas em função de prefixos.</a:t>
            </a:r>
            <a:endParaRPr sz="1800"/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Os prefixos possuem nome, símbolo, potência de base dez e equivalente decimal.</a:t>
            </a:r>
            <a:endParaRPr sz="1800"/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Os múltiplos aumentam o valor da unidade, enquanto que, os submúltiplos diminuem o valor da unidade.</a:t>
            </a:r>
            <a:endParaRPr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Sistema Internacional</a:t>
            </a:r>
            <a:endParaRPr/>
          </a:p>
        </p:txBody>
      </p:sp>
      <p:sp>
        <p:nvSpPr>
          <p:cNvPr id="186" name="Google Shape;186;p3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7" name="Google Shape;187;p33"/>
          <p:cNvSpPr txBox="1"/>
          <p:nvPr>
            <p:ph idx="1" type="body"/>
          </p:nvPr>
        </p:nvSpPr>
        <p:spPr>
          <a:xfrm>
            <a:off x="1182675" y="1513283"/>
            <a:ext cx="7772400" cy="4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Prefixos do SI Múltiplos (valores grandes)</a:t>
            </a:r>
            <a:endParaRPr sz="1800"/>
          </a:p>
        </p:txBody>
      </p:sp>
      <p:graphicFrame>
        <p:nvGraphicFramePr>
          <p:cNvPr id="188" name="Google Shape;188;p33"/>
          <p:cNvGraphicFramePr/>
          <p:nvPr/>
        </p:nvGraphicFramePr>
        <p:xfrm>
          <a:off x="1232875" y="2112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{4E7492F8-D081-443E-A4B6-E862F54078B6}</a:tableStyleId>
              </a:tblPr>
              <a:tblGrid>
                <a:gridCol w="1294300"/>
                <a:gridCol w="1325075"/>
                <a:gridCol w="1354600"/>
                <a:gridCol w="27042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PREFIXO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SÍMBOLO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BASE 10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EQUIV. DECIMAL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exa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E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10</a:t>
                      </a:r>
                      <a:r>
                        <a:rPr baseline="30000" lang="pt-BR"/>
                        <a:t>18</a:t>
                      </a:r>
                      <a:endParaRPr baseline="300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1.000.000.000.000.000.000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peta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P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10</a:t>
                      </a:r>
                      <a:r>
                        <a:rPr baseline="30000" lang="pt-BR"/>
                        <a:t>15</a:t>
                      </a:r>
                      <a:endParaRPr baseline="300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1.000.000.000.000.000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tera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T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10</a:t>
                      </a:r>
                      <a:r>
                        <a:rPr baseline="30000" lang="pt-BR"/>
                        <a:t>12</a:t>
                      </a:r>
                      <a:endParaRPr baseline="300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1.000.000.000.000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giga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G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10</a:t>
                      </a:r>
                      <a:r>
                        <a:rPr baseline="30000" lang="pt-BR"/>
                        <a:t>9</a:t>
                      </a:r>
                      <a:endParaRPr baseline="300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1.000.000.000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mega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M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10</a:t>
                      </a:r>
                      <a:r>
                        <a:rPr baseline="30000" lang="pt-BR"/>
                        <a:t>6</a:t>
                      </a:r>
                      <a:endParaRPr baseline="300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1.000.000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quilo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k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10</a:t>
                      </a:r>
                      <a:r>
                        <a:rPr baseline="30000" lang="pt-BR"/>
                        <a:t>3</a:t>
                      </a:r>
                      <a:endParaRPr baseline="300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1.000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Sistema Internacional</a:t>
            </a:r>
            <a:endParaRPr/>
          </a:p>
        </p:txBody>
      </p:sp>
      <p:sp>
        <p:nvSpPr>
          <p:cNvPr id="194" name="Google Shape;194;p3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5" name="Google Shape;195;p34"/>
          <p:cNvSpPr txBox="1"/>
          <p:nvPr>
            <p:ph idx="1" type="body"/>
          </p:nvPr>
        </p:nvSpPr>
        <p:spPr>
          <a:xfrm>
            <a:off x="1182675" y="1513283"/>
            <a:ext cx="7772400" cy="4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Prefixos do SI Submúltiplos (valores pequenos)</a:t>
            </a:r>
            <a:endParaRPr sz="1800"/>
          </a:p>
        </p:txBody>
      </p:sp>
      <p:graphicFrame>
        <p:nvGraphicFramePr>
          <p:cNvPr id="196" name="Google Shape;196;p34"/>
          <p:cNvGraphicFramePr/>
          <p:nvPr/>
        </p:nvGraphicFramePr>
        <p:xfrm>
          <a:off x="1232875" y="2112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{4E7492F8-D081-443E-A4B6-E862F54078B6}</a:tableStyleId>
              </a:tblPr>
              <a:tblGrid>
                <a:gridCol w="1294300"/>
                <a:gridCol w="1325075"/>
                <a:gridCol w="1354600"/>
                <a:gridCol w="27042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PREFIXO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SÍMBOLO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BASE 10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/>
                        <a:t>EQUIV. DECIMAL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mili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m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10</a:t>
                      </a:r>
                      <a:r>
                        <a:rPr baseline="30000" lang="pt-BR"/>
                        <a:t>-3</a:t>
                      </a:r>
                      <a:endParaRPr baseline="300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0,001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micro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μ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10</a:t>
                      </a:r>
                      <a:r>
                        <a:rPr baseline="30000" lang="pt-BR"/>
                        <a:t>-6</a:t>
                      </a:r>
                      <a:endParaRPr baseline="300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0,000.001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nano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n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10</a:t>
                      </a:r>
                      <a:r>
                        <a:rPr baseline="30000" lang="pt-BR"/>
                        <a:t>-9</a:t>
                      </a:r>
                      <a:endParaRPr baseline="300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0,000.000.001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pico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p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10</a:t>
                      </a:r>
                      <a:r>
                        <a:rPr baseline="30000" lang="pt-BR"/>
                        <a:t>-12</a:t>
                      </a:r>
                      <a:endParaRPr baseline="300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0,000.000.000.001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femto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>
                          <a:latin typeface="Tahoma"/>
                          <a:ea typeface="Tahoma"/>
                          <a:cs typeface="Tahoma"/>
                          <a:sym typeface="Tahoma"/>
                        </a:rPr>
                        <a:t>f</a:t>
                      </a:r>
                      <a:endParaRPr i="1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10</a:t>
                      </a:r>
                      <a:r>
                        <a:rPr baseline="30000" lang="pt-BR"/>
                        <a:t>-15</a:t>
                      </a:r>
                      <a:endParaRPr baseline="300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0,000.000.000.000.001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atto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pt-BR"/>
                        <a:t>a</a:t>
                      </a:r>
                      <a:endParaRPr i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10</a:t>
                      </a:r>
                      <a:r>
                        <a:rPr baseline="30000" lang="pt-BR"/>
                        <a:t>-18</a:t>
                      </a:r>
                      <a:endParaRPr baseline="300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/>
                        <a:t>0,000.000.000.000.000.001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