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y="5143500" cx="9144000"/>
  <p:notesSz cx="6858000" cy="9144000"/>
  <p:embeddedFontLst>
    <p:embeddedFont>
      <p:font typeface="Tahoma"/>
      <p:regular r:id="rId24"/>
      <p:bold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Tahoma-regular.fntdata"/><Relationship Id="rId23" Type="http://schemas.openxmlformats.org/officeDocument/2006/relationships/slide" Target="slides/slide17.xml"/><Relationship Id="rId1" Type="http://schemas.openxmlformats.org/officeDocument/2006/relationships/theme" Target="theme/theme4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25" Type="http://schemas.openxmlformats.org/officeDocument/2006/relationships/font" Target="fonts/Tahoma-bold.fntdata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60e24ecf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60e24ecf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60e24ecf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94cea4dda8_0_7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g94cea4dda8_0_7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94cea4dda8_0_10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g94cea4dda8_0_10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94cea4dda8_0_11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g94cea4dda8_0_11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94cea4dda8_0_134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g94cea4dda8_0_134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94cea4dda8_0_14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g94cea4dda8_0_14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94cea4dda8_0_15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g94cea4dda8_0_15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90e3ee25d9_0_1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g90e3ee25d9_0_1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760e24ecf_2_24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g1760e24ecf_2_24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90e3ee25d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90e3ee25d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90e3ee25d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90e3ee25d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760e24ecf_2_8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1760e24ecf_2_8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94cea4dda8_0_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g94cea4dda8_0_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94cea4dda8_0_32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g94cea4dda8_0_32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94cea4dda8_0_4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g94cea4dda8_0_43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94cea4dda8_0_5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g94cea4dda8_0_53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94cea4dda8_0_6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94cea4dda8_0_6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213" y="1408510"/>
            <a:ext cx="443865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813" y="-458390"/>
            <a:ext cx="443865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7.jpg"/><Relationship Id="rId2" Type="http://schemas.openxmlformats.org/officeDocument/2006/relationships/image" Target="../media/image3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1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275" cy="91916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062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Relationship Id="rId4" Type="http://schemas.openxmlformats.org/officeDocument/2006/relationships/image" Target="../media/image14.png"/><Relationship Id="rId5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20.png"/><Relationship Id="rId6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Relationship Id="rId5" Type="http://schemas.openxmlformats.org/officeDocument/2006/relationships/image" Target="../media/image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jpg"/><Relationship Id="rId4" Type="http://schemas.openxmlformats.org/officeDocument/2006/relationships/image" Target="../media/image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12" y="3161109"/>
            <a:ext cx="6400800" cy="803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 Gustavo Fernandes de Lima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lang="pt-BR" sz="3600"/>
              <a:t>Instrumentos de Medidas Elétricas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Instrumentos de Medidas</a:t>
            </a:r>
            <a:endParaRPr/>
          </a:p>
        </p:txBody>
      </p:sp>
      <p:sp>
        <p:nvSpPr>
          <p:cNvPr id="219" name="Google Shape;219;p3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0" name="Google Shape;220;p35"/>
          <p:cNvSpPr txBox="1"/>
          <p:nvPr>
            <p:ph idx="1" type="body"/>
          </p:nvPr>
        </p:nvSpPr>
        <p:spPr>
          <a:xfrm>
            <a:off x="1182675" y="1513275"/>
            <a:ext cx="7772400" cy="31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latin typeface="Arial"/>
                <a:ea typeface="Arial"/>
                <a:cs typeface="Arial"/>
                <a:sym typeface="Arial"/>
              </a:rPr>
              <a:t>Voltímetro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latin typeface="Arial"/>
                <a:ea typeface="Arial"/>
                <a:cs typeface="Arial"/>
                <a:sym typeface="Arial"/>
              </a:rPr>
              <a:t>É o multímetro operando na escala de tensão.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latin typeface="Arial"/>
                <a:ea typeface="Arial"/>
                <a:cs typeface="Arial"/>
                <a:sym typeface="Arial"/>
              </a:rPr>
              <a:t>Ele mede a tensão entre dois pontos de um circuito elétrico.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>
                <a:latin typeface="Arial"/>
                <a:ea typeface="Arial"/>
                <a:cs typeface="Arial"/>
                <a:sym typeface="Arial"/>
              </a:rPr>
              <a:t>Para medir uma tensão, os terminais do voltímetro devem ser ligados aos </a:t>
            </a:r>
            <a:r>
              <a:rPr lang="pt-BR" sz="1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dois pontos do circuito</a:t>
            </a:r>
            <a:r>
              <a:rPr lang="pt-BR" sz="1800">
                <a:latin typeface="Arial"/>
                <a:ea typeface="Arial"/>
                <a:cs typeface="Arial"/>
                <a:sym typeface="Arial"/>
              </a:rPr>
              <a:t> em que se deseja conhecer a diferença de potencial, isto é, em </a:t>
            </a:r>
            <a:r>
              <a:rPr lang="pt-BR" sz="1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paralelo</a:t>
            </a:r>
            <a:r>
              <a:rPr lang="pt-BR" sz="1800">
                <a:latin typeface="Arial"/>
                <a:ea typeface="Arial"/>
                <a:cs typeface="Arial"/>
                <a:sym typeface="Arial"/>
              </a:rPr>
              <a:t>.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Instrumentos de Medidas</a:t>
            </a:r>
            <a:endParaRPr/>
          </a:p>
        </p:txBody>
      </p:sp>
      <p:sp>
        <p:nvSpPr>
          <p:cNvPr id="226" name="Google Shape;226;p3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227" name="Google Shape;227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7975" y="1409634"/>
            <a:ext cx="3343713" cy="3581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15222" y="2082647"/>
            <a:ext cx="2049125" cy="223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56497" y="1912009"/>
            <a:ext cx="876300" cy="20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Instrumentos de Medidas</a:t>
            </a:r>
            <a:endParaRPr/>
          </a:p>
        </p:txBody>
      </p:sp>
      <p:sp>
        <p:nvSpPr>
          <p:cNvPr id="235" name="Google Shape;235;p3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36" name="Google Shape;236;p37"/>
          <p:cNvSpPr txBox="1"/>
          <p:nvPr>
            <p:ph idx="1" type="body"/>
          </p:nvPr>
        </p:nvSpPr>
        <p:spPr>
          <a:xfrm>
            <a:off x="1182675" y="1513275"/>
            <a:ext cx="7772400" cy="31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latin typeface="Arial"/>
                <a:ea typeface="Arial"/>
                <a:cs typeface="Arial"/>
                <a:sym typeface="Arial"/>
              </a:rPr>
              <a:t>Amperímetro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latin typeface="Arial"/>
                <a:ea typeface="Arial"/>
                <a:cs typeface="Arial"/>
                <a:sym typeface="Arial"/>
              </a:rPr>
              <a:t>É o multímetro operando na escala de corrente.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>
                <a:latin typeface="Arial"/>
                <a:ea typeface="Arial"/>
                <a:cs typeface="Arial"/>
                <a:sym typeface="Arial"/>
              </a:rPr>
              <a:t>Ele mede a corrente que atravessa um condutor ou dispositivo.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>
                <a:latin typeface="Arial"/>
                <a:ea typeface="Arial"/>
                <a:cs typeface="Arial"/>
                <a:sym typeface="Arial"/>
              </a:rPr>
              <a:t>Para medir uma corrente, o circuito deve ser aberto no trecho desejado, ligando o amperímetro em </a:t>
            </a:r>
            <a:r>
              <a:rPr lang="pt-BR" sz="1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série</a:t>
            </a:r>
            <a:r>
              <a:rPr lang="pt-BR" sz="1800">
                <a:latin typeface="Arial"/>
                <a:ea typeface="Arial"/>
                <a:cs typeface="Arial"/>
                <a:sym typeface="Arial"/>
              </a:rPr>
              <a:t>, para que a corrente passe por ele.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Instrumentos de Medidas</a:t>
            </a:r>
            <a:endParaRPr/>
          </a:p>
        </p:txBody>
      </p:sp>
      <p:sp>
        <p:nvSpPr>
          <p:cNvPr id="242" name="Google Shape;242;p3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243" name="Google Shape;243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075" y="1789075"/>
            <a:ext cx="2817199" cy="274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66650" y="2003400"/>
            <a:ext cx="2565524" cy="232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26000" y="1391300"/>
            <a:ext cx="3361351" cy="3145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15550" y="3451975"/>
            <a:ext cx="2019300" cy="87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Instrumentos de Medidas</a:t>
            </a:r>
            <a:endParaRPr/>
          </a:p>
        </p:txBody>
      </p:sp>
      <p:sp>
        <p:nvSpPr>
          <p:cNvPr id="252" name="Google Shape;252;p3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53" name="Google Shape;253;p39"/>
          <p:cNvSpPr txBox="1"/>
          <p:nvPr>
            <p:ph idx="1" type="body"/>
          </p:nvPr>
        </p:nvSpPr>
        <p:spPr>
          <a:xfrm>
            <a:off x="1182675" y="1513275"/>
            <a:ext cx="7772400" cy="31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latin typeface="Arial"/>
                <a:ea typeface="Arial"/>
                <a:cs typeface="Arial"/>
                <a:sym typeface="Arial"/>
              </a:rPr>
              <a:t>Ohmímetro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latin typeface="Arial"/>
                <a:ea typeface="Arial"/>
                <a:cs typeface="Arial"/>
                <a:sym typeface="Arial"/>
              </a:rPr>
              <a:t>É o multímetro operando na escala de resistência.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>
                <a:latin typeface="Arial"/>
                <a:ea typeface="Arial"/>
                <a:cs typeface="Arial"/>
                <a:sym typeface="Arial"/>
              </a:rPr>
              <a:t>Ele mede a resistência de um ou mais dispositivos elétricos.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>
                <a:latin typeface="Arial"/>
                <a:ea typeface="Arial"/>
                <a:cs typeface="Arial"/>
                <a:sym typeface="Arial"/>
              </a:rPr>
              <a:t>Para medir a resistência, os terminais do ohmímetro devem ser ligados em </a:t>
            </a:r>
            <a:r>
              <a:rPr lang="pt-BR" sz="1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paralelo</a:t>
            </a:r>
            <a:r>
              <a:rPr lang="pt-BR" sz="1800">
                <a:latin typeface="Arial"/>
                <a:ea typeface="Arial"/>
                <a:cs typeface="Arial"/>
                <a:sym typeface="Arial"/>
              </a:rPr>
              <a:t> com o dispositivo ou circuito a ser medido.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Instrumentos de Medidas</a:t>
            </a:r>
            <a:endParaRPr/>
          </a:p>
        </p:txBody>
      </p:sp>
      <p:sp>
        <p:nvSpPr>
          <p:cNvPr id="259" name="Google Shape;259;p4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260" name="Google Shape;260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22550" y="1733425"/>
            <a:ext cx="1325825" cy="2646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33500" y="1869188"/>
            <a:ext cx="2177250" cy="2375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37025" y="1960334"/>
            <a:ext cx="1000125" cy="20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Resumindo</a:t>
            </a:r>
            <a:endParaRPr/>
          </a:p>
        </p:txBody>
      </p:sp>
      <p:sp>
        <p:nvSpPr>
          <p:cNvPr id="268" name="Google Shape;268;p4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269" name="Google Shape;26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575" y="2183000"/>
            <a:ext cx="1237875" cy="204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7625" y="1728176"/>
            <a:ext cx="6523975" cy="3064325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41"/>
          <p:cNvSpPr txBox="1"/>
          <p:nvPr/>
        </p:nvSpPr>
        <p:spPr>
          <a:xfrm>
            <a:off x="2547825" y="1830125"/>
            <a:ext cx="6291900" cy="26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Nesta vídeo aula você </a:t>
            </a: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conheceu as duas formas de obter os valores nos instrumentos, analógico e digital. Você também aprendeu sobre tolerância e erro percentual. Por fim, conheceu como um instrumento pode operar como voltímetro, amperímetro e ohmímetro.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277" name="Google Shape;277;p4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8" name="Google Shape;278;p4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9" name="Google Shape;279;p4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0" name="Google Shape;280;p4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1" name="Google Shape;281;p4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2" name="Google Shape;282;p4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3" name="Google Shape;283;p4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4" name="Google Shape;284;p4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5" name="Google Shape;285;p4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6" name="Google Shape;286;p4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87" name="Google Shape;287;p42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http://docente.ifrn.edu.br/gustavolima</a:t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Apresentando a Aula</a:t>
            </a:r>
            <a:endParaRPr/>
          </a:p>
        </p:txBody>
      </p:sp>
      <p:sp>
        <p:nvSpPr>
          <p:cNvPr id="142" name="Google Shape;142;p27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pt-BR" sz="2200"/>
              <a:t>Nas práticas de eletricidade realizamos a medição de grandezas elétricas. A utilização de instrumentos de medidas elétricas é de fundamental importância. Você sabe o que é um instrumento de medida elétrica? Ou ainda, quais grandezas ele pode medir? Pois bem, nesta vídeo aula você conhecerá um pouco sobre os instrumentos de medidas elétricas.</a:t>
            </a:r>
            <a:endParaRPr sz="2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Definindo Objetivos</a:t>
            </a:r>
            <a:endParaRPr/>
          </a:p>
        </p:txBody>
      </p:sp>
      <p:pic>
        <p:nvPicPr>
          <p:cNvPr id="148" name="Google Shape;14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575" y="2183000"/>
            <a:ext cx="1237875" cy="204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7633" y="1728165"/>
            <a:ext cx="6523967" cy="290637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8"/>
          <p:cNvSpPr txBox="1"/>
          <p:nvPr/>
        </p:nvSpPr>
        <p:spPr>
          <a:xfrm>
            <a:off x="2583700" y="1856275"/>
            <a:ext cx="6303900" cy="27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Ao final desta aula, você deverá ser capaz de: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conhecer as duas formas de obter os valores nos instrumentos.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aprender sobre tolerância e erro percentual.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conhecer como os instrumentos podem medir tensão, corrente e resistência.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Instrumentos de Medidas</a:t>
            </a:r>
            <a:endParaRPr/>
          </a:p>
        </p:txBody>
      </p:sp>
      <p:sp>
        <p:nvSpPr>
          <p:cNvPr id="156" name="Google Shape;156;p2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7" name="Google Shape;157;p29"/>
          <p:cNvSpPr txBox="1"/>
          <p:nvPr>
            <p:ph idx="1" type="body"/>
          </p:nvPr>
        </p:nvSpPr>
        <p:spPr>
          <a:xfrm>
            <a:off x="1182675" y="1513280"/>
            <a:ext cx="7772400" cy="15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Os instrumentos de medidas servem para mensurar grandezas físicas. Os valores medidos podem ser obtidos de forma analógica ou digital.</a:t>
            </a:r>
            <a:endParaRPr/>
          </a:p>
        </p:txBody>
      </p:sp>
      <p:pic>
        <p:nvPicPr>
          <p:cNvPr id="158" name="Google Shape;15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83050" y="2999480"/>
            <a:ext cx="2085643" cy="1763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29601" y="2762775"/>
            <a:ext cx="2666301" cy="1999726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9"/>
          <p:cNvSpPr txBox="1"/>
          <p:nvPr>
            <p:ph idx="1" type="body"/>
          </p:nvPr>
        </p:nvSpPr>
        <p:spPr>
          <a:xfrm>
            <a:off x="2082925" y="4724473"/>
            <a:ext cx="208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/>
              <a:t>Analógico</a:t>
            </a:r>
            <a:endParaRPr/>
          </a:p>
        </p:txBody>
      </p:sp>
      <p:sp>
        <p:nvSpPr>
          <p:cNvPr id="161" name="Google Shape;161;p29"/>
          <p:cNvSpPr txBox="1"/>
          <p:nvPr>
            <p:ph idx="1" type="body"/>
          </p:nvPr>
        </p:nvSpPr>
        <p:spPr>
          <a:xfrm>
            <a:off x="5664325" y="4724475"/>
            <a:ext cx="25317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/>
              <a:t>Digital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Instrumentos de Medidas</a:t>
            </a:r>
            <a:endParaRPr/>
          </a:p>
        </p:txBody>
      </p:sp>
      <p:sp>
        <p:nvSpPr>
          <p:cNvPr id="167" name="Google Shape;167;p3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8" name="Google Shape;168;p30"/>
          <p:cNvSpPr txBox="1"/>
          <p:nvPr>
            <p:ph idx="1" type="body"/>
          </p:nvPr>
        </p:nvSpPr>
        <p:spPr>
          <a:xfrm>
            <a:off x="1182675" y="1513275"/>
            <a:ext cx="7772400" cy="31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latin typeface="Arial"/>
                <a:ea typeface="Arial"/>
                <a:cs typeface="Arial"/>
                <a:sym typeface="Arial"/>
              </a:rPr>
              <a:t>Tolerância e Erro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latin typeface="Arial"/>
                <a:ea typeface="Arial"/>
                <a:cs typeface="Arial"/>
                <a:sym typeface="Arial"/>
              </a:rPr>
              <a:t>Nenhum instrumento de medida é perfeito. Por isso, os fabricantes fornecem a margem de erro ou tolerância do seu produto.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>
                <a:latin typeface="Arial"/>
                <a:ea typeface="Arial"/>
                <a:cs typeface="Arial"/>
                <a:sym typeface="Arial"/>
              </a:rPr>
              <a:t>A tolerância pode ser dada percentualmente (± e%), informando a precisão do produto.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>
                <a:latin typeface="Arial"/>
                <a:ea typeface="Arial"/>
                <a:cs typeface="Arial"/>
                <a:sym typeface="Arial"/>
              </a:rPr>
              <a:t>Em outras palavras, a tolerância é o erro máximo aceitável para um produto ou medição.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Instrumentos de Medidas</a:t>
            </a:r>
            <a:endParaRPr/>
          </a:p>
        </p:txBody>
      </p:sp>
      <p:sp>
        <p:nvSpPr>
          <p:cNvPr id="174" name="Google Shape;174;p3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5" name="Google Shape;175;p31"/>
          <p:cNvSpPr txBox="1"/>
          <p:nvPr>
            <p:ph idx="1" type="body"/>
          </p:nvPr>
        </p:nvSpPr>
        <p:spPr>
          <a:xfrm>
            <a:off x="1182675" y="1513275"/>
            <a:ext cx="7772400" cy="132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latin typeface="Arial"/>
                <a:ea typeface="Arial"/>
                <a:cs typeface="Arial"/>
                <a:sym typeface="Arial"/>
              </a:rPr>
              <a:t>Tolerância e Erro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>
                <a:latin typeface="Arial"/>
                <a:ea typeface="Arial"/>
                <a:cs typeface="Arial"/>
                <a:sym typeface="Arial"/>
              </a:rPr>
              <a:t>Para analisar uma medida compara</a:t>
            </a:r>
            <a:r>
              <a:rPr lang="pt-BR" sz="1800">
                <a:latin typeface="Arial"/>
                <a:ea typeface="Arial"/>
                <a:cs typeface="Arial"/>
                <a:sym typeface="Arial"/>
              </a:rPr>
              <a:t>n</a:t>
            </a:r>
            <a:r>
              <a:rPr lang="pt-BR" sz="1800"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pt-BR" sz="1800"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pt-BR" sz="1800">
                <a:latin typeface="Arial"/>
                <a:ea typeface="Arial"/>
                <a:cs typeface="Arial"/>
                <a:sym typeface="Arial"/>
              </a:rPr>
              <a:t> com um valor nominal (ou teórico), utilizamos a seguinte expressão:</a:t>
            </a:r>
            <a:endParaRPr/>
          </a:p>
        </p:txBody>
      </p:sp>
      <p:sp>
        <p:nvSpPr>
          <p:cNvPr id="176" name="Google Shape;176;p31"/>
          <p:cNvSpPr txBox="1"/>
          <p:nvPr/>
        </p:nvSpPr>
        <p:spPr>
          <a:xfrm>
            <a:off x="1106475" y="3188098"/>
            <a:ext cx="7685100" cy="9666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latin typeface="Tahoma"/>
                <a:ea typeface="Tahoma"/>
                <a:cs typeface="Tahoma"/>
                <a:sym typeface="Tahoma"/>
              </a:rPr>
              <a:t> e% =                                            x 100</a:t>
            </a:r>
            <a:endParaRPr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7" name="Google Shape;177;p31"/>
          <p:cNvSpPr txBox="1"/>
          <p:nvPr/>
        </p:nvSpPr>
        <p:spPr>
          <a:xfrm>
            <a:off x="2302675" y="3096825"/>
            <a:ext cx="51936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latin typeface="Tahoma"/>
                <a:ea typeface="Tahoma"/>
                <a:cs typeface="Tahoma"/>
                <a:sym typeface="Tahoma"/>
              </a:rPr>
              <a:t>valor medido - valor nominal</a:t>
            </a:r>
            <a:endParaRPr sz="30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78" name="Google Shape;178;p31"/>
          <p:cNvCxnSpPr/>
          <p:nvPr/>
        </p:nvCxnSpPr>
        <p:spPr>
          <a:xfrm>
            <a:off x="2474050" y="3644031"/>
            <a:ext cx="488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9" name="Google Shape;179;p31"/>
          <p:cNvSpPr txBox="1"/>
          <p:nvPr/>
        </p:nvSpPr>
        <p:spPr>
          <a:xfrm>
            <a:off x="2302675" y="3554025"/>
            <a:ext cx="51936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latin typeface="Tahoma"/>
                <a:ea typeface="Tahoma"/>
                <a:cs typeface="Tahoma"/>
                <a:sym typeface="Tahoma"/>
              </a:rPr>
              <a:t>valor nominal</a:t>
            </a:r>
            <a:endParaRPr sz="30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Instrumentos de Medidas</a:t>
            </a:r>
            <a:endParaRPr/>
          </a:p>
        </p:txBody>
      </p:sp>
      <p:sp>
        <p:nvSpPr>
          <p:cNvPr id="185" name="Google Shape;185;p3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6" name="Google Shape;186;p32"/>
          <p:cNvSpPr txBox="1"/>
          <p:nvPr>
            <p:ph idx="1" type="body"/>
          </p:nvPr>
        </p:nvSpPr>
        <p:spPr>
          <a:xfrm>
            <a:off x="1182675" y="1513275"/>
            <a:ext cx="7772400" cy="17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latin typeface="Arial"/>
                <a:ea typeface="Arial"/>
                <a:cs typeface="Arial"/>
                <a:sym typeface="Arial"/>
              </a:rPr>
              <a:t>Tolerância e Erro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Exemplo: Em um experimento de laboratório, cuja temperatura teórica esperada vale 30 </a:t>
            </a:r>
            <a:r>
              <a:rPr i="1" lang="pt-BR" sz="1800"/>
              <a:t>ºC</a:t>
            </a:r>
            <a:r>
              <a:rPr lang="pt-BR" sz="1800"/>
              <a:t>, mediu 31,8 </a:t>
            </a:r>
            <a:r>
              <a:rPr i="1" lang="pt-BR" sz="1800"/>
              <a:t>ºC</a:t>
            </a:r>
            <a:r>
              <a:rPr lang="pt-BR" sz="1800"/>
              <a:t>. Calcule o erro percentual e%.</a:t>
            </a:r>
            <a:endParaRPr sz="1800"/>
          </a:p>
        </p:txBody>
      </p:sp>
      <p:sp>
        <p:nvSpPr>
          <p:cNvPr id="187" name="Google Shape;187;p32"/>
          <p:cNvSpPr txBox="1"/>
          <p:nvPr>
            <p:ph idx="1" type="body"/>
          </p:nvPr>
        </p:nvSpPr>
        <p:spPr>
          <a:xfrm>
            <a:off x="2097075" y="3265875"/>
            <a:ext cx="26556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e% = (31,8 - 30) x 100</a:t>
            </a:r>
            <a:endParaRPr sz="1800">
              <a:solidFill>
                <a:srgbClr val="FF0000"/>
              </a:solidFill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               30       </a:t>
            </a:r>
            <a:endParaRPr sz="1800">
              <a:solidFill>
                <a:srgbClr val="FF0000"/>
              </a:solidFill>
            </a:endParaRPr>
          </a:p>
        </p:txBody>
      </p:sp>
      <p:cxnSp>
        <p:nvCxnSpPr>
          <p:cNvPr id="188" name="Google Shape;188;p32"/>
          <p:cNvCxnSpPr/>
          <p:nvPr/>
        </p:nvCxnSpPr>
        <p:spPr>
          <a:xfrm>
            <a:off x="2802550" y="3657325"/>
            <a:ext cx="11619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9" name="Google Shape;189;p32"/>
          <p:cNvSpPr txBox="1"/>
          <p:nvPr>
            <p:ph idx="1" type="body"/>
          </p:nvPr>
        </p:nvSpPr>
        <p:spPr>
          <a:xfrm>
            <a:off x="4611675" y="3265875"/>
            <a:ext cx="14922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=</a:t>
            </a:r>
            <a:r>
              <a:rPr lang="pt-BR" sz="1800">
                <a:solidFill>
                  <a:srgbClr val="FF0000"/>
                </a:solidFill>
              </a:rPr>
              <a:t> 1,8 x 100</a:t>
            </a:r>
            <a:endParaRPr sz="1800">
              <a:solidFill>
                <a:srgbClr val="FF0000"/>
              </a:solidFill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    30       </a:t>
            </a:r>
            <a:endParaRPr sz="1800">
              <a:solidFill>
                <a:srgbClr val="FF0000"/>
              </a:solidFill>
            </a:endParaRPr>
          </a:p>
        </p:txBody>
      </p:sp>
      <p:cxnSp>
        <p:nvCxnSpPr>
          <p:cNvPr id="190" name="Google Shape;190;p32"/>
          <p:cNvCxnSpPr/>
          <p:nvPr/>
        </p:nvCxnSpPr>
        <p:spPr>
          <a:xfrm>
            <a:off x="4936150" y="3657325"/>
            <a:ext cx="3666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1" name="Google Shape;191;p32"/>
          <p:cNvSpPr txBox="1"/>
          <p:nvPr>
            <p:ph idx="1" type="body"/>
          </p:nvPr>
        </p:nvSpPr>
        <p:spPr>
          <a:xfrm>
            <a:off x="5907075" y="3265875"/>
            <a:ext cx="15885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= 0,06 x 100     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192" name="Google Shape;192;p32"/>
          <p:cNvSpPr txBox="1"/>
          <p:nvPr>
            <p:ph idx="1" type="body"/>
          </p:nvPr>
        </p:nvSpPr>
        <p:spPr>
          <a:xfrm>
            <a:off x="7354875" y="3265875"/>
            <a:ext cx="16764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= 6%  de erro   </a:t>
            </a:r>
            <a:endParaRPr sz="1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Instrumentos de Medidas</a:t>
            </a:r>
            <a:endParaRPr/>
          </a:p>
        </p:txBody>
      </p:sp>
      <p:sp>
        <p:nvSpPr>
          <p:cNvPr id="198" name="Google Shape;198;p3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9" name="Google Shape;199;p33"/>
          <p:cNvSpPr txBox="1"/>
          <p:nvPr>
            <p:ph idx="1" type="body"/>
          </p:nvPr>
        </p:nvSpPr>
        <p:spPr>
          <a:xfrm>
            <a:off x="1182675" y="1513275"/>
            <a:ext cx="7772400" cy="12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latin typeface="Arial"/>
                <a:ea typeface="Arial"/>
                <a:cs typeface="Arial"/>
                <a:sym typeface="Arial"/>
              </a:rPr>
              <a:t>Multímetro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>
                <a:latin typeface="Arial"/>
                <a:ea typeface="Arial"/>
                <a:cs typeface="Arial"/>
                <a:sym typeface="Arial"/>
              </a:rPr>
              <a:t>Instrumento capaz de medir tensão, corrente, resistência, etc.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>
                <a:latin typeface="Arial"/>
                <a:ea typeface="Arial"/>
                <a:cs typeface="Arial"/>
                <a:sym typeface="Arial"/>
              </a:rPr>
              <a:t>Possui dois terminais para ligação das pontas de prova ou pp. 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0" name="Google Shape;200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4824" y="2778675"/>
            <a:ext cx="1232313" cy="224695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33"/>
          <p:cNvSpPr/>
          <p:nvPr/>
        </p:nvSpPr>
        <p:spPr>
          <a:xfrm flipH="1">
            <a:off x="2923300" y="4047000"/>
            <a:ext cx="1525500" cy="978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0000"/>
                </a:solidFill>
              </a:rPr>
              <a:t>Terminais </a:t>
            </a:r>
            <a:endParaRPr b="1" sz="1800">
              <a:solidFill>
                <a:srgbClr val="FF0000"/>
              </a:solidFill>
            </a:endParaRPr>
          </a:p>
        </p:txBody>
      </p:sp>
      <p:pic>
        <p:nvPicPr>
          <p:cNvPr id="202" name="Google Shape;202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5750" y="2778675"/>
            <a:ext cx="2278990" cy="224695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33"/>
          <p:cNvSpPr/>
          <p:nvPr/>
        </p:nvSpPr>
        <p:spPr>
          <a:xfrm flipH="1">
            <a:off x="6819975" y="3412850"/>
            <a:ext cx="1525500" cy="978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0000"/>
                </a:solidFill>
              </a:rPr>
              <a:t>PPs</a:t>
            </a:r>
            <a:endParaRPr b="1" sz="1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Instrumentos de Medidas</a:t>
            </a:r>
            <a:endParaRPr/>
          </a:p>
        </p:txBody>
      </p:sp>
      <p:sp>
        <p:nvSpPr>
          <p:cNvPr id="209" name="Google Shape;209;p3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0" name="Google Shape;210;p34"/>
          <p:cNvSpPr txBox="1"/>
          <p:nvPr>
            <p:ph idx="1" type="body"/>
          </p:nvPr>
        </p:nvSpPr>
        <p:spPr>
          <a:xfrm>
            <a:off x="1182675" y="1513275"/>
            <a:ext cx="7772400" cy="4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latin typeface="Arial"/>
                <a:ea typeface="Arial"/>
                <a:cs typeface="Arial"/>
                <a:sym typeface="Arial"/>
              </a:rPr>
              <a:t>Multímetro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1" name="Google Shape;211;p34"/>
          <p:cNvPicPr preferRelativeResize="0"/>
          <p:nvPr/>
        </p:nvPicPr>
        <p:blipFill rotWithShape="1">
          <a:blip r:embed="rId3">
            <a:alphaModFix/>
          </a:blip>
          <a:srcRect b="34888" l="0" r="0" t="3881"/>
          <a:stretch/>
        </p:blipFill>
        <p:spPr>
          <a:xfrm>
            <a:off x="1285725" y="2007300"/>
            <a:ext cx="6572550" cy="3018325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34"/>
          <p:cNvSpPr/>
          <p:nvPr/>
        </p:nvSpPr>
        <p:spPr>
          <a:xfrm flipH="1">
            <a:off x="6125025" y="1871100"/>
            <a:ext cx="2645400" cy="10965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0000"/>
                </a:solidFill>
              </a:rPr>
              <a:t>Conjunto de Teclas</a:t>
            </a:r>
            <a:endParaRPr b="1" sz="1800">
              <a:solidFill>
                <a:srgbClr val="FF0000"/>
              </a:solidFill>
            </a:endParaRPr>
          </a:p>
        </p:txBody>
      </p:sp>
      <p:sp>
        <p:nvSpPr>
          <p:cNvPr id="213" name="Google Shape;213;p34"/>
          <p:cNvSpPr/>
          <p:nvPr/>
        </p:nvSpPr>
        <p:spPr>
          <a:xfrm>
            <a:off x="1457800" y="3829550"/>
            <a:ext cx="2140200" cy="10965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0000"/>
                </a:solidFill>
              </a:rPr>
              <a:t>Chave Rotativa</a:t>
            </a:r>
            <a:endParaRPr b="1" sz="1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