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4"/>
    <p:sldMasterId id="2147483671" r:id="rId5"/>
    <p:sldMasterId id="2147483672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</p:sldIdLst>
  <p:sldSz cy="5143500" cx="9144000"/>
  <p:notesSz cx="6858000" cy="9144000"/>
  <p:embeddedFontLst>
    <p:embeddedFont>
      <p:font typeface="Tahoma"/>
      <p:regular r:id="rId24"/>
      <p:bold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D2902F31-0DA8-43CD-A03C-FA3CB14C04B1}">
  <a:tblStyle styleId="{D2902F31-0DA8-43CD-A03C-FA3CB14C04B1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3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4" Type="http://schemas.openxmlformats.org/officeDocument/2006/relationships/font" Target="fonts/Tahoma-regular.fntdata"/><Relationship Id="rId23" Type="http://schemas.openxmlformats.org/officeDocument/2006/relationships/slide" Target="slides/slide16.xml"/><Relationship Id="rId1" Type="http://schemas.openxmlformats.org/officeDocument/2006/relationships/theme" Target="theme/theme4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25" Type="http://schemas.openxmlformats.org/officeDocument/2006/relationships/font" Target="fonts/Tahoma-bold.fntdata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760e24ecf_2_9:notes"/>
          <p:cNvSpPr/>
          <p:nvPr>
            <p:ph idx="2" type="sldImg"/>
          </p:nvPr>
        </p:nvSpPr>
        <p:spPr>
          <a:xfrm>
            <a:off x="134951" y="686475"/>
            <a:ext cx="6588097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32" name="Google Shape;132;g1760e24ecf_2_9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700" u="none" cap="none" strike="noStrike"/>
          </a:p>
        </p:txBody>
      </p:sp>
      <p:sp>
        <p:nvSpPr>
          <p:cNvPr id="133" name="Google Shape;133;g1760e24ecf_2_9:notes"/>
          <p:cNvSpPr txBox="1"/>
          <p:nvPr/>
        </p:nvSpPr>
        <p:spPr>
          <a:xfrm>
            <a:off x="3885996" y="8687306"/>
            <a:ext cx="2972004" cy="456704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fld id="{00000000-1234-1234-1234-123412341234}" type="slidenum">
              <a:rPr b="0" i="0" lang="pt-BR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95de355615_0_40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g95de355615_0_40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95de355615_0_48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g95de355615_0_48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100a6a5f40a_0_0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4" name="Google Shape;234;g100a6a5f40a_0_0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100a6a5f40a_0_7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g100a6a5f40a_0_7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95de355615_0_61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0" name="Google Shape;250;g95de355615_0_61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90e3ee25d9_0_19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7" name="Google Shape;257;g90e3ee25d9_0_19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1760e24ecf_2_242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6" name="Google Shape;266;g1760e24ecf_2_242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90e3ee25d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90e3ee25d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90e3ee25d9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90e3ee25d9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760e24ecf_2_88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g1760e24ecf_2_88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95de355615_0_1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g95de355615_0_1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95de355615_0_14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g95de355615_0_14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95de355615_0_20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g95de355615_0_20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95de355615_0_31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g95de355615_0_31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95fe6dfb2f_0_14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g95fe6dfb2f_0_14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de título" type="title">
  <p:cSld name="TITLE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idx="1" type="subTitle"/>
          </p:nvPr>
        </p:nvSpPr>
        <p:spPr>
          <a:xfrm>
            <a:off x="1403350" y="3868341"/>
            <a:ext cx="6400800" cy="11525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1430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6002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8" name="Google Shape;58;p14"/>
          <p:cNvSpPr txBox="1"/>
          <p:nvPr>
            <p:ph type="ctrTitle"/>
          </p:nvPr>
        </p:nvSpPr>
        <p:spPr>
          <a:xfrm>
            <a:off x="684213" y="2518172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rgbClr val="6699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conteúdo" type="obj">
  <p:cSld name="OBJEC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9" name="Google Shape;69;p16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0" name="Google Shape;70;p16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1" name="Google Shape;71;p16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is" type="vertTitleAndTx">
  <p:cSld name="VERTICAL_TITLE_AND_VERTICAL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type="title"/>
          </p:nvPr>
        </p:nvSpPr>
        <p:spPr>
          <a:xfrm rot="5400000">
            <a:off x="5764213" y="1408510"/>
            <a:ext cx="4438650" cy="1943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5" name="Google Shape;75;p17"/>
          <p:cNvSpPr txBox="1"/>
          <p:nvPr>
            <p:ph idx="1" type="body"/>
          </p:nvPr>
        </p:nvSpPr>
        <p:spPr>
          <a:xfrm rot="5400000">
            <a:off x="1801813" y="-458390"/>
            <a:ext cx="4438650" cy="56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l" type="vertTx">
  <p:cSld name="VERTICAL_TEX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1" name="Google Shape;81;p18"/>
          <p:cNvSpPr txBox="1"/>
          <p:nvPr>
            <p:ph idx="1" type="body"/>
          </p:nvPr>
        </p:nvSpPr>
        <p:spPr>
          <a:xfrm rot="5400000">
            <a:off x="3525837" y="-829866"/>
            <a:ext cx="3086100" cy="77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m com Legenda" type="picTx">
  <p:cSld name="PICTURE_WITH_CAPTION_TEX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1792288" y="3600450"/>
            <a:ext cx="5486400" cy="425053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7" name="Google Shape;87;p19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1400"/>
              <a:buFont typeface="Noto Sans Symbols"/>
              <a:buNone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Noto Sans Symbols"/>
              <a:buNone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400"/>
              <a:buFont typeface="Noto Sans Symbols"/>
              <a:buNone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1" type="body"/>
          </p:nvPr>
        </p:nvSpPr>
        <p:spPr>
          <a:xfrm>
            <a:off x="1792288" y="4025503"/>
            <a:ext cx="5486400" cy="60364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1" name="Google Shape;91;p19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 com Legenda" type="objTx">
  <p:cSld name="OBJECT_WITH_CAPTION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0"/>
          <p:cNvSpPr txBox="1"/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4" name="Google Shape;94;p20"/>
          <p:cNvSpPr txBox="1"/>
          <p:nvPr>
            <p:ph idx="1" type="body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2" type="body"/>
          </p:nvPr>
        </p:nvSpPr>
        <p:spPr>
          <a:xfrm>
            <a:off x="457200" y="1076325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7" name="Google Shape;97;p20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8" name="Google Shape;98;p20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 branco" type="blank">
  <p:cSld name="BLANK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1" name="Google Shape;101;p21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2" name="Google Shape;102;p21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mente título" type="titleOnly">
  <p:cSld name="TITLE_ONLY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2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05" name="Google Shape;105;p22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6" name="Google Shape;106;p22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7" name="Google Shape;107;p22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ção" type="twoTxTwoObj">
  <p:cSld name="TWO_OBJECTS_WITH_TEXT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3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0" name="Google Shape;110;p23"/>
          <p:cNvSpPr txBox="1"/>
          <p:nvPr>
            <p:ph idx="1" type="body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1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1" name="Google Shape;111;p23"/>
          <p:cNvSpPr txBox="1"/>
          <p:nvPr>
            <p:ph idx="2" type="body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5052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1920"/>
              <a:buFont typeface="Noto Sans Symbols"/>
              <a:buChar char="■"/>
              <a:defRPr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302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20039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0988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28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794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794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794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794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794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2" name="Google Shape;112;p23"/>
          <p:cNvSpPr txBox="1"/>
          <p:nvPr>
            <p:ph idx="3" type="body"/>
          </p:nvPr>
        </p:nvSpPr>
        <p:spPr>
          <a:xfrm>
            <a:off x="4645025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1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3" name="Google Shape;113;p23"/>
          <p:cNvSpPr txBox="1"/>
          <p:nvPr>
            <p:ph idx="4" type="body"/>
          </p:nvPr>
        </p:nvSpPr>
        <p:spPr>
          <a:xfrm>
            <a:off x="4645025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5052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1920"/>
              <a:buFont typeface="Noto Sans Symbols"/>
              <a:buChar char="■"/>
              <a:defRPr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302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20039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0988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28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794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794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794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794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794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4" name="Google Shape;114;p23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5" name="Google Shape;115;p23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as Partes de Conteúdo" type="twoObj">
  <p:cSld name="TWO_OBJECTS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4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9" name="Google Shape;119;p24"/>
          <p:cNvSpPr txBox="1"/>
          <p:nvPr>
            <p:ph idx="1" type="body"/>
          </p:nvPr>
        </p:nvSpPr>
        <p:spPr>
          <a:xfrm>
            <a:off x="1182688" y="1513285"/>
            <a:ext cx="38100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7084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240"/>
              <a:buFont typeface="Noto Sans Symbols"/>
              <a:buChar char="■"/>
              <a:defRPr sz="2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50519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30200" lvl="2" marL="1371600" marR="0" rtl="0" algn="l">
              <a:spcBef>
                <a:spcPts val="400"/>
              </a:spcBef>
              <a:spcAft>
                <a:spcPts val="0"/>
              </a:spcAft>
              <a:buClr>
                <a:srgbClr val="E4B900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20039" lvl="3" marL="1828800" marR="0" rtl="0" algn="l">
              <a:spcBef>
                <a:spcPts val="360"/>
              </a:spcBef>
              <a:spcAft>
                <a:spcPts val="0"/>
              </a:spcAft>
              <a:buClr>
                <a:srgbClr val="66FF66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8575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8575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8575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8575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8575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0" name="Google Shape;120;p24"/>
          <p:cNvSpPr txBox="1"/>
          <p:nvPr>
            <p:ph idx="2" type="body"/>
          </p:nvPr>
        </p:nvSpPr>
        <p:spPr>
          <a:xfrm>
            <a:off x="5145088" y="1513285"/>
            <a:ext cx="38100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7084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240"/>
              <a:buFont typeface="Noto Sans Symbols"/>
              <a:buChar char="■"/>
              <a:defRPr sz="2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50519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30200" lvl="2" marL="1371600" marR="0" rtl="0" algn="l">
              <a:spcBef>
                <a:spcPts val="400"/>
              </a:spcBef>
              <a:spcAft>
                <a:spcPts val="0"/>
              </a:spcAft>
              <a:buClr>
                <a:srgbClr val="E4B900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20039" lvl="3" marL="1828800" marR="0" rtl="0" algn="l">
              <a:spcBef>
                <a:spcPts val="360"/>
              </a:spcBef>
              <a:spcAft>
                <a:spcPts val="0"/>
              </a:spcAft>
              <a:buClr>
                <a:srgbClr val="66FF66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8575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8575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8575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8575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8575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1" name="Google Shape;121;p24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2" name="Google Shape;122;p24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beçalho da Seção" type="secHead">
  <p:cSld name="SECTION_HEADER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5"/>
          <p:cNvSpPr txBox="1"/>
          <p:nvPr>
            <p:ph type="title"/>
          </p:nvPr>
        </p:nvSpPr>
        <p:spPr>
          <a:xfrm>
            <a:off x="722313" y="3305175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6" name="Google Shape;126;p25"/>
          <p:cNvSpPr txBox="1"/>
          <p:nvPr>
            <p:ph idx="1" type="body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2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2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7" name="Google Shape;127;p25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8" name="Google Shape;128;p25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8.jpg"/><Relationship Id="rId2" Type="http://schemas.openxmlformats.org/officeDocument/2006/relationships/image" Target="../media/image2.jpg"/><Relationship Id="rId3" Type="http://schemas.openxmlformats.org/officeDocument/2006/relationships/slideLayout" Target="../slideLayouts/slideLayout12.xml"/><Relationship Id="rId4" Type="http://schemas.openxmlformats.org/officeDocument/2006/relationships/theme" Target="../theme/theme1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/>
          <p:cNvPicPr preferRelativeResize="0"/>
          <p:nvPr/>
        </p:nvPicPr>
        <p:blipFill rotWithShape="1">
          <a:blip r:embed="rId1">
            <a:alphaModFix/>
          </a:blip>
          <a:srcRect b="0" l="0" r="0" t="28945"/>
          <a:stretch/>
        </p:blipFill>
        <p:spPr>
          <a:xfrm>
            <a:off x="1587" y="1491853"/>
            <a:ext cx="9140825" cy="364450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2" name="Google Shape;52;p13"/>
          <p:cNvCxnSpPr/>
          <p:nvPr/>
        </p:nvCxnSpPr>
        <p:spPr>
          <a:xfrm>
            <a:off x="0" y="2933700"/>
            <a:ext cx="7812087" cy="0"/>
          </a:xfrm>
          <a:prstGeom prst="straightConnector1">
            <a:avLst/>
          </a:prstGeom>
          <a:noFill/>
          <a:ln cap="flat" cmpd="sng" w="12700">
            <a:solidFill>
              <a:srgbClr val="669900"/>
            </a:solidFill>
            <a:prstDash val="solid"/>
            <a:miter lim="8000"/>
            <a:headEnd len="sm" w="sm" type="none"/>
            <a:tailEnd len="sm" w="sm" type="none"/>
          </a:ln>
        </p:spPr>
      </p:cxnSp>
      <p:pic>
        <p:nvPicPr>
          <p:cNvPr id="53" name="Google Shape;53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44462" y="108346"/>
            <a:ext cx="3984625" cy="1306115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13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1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79387" y="141684"/>
            <a:ext cx="930275" cy="919163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5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2" name="Google Shape;62;p15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3" name="Google Shape;63;p15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4" name="Google Shape;64;p15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5" name="Google Shape;65;p15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b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6" name="Google Shape;66;p15"/>
          <p:cNvCxnSpPr/>
          <p:nvPr/>
        </p:nvCxnSpPr>
        <p:spPr>
          <a:xfrm>
            <a:off x="1127125" y="1168003"/>
            <a:ext cx="7993062" cy="0"/>
          </a:xfrm>
          <a:prstGeom prst="straightConnector1">
            <a:avLst/>
          </a:prstGeom>
          <a:noFill/>
          <a:ln cap="flat" cmpd="sng" w="12700">
            <a:solidFill>
              <a:srgbClr val="669900"/>
            </a:solidFill>
            <a:prstDash val="solid"/>
            <a:miter lim="8000"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Relationship Id="rId4" Type="http://schemas.openxmlformats.org/officeDocument/2006/relationships/image" Target="../media/image6.png"/><Relationship Id="rId5" Type="http://schemas.openxmlformats.org/officeDocument/2006/relationships/image" Target="../media/image1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6"/>
          <p:cNvSpPr txBox="1"/>
          <p:nvPr>
            <p:ph idx="1" type="subTitle"/>
          </p:nvPr>
        </p:nvSpPr>
        <p:spPr>
          <a:xfrm>
            <a:off x="1357312" y="3161109"/>
            <a:ext cx="6400800" cy="8036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Prof</a:t>
            </a: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. Gustavo Fernandes de Lima</a:t>
            </a:r>
            <a:endParaRPr sz="2400"/>
          </a:p>
          <a:p>
            <a:pPr indent="0" lvl="0" marL="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sz="2400"/>
          </a:p>
        </p:txBody>
      </p:sp>
      <p:sp>
        <p:nvSpPr>
          <p:cNvPr id="136" name="Google Shape;136;p26"/>
          <p:cNvSpPr txBox="1"/>
          <p:nvPr>
            <p:ph type="ctrTitle"/>
          </p:nvPr>
        </p:nvSpPr>
        <p:spPr>
          <a:xfrm>
            <a:off x="0" y="1446609"/>
            <a:ext cx="9144000" cy="11703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9900"/>
              </a:buClr>
              <a:buFont typeface="Arial"/>
              <a:buNone/>
            </a:pPr>
            <a:r>
              <a:rPr lang="pt-BR" sz="3600"/>
              <a:t>Resistores</a:t>
            </a:r>
            <a:endParaRPr sz="36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5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Resistores</a:t>
            </a:r>
            <a:endParaRPr/>
          </a:p>
        </p:txBody>
      </p:sp>
      <p:sp>
        <p:nvSpPr>
          <p:cNvPr id="216" name="Google Shape;216;p35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17" name="Google Shape;217;p35"/>
          <p:cNvSpPr txBox="1"/>
          <p:nvPr>
            <p:ph idx="1" type="body"/>
          </p:nvPr>
        </p:nvSpPr>
        <p:spPr>
          <a:xfrm>
            <a:off x="1182675" y="1513276"/>
            <a:ext cx="7772400" cy="17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Resistor Variável (Potenciômetro)</a:t>
            </a:r>
            <a:endParaRPr sz="22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Dispositivo que atua como resistência variável em um circuito.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Possui uma haste para o ajuste manual da resistência.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Possui três terminais elétricos.</a:t>
            </a:r>
            <a:endParaRPr sz="1800"/>
          </a:p>
        </p:txBody>
      </p:sp>
      <p:pic>
        <p:nvPicPr>
          <p:cNvPr id="218" name="Google Shape;218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2623389" y="2880711"/>
            <a:ext cx="1356900" cy="2176525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p35"/>
          <p:cNvSpPr txBox="1"/>
          <p:nvPr/>
        </p:nvSpPr>
        <p:spPr>
          <a:xfrm>
            <a:off x="4440325" y="3763300"/>
            <a:ext cx="1795800" cy="42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Haste rotativa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20" name="Google Shape;220;p35"/>
          <p:cNvSpPr txBox="1"/>
          <p:nvPr/>
        </p:nvSpPr>
        <p:spPr>
          <a:xfrm>
            <a:off x="1268325" y="4603850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Terminais  1 3 2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21" name="Google Shape;221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22675" y="3079624"/>
            <a:ext cx="1211225" cy="731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p3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92775" y="4031359"/>
            <a:ext cx="1271025" cy="7676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36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Resistores</a:t>
            </a:r>
            <a:endParaRPr/>
          </a:p>
        </p:txBody>
      </p:sp>
      <p:sp>
        <p:nvSpPr>
          <p:cNvPr id="228" name="Google Shape;228;p36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29" name="Google Shape;229;p36"/>
          <p:cNvSpPr txBox="1"/>
          <p:nvPr>
            <p:ph idx="1" type="body"/>
          </p:nvPr>
        </p:nvSpPr>
        <p:spPr>
          <a:xfrm>
            <a:off x="1182675" y="1513275"/>
            <a:ext cx="7772400" cy="1773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Resistor Variável (Funcionamento)</a:t>
            </a:r>
            <a:endParaRPr sz="22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A resistência entre as duas extremidades é o valor nominal </a:t>
            </a:r>
            <a:r>
              <a:rPr i="1" lang="pt-BR" sz="1800"/>
              <a:t>R</a:t>
            </a:r>
            <a:r>
              <a:rPr baseline="-25000" i="1" lang="pt-BR" sz="1800"/>
              <a:t>N</a:t>
            </a:r>
            <a:r>
              <a:rPr lang="pt-BR" sz="1800"/>
              <a:t>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A resistência ajustável é obtida entre uma das extremidades (1 ou 2) e o terminal central (3).</a:t>
            </a:r>
            <a:endParaRPr sz="1800"/>
          </a:p>
        </p:txBody>
      </p:sp>
      <p:pic>
        <p:nvPicPr>
          <p:cNvPr id="230" name="Google Shape;230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78350" y="3286574"/>
            <a:ext cx="3587301" cy="1773301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p36"/>
          <p:cNvSpPr txBox="1"/>
          <p:nvPr/>
        </p:nvSpPr>
        <p:spPr>
          <a:xfrm>
            <a:off x="6994950" y="3961000"/>
            <a:ext cx="1791000" cy="4458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RN = R1 + R2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7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Lei de Ohm</a:t>
            </a:r>
            <a:endParaRPr/>
          </a:p>
        </p:txBody>
      </p:sp>
      <p:sp>
        <p:nvSpPr>
          <p:cNvPr id="237" name="Google Shape;237;p37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38" name="Google Shape;238;p37"/>
          <p:cNvSpPr txBox="1"/>
          <p:nvPr>
            <p:ph idx="1" type="body"/>
          </p:nvPr>
        </p:nvSpPr>
        <p:spPr>
          <a:xfrm>
            <a:off x="1182675" y="1513275"/>
            <a:ext cx="7772400" cy="254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Primeira Lei de Ohm</a:t>
            </a:r>
            <a:endParaRPr sz="22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Essa característica linear é chamada de comportamento ôhmico.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Esse valor constante equivale à resistência elétrica </a:t>
            </a:r>
            <a:r>
              <a:rPr i="1" lang="pt-BR" sz="1800"/>
              <a:t>R</a:t>
            </a:r>
            <a:r>
              <a:rPr lang="pt-BR" sz="1800"/>
              <a:t>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Cuja unidade de medida é </a:t>
            </a:r>
            <a:r>
              <a:rPr i="1" lang="pt-BR" sz="1800"/>
              <a:t>ohm</a:t>
            </a:r>
            <a:r>
              <a:rPr lang="pt-BR" sz="1800"/>
              <a:t> [Ω].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A relação entre tensão, corrente e resistência é denominada Primeira Lei de Ohm:</a:t>
            </a:r>
            <a:endParaRPr sz="1800"/>
          </a:p>
        </p:txBody>
      </p:sp>
      <p:sp>
        <p:nvSpPr>
          <p:cNvPr id="239" name="Google Shape;239;p37"/>
          <p:cNvSpPr txBox="1"/>
          <p:nvPr/>
        </p:nvSpPr>
        <p:spPr>
          <a:xfrm>
            <a:off x="3695700" y="4135475"/>
            <a:ext cx="1905000" cy="6462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000"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i="1" lang="pt-BR" sz="3000"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lang="pt-BR" sz="3000">
                <a:latin typeface="Tahoma"/>
                <a:ea typeface="Tahoma"/>
                <a:cs typeface="Tahoma"/>
                <a:sym typeface="Tahoma"/>
              </a:rPr>
              <a:t> = </a:t>
            </a:r>
            <a:r>
              <a:rPr i="1" lang="pt-BR" sz="3000">
                <a:latin typeface="Tahoma"/>
                <a:ea typeface="Tahoma"/>
                <a:cs typeface="Tahoma"/>
                <a:sym typeface="Tahoma"/>
              </a:rPr>
              <a:t>R</a:t>
            </a:r>
            <a:r>
              <a:rPr lang="pt-BR" sz="3000">
                <a:latin typeface="Tahoma"/>
                <a:ea typeface="Tahoma"/>
                <a:cs typeface="Tahoma"/>
                <a:sym typeface="Tahoma"/>
              </a:rPr>
              <a:t> • </a:t>
            </a:r>
            <a:r>
              <a:rPr i="1" lang="pt-BR" sz="3000">
                <a:latin typeface="Tahoma"/>
                <a:ea typeface="Tahoma"/>
                <a:cs typeface="Tahoma"/>
                <a:sym typeface="Tahoma"/>
              </a:rPr>
              <a:t>I</a:t>
            </a:r>
            <a:endParaRPr i="1" sz="30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8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Lei de Ohm</a:t>
            </a:r>
            <a:endParaRPr/>
          </a:p>
        </p:txBody>
      </p:sp>
      <p:sp>
        <p:nvSpPr>
          <p:cNvPr id="245" name="Google Shape;245;p38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46" name="Google Shape;246;p38"/>
          <p:cNvSpPr txBox="1"/>
          <p:nvPr>
            <p:ph idx="1" type="body"/>
          </p:nvPr>
        </p:nvSpPr>
        <p:spPr>
          <a:xfrm>
            <a:off x="1182675" y="1513275"/>
            <a:ext cx="7772400" cy="57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Gráfico </a:t>
            </a:r>
            <a:r>
              <a:rPr i="1" lang="pt-BR" sz="2200"/>
              <a:t>V</a:t>
            </a:r>
            <a:r>
              <a:rPr lang="pt-BR" sz="2200"/>
              <a:t> x </a:t>
            </a:r>
            <a:r>
              <a:rPr i="1" lang="pt-BR" sz="2200"/>
              <a:t>I</a:t>
            </a:r>
            <a:r>
              <a:rPr lang="pt-BR" sz="2200"/>
              <a:t> (tensão </a:t>
            </a:r>
            <a:r>
              <a:rPr i="1" lang="pt-BR" sz="2200"/>
              <a:t>versus</a:t>
            </a:r>
            <a:r>
              <a:rPr lang="pt-BR" sz="2200"/>
              <a:t> corrente)</a:t>
            </a:r>
            <a:endParaRPr sz="1800"/>
          </a:p>
        </p:txBody>
      </p:sp>
      <p:pic>
        <p:nvPicPr>
          <p:cNvPr id="247" name="Google Shape;247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89800" y="2035025"/>
            <a:ext cx="2964399" cy="2977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39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Resistores</a:t>
            </a:r>
            <a:endParaRPr/>
          </a:p>
        </p:txBody>
      </p:sp>
      <p:sp>
        <p:nvSpPr>
          <p:cNvPr id="253" name="Google Shape;253;p39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54" name="Google Shape;254;p39"/>
          <p:cNvSpPr txBox="1"/>
          <p:nvPr>
            <p:ph idx="1" type="body"/>
          </p:nvPr>
        </p:nvSpPr>
        <p:spPr>
          <a:xfrm>
            <a:off x="1182675" y="1513275"/>
            <a:ext cx="7772400" cy="221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Resistor Ajustável (Trimpot)</a:t>
            </a:r>
            <a:endParaRPr sz="22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São utilizados em equipamentos que necessitam de calibração ou ajuste interno.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Não deve ficar acessível ao usuário.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São usados para ajustes definitivos nos circuitos.</a:t>
            </a:r>
            <a:endParaRPr sz="18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40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Resumindo</a:t>
            </a:r>
            <a:endParaRPr/>
          </a:p>
        </p:txBody>
      </p:sp>
      <p:sp>
        <p:nvSpPr>
          <p:cNvPr id="260" name="Google Shape;260;p40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pic>
        <p:nvPicPr>
          <p:cNvPr id="261" name="Google Shape;261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9575" y="2183000"/>
            <a:ext cx="1237875" cy="204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2" name="Google Shape;262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67625" y="1728176"/>
            <a:ext cx="6523975" cy="3064325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40"/>
          <p:cNvSpPr txBox="1"/>
          <p:nvPr/>
        </p:nvSpPr>
        <p:spPr>
          <a:xfrm>
            <a:off x="2547825" y="1830125"/>
            <a:ext cx="6291900" cy="266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Nesta vídeo aula conheceu a definição de resistor elétrico e seu código de cores. Você também aprendeu que parâmetros para especificação dos resistores são potência máxima e tolerância. Por fim, conheceu que os resistores variáveis são os potenciômetros e trimpots e suas diferenças.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41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Fim</a:t>
            </a:r>
            <a:endParaRPr/>
          </a:p>
        </p:txBody>
      </p:sp>
      <p:sp>
        <p:nvSpPr>
          <p:cNvPr id="269" name="Google Shape;269;p41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70" name="Google Shape;270;p41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71" name="Google Shape;271;p41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72" name="Google Shape;272;p41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73" name="Google Shape;273;p41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74" name="Google Shape;274;p41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75" name="Google Shape;275;p41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76" name="Google Shape;276;p41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77" name="Google Shape;277;p41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78" name="Google Shape;278;p41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79" name="Google Shape;279;p41"/>
          <p:cNvSpPr txBox="1"/>
          <p:nvPr>
            <p:ph idx="1" type="body"/>
          </p:nvPr>
        </p:nvSpPr>
        <p:spPr>
          <a:xfrm>
            <a:off x="285750" y="1513284"/>
            <a:ext cx="8669337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034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0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 B R I G A D O</a:t>
            </a:r>
            <a:endParaRPr sz="2400"/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sz="2400"/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http://docente.ifrn.edu.br/gustavolima</a:t>
            </a:r>
            <a:endParaRPr b="1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7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Apresentando a Aula</a:t>
            </a:r>
            <a:endParaRPr/>
          </a:p>
        </p:txBody>
      </p:sp>
      <p:sp>
        <p:nvSpPr>
          <p:cNvPr id="142" name="Google Shape;142;p27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640"/>
              </a:spcBef>
              <a:spcAft>
                <a:spcPts val="0"/>
              </a:spcAft>
              <a:buNone/>
            </a:pPr>
            <a:r>
              <a:rPr lang="pt-BR" sz="2200"/>
              <a:t>Na eletricidade são estudados dispositivos elétricos e seus comportamentos nos circuitos elétricos. O primeiro deles é o resistor elétrico. Você sabe o que é um resistor? Ou ainda, como determinar seu valor comercial? Pois bem, nesta vídeo aula você conhecerá mais sobre resistores elétricos.</a:t>
            </a:r>
            <a:endParaRPr sz="22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8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Definindo Objetivos</a:t>
            </a:r>
            <a:endParaRPr/>
          </a:p>
        </p:txBody>
      </p:sp>
      <p:pic>
        <p:nvPicPr>
          <p:cNvPr id="148" name="Google Shape;148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9575" y="2183000"/>
            <a:ext cx="1237875" cy="204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67633" y="1728165"/>
            <a:ext cx="6523967" cy="290637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28"/>
          <p:cNvSpPr txBox="1"/>
          <p:nvPr/>
        </p:nvSpPr>
        <p:spPr>
          <a:xfrm>
            <a:off x="2583700" y="1856275"/>
            <a:ext cx="6303900" cy="270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Ao final desta aula, você deverá ser capaz de: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conhecer a definição de resistor e seu código de cores.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aprender os parâmetros para especificação dos resistores.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conhecer os resistores variáveis.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9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Resistores</a:t>
            </a:r>
            <a:endParaRPr/>
          </a:p>
        </p:txBody>
      </p:sp>
      <p:sp>
        <p:nvSpPr>
          <p:cNvPr id="156" name="Google Shape;156;p29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57" name="Google Shape;157;p29"/>
          <p:cNvSpPr txBox="1"/>
          <p:nvPr>
            <p:ph idx="1" type="body"/>
          </p:nvPr>
        </p:nvSpPr>
        <p:spPr>
          <a:xfrm>
            <a:off x="1182675" y="1513278"/>
            <a:ext cx="7772400" cy="216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Resistor</a:t>
            </a:r>
            <a:endParaRPr sz="22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Dispositivo cujo valor de resistência, sob condições normais, permanece constante.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Comercialmente podem ser encontrados resistores com diversas tecnologias de fabricação, aspectos e características.</a:t>
            </a:r>
            <a:endParaRPr sz="1800"/>
          </a:p>
          <a:p>
            <a:pPr indent="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8" name="Google Shape;158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36125" y="4006847"/>
            <a:ext cx="4425043" cy="342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30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Resistores</a:t>
            </a:r>
            <a:endParaRPr/>
          </a:p>
        </p:txBody>
      </p:sp>
      <p:sp>
        <p:nvSpPr>
          <p:cNvPr id="164" name="Google Shape;164;p30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65" name="Google Shape;165;p30"/>
          <p:cNvSpPr txBox="1"/>
          <p:nvPr>
            <p:ph idx="1" type="body"/>
          </p:nvPr>
        </p:nvSpPr>
        <p:spPr>
          <a:xfrm>
            <a:off x="1182687" y="1513284"/>
            <a:ext cx="7772400" cy="34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Código de Cores</a:t>
            </a:r>
            <a:endParaRPr sz="22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São gravados nos resistores anéis ou faixas coloridas que informam os seus valores nominais e suas tolerâncias.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Existem dois códigos de cores.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Para resistores de 5% e 10% de tolerância são quatro anéis;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Para resistores de 1% e 2% de tolerância (resistores de precisão) são c</a:t>
            </a:r>
            <a:r>
              <a:rPr lang="pt-BR" sz="1800"/>
              <a:t>inco anéis.</a:t>
            </a:r>
            <a:endParaRPr sz="18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31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Resistores</a:t>
            </a:r>
            <a:endParaRPr/>
          </a:p>
        </p:txBody>
      </p:sp>
      <p:sp>
        <p:nvSpPr>
          <p:cNvPr id="171" name="Google Shape;171;p31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graphicFrame>
        <p:nvGraphicFramePr>
          <p:cNvPr id="172" name="Google Shape;172;p31"/>
          <p:cNvGraphicFramePr/>
          <p:nvPr/>
        </p:nvGraphicFramePr>
        <p:xfrm>
          <a:off x="2190750" y="20288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{D2902F31-0DA8-43CD-A03C-FA3CB14C04B1}</a:tableStyleId>
              </a:tblPr>
              <a:tblGrid>
                <a:gridCol w="952500"/>
                <a:gridCol w="952500"/>
                <a:gridCol w="952500"/>
                <a:gridCol w="952500"/>
                <a:gridCol w="952500"/>
              </a:tblGrid>
              <a:tr h="2153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100"/>
                        <a:t>Cores</a:t>
                      </a:r>
                      <a:endParaRPr b="1"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100"/>
                        <a:t>1º Dígito</a:t>
                      </a:r>
                      <a:endParaRPr b="1"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100"/>
                        <a:t>2º Dígito</a:t>
                      </a:r>
                      <a:endParaRPr b="1"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100"/>
                        <a:t>Múltiplo</a:t>
                      </a:r>
                      <a:endParaRPr b="1"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100"/>
                        <a:t>Tolerância</a:t>
                      </a:r>
                      <a:endParaRPr b="1"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53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Preto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-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0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1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-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53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Marrom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1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1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10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-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53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Vermelho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2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2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100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-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53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Laranja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3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3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1.000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-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53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Amarelo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4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4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10.000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-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53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Verde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5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5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100.000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-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53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Azul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6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6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1.000.000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-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53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Violeta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7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7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10.000.000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-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53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Cinza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8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8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-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-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53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Branco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9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9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-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-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53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Ouro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-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-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0,1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±5%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53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Prata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-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-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0,01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±10%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73" name="Google Shape;173;p31"/>
          <p:cNvSpPr txBox="1"/>
          <p:nvPr>
            <p:ph idx="1" type="body"/>
          </p:nvPr>
        </p:nvSpPr>
        <p:spPr>
          <a:xfrm>
            <a:off x="1182675" y="1513283"/>
            <a:ext cx="7772400" cy="5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Código de Cores</a:t>
            </a:r>
            <a:endParaRPr sz="18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2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Resistores</a:t>
            </a:r>
            <a:endParaRPr/>
          </a:p>
        </p:txBody>
      </p:sp>
      <p:sp>
        <p:nvSpPr>
          <p:cNvPr id="179" name="Google Shape;179;p32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80" name="Google Shape;180;p32"/>
          <p:cNvSpPr txBox="1"/>
          <p:nvPr>
            <p:ph idx="1" type="body"/>
          </p:nvPr>
        </p:nvSpPr>
        <p:spPr>
          <a:xfrm>
            <a:off x="1182675" y="1513281"/>
            <a:ext cx="7772400" cy="9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Código de Cores</a:t>
            </a:r>
            <a:endParaRPr sz="22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Exemplo: Determine o valor do resistor abaixo.</a:t>
            </a:r>
            <a:endParaRPr sz="1800"/>
          </a:p>
        </p:txBody>
      </p:sp>
      <p:pic>
        <p:nvPicPr>
          <p:cNvPr id="181" name="Google Shape;181;p32"/>
          <p:cNvPicPr preferRelativeResize="0"/>
          <p:nvPr/>
        </p:nvPicPr>
        <p:blipFill rotWithShape="1">
          <a:blip r:embed="rId3">
            <a:alphaModFix/>
          </a:blip>
          <a:srcRect b="39164" l="0" r="0" t="39495"/>
          <a:stretch/>
        </p:blipFill>
        <p:spPr>
          <a:xfrm>
            <a:off x="2181687" y="2372177"/>
            <a:ext cx="4780626" cy="510075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32"/>
          <p:cNvSpPr txBox="1"/>
          <p:nvPr>
            <p:ph idx="1" type="body"/>
          </p:nvPr>
        </p:nvSpPr>
        <p:spPr>
          <a:xfrm>
            <a:off x="1182675" y="2869400"/>
            <a:ext cx="47805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800"/>
              <a:buFont typeface="Tahoma"/>
              <a:buChar char="❏"/>
            </a:pPr>
            <a:r>
              <a:rPr lang="pt-BR" sz="1800">
                <a:solidFill>
                  <a:srgbClr val="0000FF"/>
                </a:solidFill>
              </a:rPr>
              <a:t>1ª faixa: marrom = 1</a:t>
            </a:r>
            <a:endParaRPr sz="1800">
              <a:solidFill>
                <a:srgbClr val="0000FF"/>
              </a:solidFill>
            </a:endParaRPr>
          </a:p>
        </p:txBody>
      </p:sp>
      <p:sp>
        <p:nvSpPr>
          <p:cNvPr id="183" name="Google Shape;183;p32"/>
          <p:cNvSpPr txBox="1"/>
          <p:nvPr>
            <p:ph idx="1" type="body"/>
          </p:nvPr>
        </p:nvSpPr>
        <p:spPr>
          <a:xfrm>
            <a:off x="1182675" y="3250400"/>
            <a:ext cx="47808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800"/>
              <a:buFont typeface="Tahoma"/>
              <a:buChar char="❏"/>
            </a:pPr>
            <a:r>
              <a:rPr lang="pt-BR" sz="1800">
                <a:solidFill>
                  <a:srgbClr val="0000FF"/>
                </a:solidFill>
              </a:rPr>
              <a:t>2ª faixa</a:t>
            </a:r>
            <a:r>
              <a:rPr lang="pt-BR" sz="1800">
                <a:solidFill>
                  <a:srgbClr val="0000FF"/>
                </a:solidFill>
              </a:rPr>
              <a:t>: verde = 5</a:t>
            </a:r>
            <a:endParaRPr sz="1800">
              <a:solidFill>
                <a:srgbClr val="0000FF"/>
              </a:solidFill>
            </a:endParaRPr>
          </a:p>
        </p:txBody>
      </p:sp>
      <p:sp>
        <p:nvSpPr>
          <p:cNvPr id="184" name="Google Shape;184;p32"/>
          <p:cNvSpPr txBox="1"/>
          <p:nvPr>
            <p:ph idx="1" type="body"/>
          </p:nvPr>
        </p:nvSpPr>
        <p:spPr>
          <a:xfrm>
            <a:off x="1182675" y="3631400"/>
            <a:ext cx="46503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800"/>
              <a:buFont typeface="Tahoma"/>
              <a:buChar char="❏"/>
            </a:pPr>
            <a:r>
              <a:rPr lang="pt-BR" sz="1800">
                <a:solidFill>
                  <a:srgbClr val="0000FF"/>
                </a:solidFill>
              </a:rPr>
              <a:t>3ª faixa</a:t>
            </a:r>
            <a:r>
              <a:rPr lang="pt-BR" sz="1800">
                <a:solidFill>
                  <a:srgbClr val="0000FF"/>
                </a:solidFill>
              </a:rPr>
              <a:t>: vermelho = 2 = 00</a:t>
            </a:r>
            <a:endParaRPr sz="1800">
              <a:solidFill>
                <a:srgbClr val="0000FF"/>
              </a:solidFill>
            </a:endParaRPr>
          </a:p>
        </p:txBody>
      </p:sp>
      <p:sp>
        <p:nvSpPr>
          <p:cNvPr id="185" name="Google Shape;185;p32"/>
          <p:cNvSpPr txBox="1"/>
          <p:nvPr>
            <p:ph idx="1" type="body"/>
          </p:nvPr>
        </p:nvSpPr>
        <p:spPr>
          <a:xfrm>
            <a:off x="1182675" y="4393400"/>
            <a:ext cx="47808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800"/>
              <a:buFont typeface="Tahoma"/>
              <a:buChar char="❏"/>
            </a:pPr>
            <a:r>
              <a:rPr lang="pt-BR" sz="1800">
                <a:solidFill>
                  <a:srgbClr val="0000FF"/>
                </a:solidFill>
              </a:rPr>
              <a:t>4ª faixa</a:t>
            </a:r>
            <a:r>
              <a:rPr lang="pt-BR" sz="1800">
                <a:solidFill>
                  <a:srgbClr val="0000FF"/>
                </a:solidFill>
              </a:rPr>
              <a:t>: ouro = </a:t>
            </a:r>
            <a:r>
              <a:rPr lang="pt-BR" sz="180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±5% = ± 75 Ω </a:t>
            </a:r>
            <a:r>
              <a:rPr lang="pt-BR" sz="1800">
                <a:solidFill>
                  <a:srgbClr val="0000FF"/>
                </a:solidFill>
              </a:rPr>
              <a:t> </a:t>
            </a:r>
            <a:endParaRPr sz="1800">
              <a:solidFill>
                <a:srgbClr val="0000FF"/>
              </a:solidFill>
            </a:endParaRPr>
          </a:p>
        </p:txBody>
      </p:sp>
      <p:sp>
        <p:nvSpPr>
          <p:cNvPr id="186" name="Google Shape;186;p32"/>
          <p:cNvSpPr txBox="1"/>
          <p:nvPr>
            <p:ph idx="1" type="body"/>
          </p:nvPr>
        </p:nvSpPr>
        <p:spPr>
          <a:xfrm>
            <a:off x="1182675" y="4012400"/>
            <a:ext cx="47805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800"/>
              <a:buFont typeface="Tahoma"/>
              <a:buChar char="❏"/>
            </a:pPr>
            <a:r>
              <a:rPr lang="pt-BR" sz="1800">
                <a:solidFill>
                  <a:srgbClr val="0000FF"/>
                </a:solidFill>
              </a:rPr>
              <a:t>Valor obtido: 1500 = 1.500 Ω</a:t>
            </a:r>
            <a:endParaRPr sz="1800">
              <a:solidFill>
                <a:srgbClr val="0000FF"/>
              </a:solidFill>
            </a:endParaRPr>
          </a:p>
        </p:txBody>
      </p:sp>
      <p:sp>
        <p:nvSpPr>
          <p:cNvPr id="187" name="Google Shape;187;p32"/>
          <p:cNvSpPr txBox="1"/>
          <p:nvPr/>
        </p:nvSpPr>
        <p:spPr>
          <a:xfrm>
            <a:off x="6490050" y="4096525"/>
            <a:ext cx="2178600" cy="5100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0000FF"/>
                </a:solidFill>
                <a:latin typeface="Tahoma"/>
                <a:ea typeface="Tahoma"/>
                <a:cs typeface="Tahoma"/>
                <a:sym typeface="Tahoma"/>
              </a:rPr>
              <a:t> R</a:t>
            </a:r>
            <a:r>
              <a:rPr baseline="-25000" lang="pt-BR" sz="1800">
                <a:solidFill>
                  <a:srgbClr val="0000FF"/>
                </a:solidFill>
                <a:latin typeface="Tahoma"/>
                <a:ea typeface="Tahoma"/>
                <a:cs typeface="Tahoma"/>
                <a:sym typeface="Tahoma"/>
              </a:rPr>
              <a:t>N</a:t>
            </a:r>
            <a:r>
              <a:rPr lang="pt-BR" sz="1800">
                <a:solidFill>
                  <a:srgbClr val="0000FF"/>
                </a:solidFill>
                <a:latin typeface="Tahoma"/>
                <a:ea typeface="Tahoma"/>
                <a:cs typeface="Tahoma"/>
                <a:sym typeface="Tahoma"/>
              </a:rPr>
              <a:t> = 1.500 </a:t>
            </a:r>
            <a:r>
              <a:rPr lang="pt-BR" sz="1800">
                <a:solidFill>
                  <a:srgbClr val="0000FF"/>
                </a:solidFill>
              </a:rPr>
              <a:t>±5% Ω</a:t>
            </a:r>
            <a:endParaRPr sz="1800">
              <a:solidFill>
                <a:srgbClr val="0000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FF"/>
              </a:solidFill>
            </a:endParaRPr>
          </a:p>
        </p:txBody>
      </p:sp>
      <p:sp>
        <p:nvSpPr>
          <p:cNvPr id="188" name="Google Shape;188;p32"/>
          <p:cNvSpPr/>
          <p:nvPr/>
        </p:nvSpPr>
        <p:spPr>
          <a:xfrm>
            <a:off x="5415975" y="4096525"/>
            <a:ext cx="847200" cy="5100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FF00"/>
          </a:solidFill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3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Resistores</a:t>
            </a:r>
            <a:endParaRPr/>
          </a:p>
        </p:txBody>
      </p:sp>
      <p:sp>
        <p:nvSpPr>
          <p:cNvPr id="194" name="Google Shape;194;p33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95" name="Google Shape;195;p33"/>
          <p:cNvSpPr txBox="1"/>
          <p:nvPr>
            <p:ph idx="1" type="body"/>
          </p:nvPr>
        </p:nvSpPr>
        <p:spPr>
          <a:xfrm>
            <a:off x="1182675" y="1513278"/>
            <a:ext cx="7772400" cy="217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Especificação dos Resistores</a:t>
            </a:r>
            <a:endParaRPr sz="22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Potência máxima - máxima potência que o resistor suporta sem alterar o seu valor acima da tolerância.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Tolerância - margem de erro do resistor. O valor real </a:t>
            </a:r>
            <a:r>
              <a:rPr i="1" lang="pt-BR" sz="1800"/>
              <a:t>R</a:t>
            </a:r>
            <a:r>
              <a:rPr lang="pt-BR" sz="1800"/>
              <a:t> do resistor está entre um valor mínimo R</a:t>
            </a:r>
            <a:r>
              <a:rPr baseline="-25000" lang="pt-BR" sz="1800"/>
              <a:t>min</a:t>
            </a:r>
            <a:r>
              <a:rPr lang="pt-BR" sz="1800"/>
              <a:t> e um valor máximo R</a:t>
            </a:r>
            <a:r>
              <a:rPr baseline="-25000" lang="pt-BR" sz="1800"/>
              <a:t>max</a:t>
            </a:r>
            <a:r>
              <a:rPr lang="pt-BR" sz="1800"/>
              <a:t>.</a:t>
            </a:r>
            <a:endParaRPr sz="1800"/>
          </a:p>
        </p:txBody>
      </p:sp>
      <p:sp>
        <p:nvSpPr>
          <p:cNvPr id="196" name="Google Shape;196;p33"/>
          <p:cNvSpPr txBox="1"/>
          <p:nvPr/>
        </p:nvSpPr>
        <p:spPr>
          <a:xfrm>
            <a:off x="3164550" y="3939925"/>
            <a:ext cx="2814900" cy="742800"/>
          </a:xfrm>
          <a:prstGeom prst="rect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3000">
                <a:latin typeface="Tahoma"/>
                <a:ea typeface="Tahoma"/>
                <a:cs typeface="Tahoma"/>
                <a:sym typeface="Tahoma"/>
              </a:rPr>
              <a:t>R</a:t>
            </a:r>
            <a:r>
              <a:rPr baseline="-25000" i="1" lang="pt-BR" sz="3000">
                <a:latin typeface="Tahoma"/>
                <a:ea typeface="Tahoma"/>
                <a:cs typeface="Tahoma"/>
                <a:sym typeface="Tahoma"/>
              </a:rPr>
              <a:t>min</a:t>
            </a:r>
            <a:r>
              <a:rPr i="1" lang="pt-BR" sz="3000">
                <a:latin typeface="Tahoma"/>
                <a:ea typeface="Tahoma"/>
                <a:cs typeface="Tahoma"/>
                <a:sym typeface="Tahoma"/>
              </a:rPr>
              <a:t> ≤ R ≤ R</a:t>
            </a:r>
            <a:r>
              <a:rPr baseline="-25000" i="1" lang="pt-BR" sz="3000">
                <a:latin typeface="Tahoma"/>
                <a:ea typeface="Tahoma"/>
                <a:cs typeface="Tahoma"/>
                <a:sym typeface="Tahoma"/>
              </a:rPr>
              <a:t>max</a:t>
            </a:r>
            <a:endParaRPr baseline="-25000" i="1" sz="30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4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Resistores</a:t>
            </a:r>
            <a:endParaRPr/>
          </a:p>
        </p:txBody>
      </p:sp>
      <p:sp>
        <p:nvSpPr>
          <p:cNvPr id="202" name="Google Shape;202;p34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03" name="Google Shape;203;p34"/>
          <p:cNvSpPr txBox="1"/>
          <p:nvPr>
            <p:ph idx="1" type="body"/>
          </p:nvPr>
        </p:nvSpPr>
        <p:spPr>
          <a:xfrm>
            <a:off x="1182675" y="1513277"/>
            <a:ext cx="7772400" cy="551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Especificação dos Resistores</a:t>
            </a:r>
            <a:endParaRPr sz="1800"/>
          </a:p>
        </p:txBody>
      </p:sp>
      <p:sp>
        <p:nvSpPr>
          <p:cNvPr id="204" name="Google Shape;204;p34"/>
          <p:cNvSpPr txBox="1"/>
          <p:nvPr/>
        </p:nvSpPr>
        <p:spPr>
          <a:xfrm>
            <a:off x="3164550" y="2111125"/>
            <a:ext cx="2814900" cy="742800"/>
          </a:xfrm>
          <a:prstGeom prst="rect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3000">
                <a:latin typeface="Tahoma"/>
                <a:ea typeface="Tahoma"/>
                <a:cs typeface="Tahoma"/>
                <a:sym typeface="Tahoma"/>
              </a:rPr>
              <a:t>R</a:t>
            </a:r>
            <a:r>
              <a:rPr baseline="-25000" i="1" lang="pt-BR" sz="3000">
                <a:latin typeface="Tahoma"/>
                <a:ea typeface="Tahoma"/>
                <a:cs typeface="Tahoma"/>
                <a:sym typeface="Tahoma"/>
              </a:rPr>
              <a:t>min</a:t>
            </a:r>
            <a:r>
              <a:rPr i="1" lang="pt-BR" sz="3000">
                <a:latin typeface="Tahoma"/>
                <a:ea typeface="Tahoma"/>
                <a:cs typeface="Tahoma"/>
                <a:sym typeface="Tahoma"/>
              </a:rPr>
              <a:t> ≤ R ≤ R</a:t>
            </a:r>
            <a:r>
              <a:rPr baseline="-25000" i="1" lang="pt-BR" sz="3000">
                <a:latin typeface="Tahoma"/>
                <a:ea typeface="Tahoma"/>
                <a:cs typeface="Tahoma"/>
                <a:sym typeface="Tahoma"/>
              </a:rPr>
              <a:t>max</a:t>
            </a:r>
            <a:endParaRPr baseline="-25000" i="1" sz="30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05" name="Google Shape;205;p34"/>
          <p:cNvSpPr txBox="1"/>
          <p:nvPr>
            <p:ph idx="1" type="body"/>
          </p:nvPr>
        </p:nvSpPr>
        <p:spPr>
          <a:xfrm>
            <a:off x="1182675" y="3091654"/>
            <a:ext cx="77724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Exemplo: Do problema anterior temos:</a:t>
            </a:r>
            <a:endParaRPr sz="1800"/>
          </a:p>
        </p:txBody>
      </p:sp>
      <p:sp>
        <p:nvSpPr>
          <p:cNvPr id="206" name="Google Shape;206;p34"/>
          <p:cNvSpPr txBox="1"/>
          <p:nvPr/>
        </p:nvSpPr>
        <p:spPr>
          <a:xfrm>
            <a:off x="1173652" y="3512530"/>
            <a:ext cx="2742000" cy="5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800"/>
              <a:buChar char="❏"/>
            </a:pPr>
            <a:r>
              <a:rPr lang="pt-BR" sz="1800">
                <a:solidFill>
                  <a:srgbClr val="0000FF"/>
                </a:solidFill>
                <a:latin typeface="Tahoma"/>
                <a:ea typeface="Tahoma"/>
                <a:cs typeface="Tahoma"/>
                <a:sym typeface="Tahoma"/>
              </a:rPr>
              <a:t> R</a:t>
            </a:r>
            <a:r>
              <a:rPr baseline="-25000" lang="pt-BR" sz="1800">
                <a:solidFill>
                  <a:srgbClr val="0000FF"/>
                </a:solidFill>
                <a:latin typeface="Tahoma"/>
                <a:ea typeface="Tahoma"/>
                <a:cs typeface="Tahoma"/>
                <a:sym typeface="Tahoma"/>
              </a:rPr>
              <a:t>N</a:t>
            </a:r>
            <a:r>
              <a:rPr lang="pt-BR" sz="1800">
                <a:solidFill>
                  <a:srgbClr val="0000FF"/>
                </a:solidFill>
                <a:latin typeface="Tahoma"/>
                <a:ea typeface="Tahoma"/>
                <a:cs typeface="Tahoma"/>
                <a:sym typeface="Tahoma"/>
              </a:rPr>
              <a:t> = 1.500 </a:t>
            </a:r>
            <a:r>
              <a:rPr lang="pt-BR" sz="1800">
                <a:solidFill>
                  <a:srgbClr val="0000FF"/>
                </a:solidFill>
              </a:rPr>
              <a:t>±5% Ω</a:t>
            </a:r>
            <a:endParaRPr sz="1800">
              <a:solidFill>
                <a:srgbClr val="0000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FF"/>
              </a:solidFill>
            </a:endParaRPr>
          </a:p>
        </p:txBody>
      </p:sp>
      <p:sp>
        <p:nvSpPr>
          <p:cNvPr id="207" name="Google Shape;207;p34"/>
          <p:cNvSpPr txBox="1"/>
          <p:nvPr/>
        </p:nvSpPr>
        <p:spPr>
          <a:xfrm>
            <a:off x="6252450" y="3946325"/>
            <a:ext cx="2630700" cy="5100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0000FF"/>
                </a:solidFill>
                <a:latin typeface="Tahoma"/>
                <a:ea typeface="Tahoma"/>
                <a:cs typeface="Tahoma"/>
                <a:sym typeface="Tahoma"/>
              </a:rPr>
              <a:t> 1.425</a:t>
            </a:r>
            <a:r>
              <a:rPr lang="pt-BR" sz="1800">
                <a:solidFill>
                  <a:srgbClr val="0000FF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i="1" lang="pt-BR" sz="1800">
                <a:solidFill>
                  <a:srgbClr val="0000FF"/>
                </a:solidFill>
                <a:latin typeface="Tahoma"/>
                <a:ea typeface="Tahoma"/>
                <a:cs typeface="Tahoma"/>
                <a:sym typeface="Tahoma"/>
              </a:rPr>
              <a:t>≤</a:t>
            </a:r>
            <a:r>
              <a:rPr lang="pt-BR" sz="1800">
                <a:solidFill>
                  <a:srgbClr val="0000FF"/>
                </a:solidFill>
                <a:latin typeface="Tahoma"/>
                <a:ea typeface="Tahoma"/>
                <a:cs typeface="Tahoma"/>
                <a:sym typeface="Tahoma"/>
              </a:rPr>
              <a:t> 1.500 </a:t>
            </a:r>
            <a:r>
              <a:rPr i="1" lang="pt-BR" sz="1800">
                <a:solidFill>
                  <a:srgbClr val="0000FF"/>
                </a:solidFill>
                <a:latin typeface="Tahoma"/>
                <a:ea typeface="Tahoma"/>
                <a:cs typeface="Tahoma"/>
                <a:sym typeface="Tahoma"/>
              </a:rPr>
              <a:t>≤</a:t>
            </a:r>
            <a:r>
              <a:rPr lang="pt-BR" sz="1800">
                <a:solidFill>
                  <a:srgbClr val="0000FF"/>
                </a:solidFill>
                <a:latin typeface="Tahoma"/>
                <a:ea typeface="Tahoma"/>
                <a:cs typeface="Tahoma"/>
                <a:sym typeface="Tahoma"/>
              </a:rPr>
              <a:t> 1.575</a:t>
            </a:r>
            <a:endParaRPr sz="1800">
              <a:solidFill>
                <a:srgbClr val="0000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FF"/>
              </a:solidFill>
            </a:endParaRPr>
          </a:p>
        </p:txBody>
      </p:sp>
      <p:sp>
        <p:nvSpPr>
          <p:cNvPr id="208" name="Google Shape;208;p34"/>
          <p:cNvSpPr txBox="1"/>
          <p:nvPr/>
        </p:nvSpPr>
        <p:spPr>
          <a:xfrm>
            <a:off x="1173652" y="4022530"/>
            <a:ext cx="3646800" cy="5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800"/>
              <a:buChar char="❏"/>
            </a:pPr>
            <a:r>
              <a:rPr lang="pt-BR" sz="1800">
                <a:solidFill>
                  <a:srgbClr val="0000FF"/>
                </a:solidFill>
                <a:latin typeface="Tahoma"/>
                <a:ea typeface="Tahoma"/>
                <a:cs typeface="Tahoma"/>
                <a:sym typeface="Tahoma"/>
              </a:rPr>
              <a:t> R</a:t>
            </a:r>
            <a:r>
              <a:rPr baseline="-25000" lang="pt-BR" sz="1800">
                <a:solidFill>
                  <a:srgbClr val="0000FF"/>
                </a:solidFill>
                <a:latin typeface="Tahoma"/>
                <a:ea typeface="Tahoma"/>
                <a:cs typeface="Tahoma"/>
                <a:sym typeface="Tahoma"/>
              </a:rPr>
              <a:t>min</a:t>
            </a:r>
            <a:r>
              <a:rPr lang="pt-BR" sz="1800">
                <a:solidFill>
                  <a:srgbClr val="0000FF"/>
                </a:solidFill>
                <a:latin typeface="Tahoma"/>
                <a:ea typeface="Tahoma"/>
                <a:cs typeface="Tahoma"/>
                <a:sym typeface="Tahoma"/>
              </a:rPr>
              <a:t> = 1.500 - 75 = 1.425</a:t>
            </a:r>
            <a:r>
              <a:rPr lang="pt-BR" sz="1800">
                <a:solidFill>
                  <a:srgbClr val="0000FF"/>
                </a:solidFill>
              </a:rPr>
              <a:t> </a:t>
            </a:r>
            <a:r>
              <a:rPr lang="pt-BR" sz="1800">
                <a:solidFill>
                  <a:srgbClr val="0000FF"/>
                </a:solidFill>
              </a:rPr>
              <a:t>Ω</a:t>
            </a:r>
            <a:endParaRPr sz="1800">
              <a:solidFill>
                <a:srgbClr val="0000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FF"/>
              </a:solidFill>
            </a:endParaRPr>
          </a:p>
        </p:txBody>
      </p:sp>
      <p:sp>
        <p:nvSpPr>
          <p:cNvPr id="209" name="Google Shape;209;p34"/>
          <p:cNvSpPr txBox="1"/>
          <p:nvPr/>
        </p:nvSpPr>
        <p:spPr>
          <a:xfrm>
            <a:off x="1173652" y="4498955"/>
            <a:ext cx="3840600" cy="5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800"/>
              <a:buChar char="❏"/>
            </a:pPr>
            <a:r>
              <a:rPr lang="pt-BR" sz="1800">
                <a:solidFill>
                  <a:srgbClr val="0000FF"/>
                </a:solidFill>
                <a:latin typeface="Tahoma"/>
                <a:ea typeface="Tahoma"/>
                <a:cs typeface="Tahoma"/>
                <a:sym typeface="Tahoma"/>
              </a:rPr>
              <a:t> R</a:t>
            </a:r>
            <a:r>
              <a:rPr baseline="-25000" lang="pt-BR" sz="1800">
                <a:solidFill>
                  <a:srgbClr val="0000FF"/>
                </a:solidFill>
                <a:latin typeface="Tahoma"/>
                <a:ea typeface="Tahoma"/>
                <a:cs typeface="Tahoma"/>
                <a:sym typeface="Tahoma"/>
              </a:rPr>
              <a:t>max</a:t>
            </a:r>
            <a:r>
              <a:rPr lang="pt-BR" sz="1800">
                <a:solidFill>
                  <a:srgbClr val="0000FF"/>
                </a:solidFill>
                <a:latin typeface="Tahoma"/>
                <a:ea typeface="Tahoma"/>
                <a:cs typeface="Tahoma"/>
                <a:sym typeface="Tahoma"/>
              </a:rPr>
              <a:t> = 1.500 + 75 = 1.575</a:t>
            </a:r>
            <a:r>
              <a:rPr lang="pt-BR" sz="1800">
                <a:solidFill>
                  <a:srgbClr val="0000FF"/>
                </a:solidFill>
              </a:rPr>
              <a:t> Ω</a:t>
            </a:r>
            <a:endParaRPr sz="1800">
              <a:solidFill>
                <a:srgbClr val="0000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FF"/>
              </a:solidFill>
            </a:endParaRPr>
          </a:p>
        </p:txBody>
      </p:sp>
      <p:sp>
        <p:nvSpPr>
          <p:cNvPr id="210" name="Google Shape;210;p34"/>
          <p:cNvSpPr/>
          <p:nvPr/>
        </p:nvSpPr>
        <p:spPr>
          <a:xfrm>
            <a:off x="5034975" y="3944125"/>
            <a:ext cx="847200" cy="5100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FF00"/>
          </a:solidFill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1_ifrn">
  <a:themeElements>
    <a:clrScheme name="Geométrico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ifrn">
  <a:themeElements>
    <a:clrScheme name="Geométrico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