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Tahoma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Tahoma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Tahoma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aecc441c69_0_33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aecc441c69_0_33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b1f378a77d_0_25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b1f378a77d_0_25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b1f378a77d_0_29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gb1f378a77d_0_29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025cf83ad9_0_10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g1025cf83ad9_0_10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a3496d9ae5_0_16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a3496d9ae5_0_160:notes"/>
          <p:cNvSpPr/>
          <p:nvPr>
            <p:ph idx="2" type="sldImg"/>
          </p:nvPr>
        </p:nvSpPr>
        <p:spPr>
          <a:xfrm>
            <a:off x="132882" y="686475"/>
            <a:ext cx="65925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ed2276b87_0_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aed2276b87_0_63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b1b684e331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b1b684e331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aecc441c69_0_17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aecc441c69_0_17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b1f378a77d_0_14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b1f378a77d_0_14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b1f378a77d_0_17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b1f378a77d_0_17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025cf83ad9_0_5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1025cf83ad9_0_5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b1f378a77d_0_20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b1f378a77d_0_20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025cf83ad9_0_8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1025cf83ad9_0_8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00" y="3161099"/>
            <a:ext cx="64008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Associação em Série, Paralelo e Misto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8" name="Google Shape;258;p35"/>
          <p:cNvSpPr txBox="1"/>
          <p:nvPr/>
        </p:nvSpPr>
        <p:spPr>
          <a:xfrm>
            <a:off x="1182675" y="1513275"/>
            <a:ext cx="7772400" cy="26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(2) Questões para revisão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Determine o valor de Req para os resistores 3</a:t>
            </a: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r>
              <a:rPr lang="pt-BR" sz="1800">
                <a:solidFill>
                  <a:srgbClr val="FF0000"/>
                </a:solidFill>
              </a:rPr>
              <a:t> e 6</a:t>
            </a:r>
            <a:r>
              <a:rPr lang="pt-BR"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r>
              <a:rPr lang="pt-BR" sz="1800">
                <a:solidFill>
                  <a:srgbClr val="FF0000"/>
                </a:solidFill>
              </a:rPr>
              <a:t> em paralelo.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Calcule pela soma dos inversos.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Calcule utilizando o produto pela soma.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59" name="Google Shape;259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6"/>
          <p:cNvSpPr txBox="1"/>
          <p:nvPr>
            <p:ph idx="1" type="body"/>
          </p:nvPr>
        </p:nvSpPr>
        <p:spPr>
          <a:xfrm>
            <a:off x="1182675" y="1513275"/>
            <a:ext cx="787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Agora t</a:t>
            </a:r>
            <a:r>
              <a:rPr lang="pt-BR" sz="1800"/>
              <a:t>emos os dois modelos anteriores conectados.</a:t>
            </a:r>
            <a:endParaRPr sz="1800"/>
          </a:p>
        </p:txBody>
      </p:sp>
      <p:sp>
        <p:nvSpPr>
          <p:cNvPr id="265" name="Google Shape;265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Associação </a:t>
            </a:r>
            <a:r>
              <a:rPr lang="pt-BR"/>
              <a:t>Misto</a:t>
            </a:r>
            <a:endParaRPr/>
          </a:p>
        </p:txBody>
      </p:sp>
      <p:grpSp>
        <p:nvGrpSpPr>
          <p:cNvPr id="266" name="Google Shape;266;p36"/>
          <p:cNvGrpSpPr/>
          <p:nvPr/>
        </p:nvGrpSpPr>
        <p:grpSpPr>
          <a:xfrm>
            <a:off x="3316700" y="1909663"/>
            <a:ext cx="2865575" cy="1349975"/>
            <a:chOff x="3316700" y="2062063"/>
            <a:chExt cx="2865575" cy="1349975"/>
          </a:xfrm>
        </p:grpSpPr>
        <p:pic>
          <p:nvPicPr>
            <p:cNvPr id="267" name="Google Shape;267;p36"/>
            <p:cNvPicPr preferRelativeResize="0"/>
            <p:nvPr/>
          </p:nvPicPr>
          <p:blipFill rotWithShape="1">
            <a:blip r:embed="rId3">
              <a:alphaModFix/>
            </a:blip>
            <a:srcRect b="0" l="21439" r="0" t="0"/>
            <a:stretch/>
          </p:blipFill>
          <p:spPr>
            <a:xfrm>
              <a:off x="3316700" y="2345238"/>
              <a:ext cx="2312300" cy="1066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8" name="Google Shape;268;p36"/>
            <p:cNvSpPr txBox="1"/>
            <p:nvPr/>
          </p:nvSpPr>
          <p:spPr>
            <a:xfrm>
              <a:off x="3595675" y="2062063"/>
              <a:ext cx="5292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2k</a:t>
              </a:r>
              <a:r>
                <a:rPr lang="pt-BR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Ω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69" name="Google Shape;269;p36"/>
            <p:cNvSpPr txBox="1"/>
            <p:nvPr/>
          </p:nvSpPr>
          <p:spPr>
            <a:xfrm>
              <a:off x="4060425" y="2824063"/>
              <a:ext cx="6741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1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2k</a:t>
              </a:r>
              <a:r>
                <a:rPr lang="pt-BR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Ω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70" name="Google Shape;270;p36"/>
            <p:cNvSpPr txBox="1"/>
            <p:nvPr/>
          </p:nvSpPr>
          <p:spPr>
            <a:xfrm>
              <a:off x="5653075" y="2824063"/>
              <a:ext cx="5292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6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k</a:t>
              </a:r>
              <a:r>
                <a:rPr lang="pt-BR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Ω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7"/>
          <p:cNvSpPr txBox="1"/>
          <p:nvPr>
            <p:ph idx="1" type="body"/>
          </p:nvPr>
        </p:nvSpPr>
        <p:spPr>
          <a:xfrm>
            <a:off x="1182675" y="32658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 resultado Req1 somamos com 2k em série.</a:t>
            </a:r>
            <a:endParaRPr sz="1800"/>
          </a:p>
        </p:txBody>
      </p:sp>
      <p:sp>
        <p:nvSpPr>
          <p:cNvPr id="276" name="Google Shape;276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Associação</a:t>
            </a:r>
            <a:r>
              <a:rPr lang="pt-BR"/>
              <a:t> Misto</a:t>
            </a:r>
            <a:endParaRPr/>
          </a:p>
        </p:txBody>
      </p:sp>
      <p:sp>
        <p:nvSpPr>
          <p:cNvPr id="277" name="Google Shape;277;p37"/>
          <p:cNvSpPr txBox="1"/>
          <p:nvPr>
            <p:ph idx="1" type="body"/>
          </p:nvPr>
        </p:nvSpPr>
        <p:spPr>
          <a:xfrm>
            <a:off x="3199200" y="3912075"/>
            <a:ext cx="2745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 </a:t>
            </a:r>
            <a:r>
              <a:rPr i="1" lang="pt-BR" sz="1800"/>
              <a:t>R</a:t>
            </a:r>
            <a:r>
              <a:rPr baseline="-25000" lang="pt-BR" sz="1800"/>
              <a:t>eq1</a:t>
            </a:r>
            <a:r>
              <a:rPr lang="pt-BR" sz="1800"/>
              <a:t> + 2  =  6kΩ</a:t>
            </a:r>
            <a:endParaRPr baseline="-25000" sz="1800"/>
          </a:p>
        </p:txBody>
      </p:sp>
      <p:sp>
        <p:nvSpPr>
          <p:cNvPr id="278" name="Google Shape;278;p37"/>
          <p:cNvSpPr txBox="1"/>
          <p:nvPr>
            <p:ph idx="1" type="body"/>
          </p:nvPr>
        </p:nvSpPr>
        <p:spPr>
          <a:xfrm>
            <a:off x="1182675" y="15132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Calculamos o resistor equivalente entre 12k e 6k</a:t>
            </a:r>
            <a:endParaRPr sz="1800"/>
          </a:p>
        </p:txBody>
      </p:sp>
      <p:sp>
        <p:nvSpPr>
          <p:cNvPr id="279" name="Google Shape;279;p37"/>
          <p:cNvSpPr txBox="1"/>
          <p:nvPr>
            <p:ph idx="1" type="body"/>
          </p:nvPr>
        </p:nvSpPr>
        <p:spPr>
          <a:xfrm>
            <a:off x="2583600" y="2083275"/>
            <a:ext cx="39768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 12 · 6     =   72  =  4kΩ</a:t>
            </a:r>
            <a:endParaRPr baseline="-25000" sz="1800"/>
          </a:p>
        </p:txBody>
      </p:sp>
      <p:sp>
        <p:nvSpPr>
          <p:cNvPr id="280" name="Google Shape;280;p37"/>
          <p:cNvSpPr txBox="1"/>
          <p:nvPr>
            <p:ph idx="1" type="body"/>
          </p:nvPr>
        </p:nvSpPr>
        <p:spPr>
          <a:xfrm>
            <a:off x="3117000" y="2464275"/>
            <a:ext cx="24927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  12 + 6         18</a:t>
            </a:r>
            <a:endParaRPr sz="1800"/>
          </a:p>
        </p:txBody>
      </p:sp>
      <p:cxnSp>
        <p:nvCxnSpPr>
          <p:cNvPr id="281" name="Google Shape;281;p37"/>
          <p:cNvCxnSpPr/>
          <p:nvPr/>
        </p:nvCxnSpPr>
        <p:spPr>
          <a:xfrm>
            <a:off x="3262004" y="2460575"/>
            <a:ext cx="8652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2" name="Google Shape;282;p37"/>
          <p:cNvCxnSpPr/>
          <p:nvPr/>
        </p:nvCxnSpPr>
        <p:spPr>
          <a:xfrm>
            <a:off x="4585257" y="2460575"/>
            <a:ext cx="477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8" name="Google Shape;288;p38"/>
          <p:cNvSpPr txBox="1"/>
          <p:nvPr/>
        </p:nvSpPr>
        <p:spPr>
          <a:xfrm>
            <a:off x="1182675" y="1513275"/>
            <a:ext cx="777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(3) Questões para revisão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89" name="Google Shape;289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Misto</a:t>
            </a:r>
            <a:endParaRPr/>
          </a:p>
        </p:txBody>
      </p:sp>
      <p:pic>
        <p:nvPicPr>
          <p:cNvPr id="290" name="Google Shape;29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725" y="2189750"/>
            <a:ext cx="4581450" cy="96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9750" y="2053200"/>
            <a:ext cx="2847725" cy="123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297" name="Google Shape;297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8" name="Google Shape;298;p39"/>
          <p:cNvSpPr txBox="1"/>
          <p:nvPr>
            <p:ph idx="1" type="body"/>
          </p:nvPr>
        </p:nvSpPr>
        <p:spPr>
          <a:xfrm>
            <a:off x="1182675" y="1513312"/>
            <a:ext cx="7772400" cy="33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Aprendeu-se sobre associação em série, paralelo e misto.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Praticou-se os principais exercícios.</a:t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304" name="Google Shape;304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5" name="Google Shape;305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6" name="Google Shape;306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7" name="Google Shape;307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8" name="Google Shape;308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9" name="Google Shape;309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0" name="Google Shape;310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1" name="Google Shape;311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2" name="Google Shape;312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3" name="Google Shape;313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4" name="Google Shape;314;p40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lang="pt-BR" sz="2400"/>
              <a:t>t.me</a:t>
            </a: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/profgustavolima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Objetivos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associação série, paralelo e misto.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Praticar os principais exercícios.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Associação em</a:t>
            </a:r>
            <a:r>
              <a:rPr lang="pt-BR"/>
              <a:t> Série</a:t>
            </a:r>
            <a:endParaRPr/>
          </a:p>
        </p:txBody>
      </p:sp>
      <p:sp>
        <p:nvSpPr>
          <p:cNvPr id="149" name="Google Shape;149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1171575" y="1473675"/>
            <a:ext cx="7772400" cy="7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(ou total) é igual a soma das resistências de todas as resistências.</a:t>
            </a:r>
            <a:endParaRPr sz="1800"/>
          </a:p>
        </p:txBody>
      </p:sp>
      <p:sp>
        <p:nvSpPr>
          <p:cNvPr id="151" name="Google Shape;151;p28"/>
          <p:cNvSpPr txBox="1"/>
          <p:nvPr>
            <p:ph idx="1" type="body"/>
          </p:nvPr>
        </p:nvSpPr>
        <p:spPr>
          <a:xfrm>
            <a:off x="1566300" y="3835875"/>
            <a:ext cx="6011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</a:t>
            </a:r>
            <a:r>
              <a:rPr i="1" lang="pt-BR" sz="1800"/>
              <a:t>R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+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+ … + </a:t>
            </a: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  <p:grpSp>
        <p:nvGrpSpPr>
          <p:cNvPr id="152" name="Google Shape;152;p28"/>
          <p:cNvGrpSpPr/>
          <p:nvPr/>
        </p:nvGrpSpPr>
        <p:grpSpPr>
          <a:xfrm>
            <a:off x="2866350" y="3148150"/>
            <a:ext cx="3321700" cy="322575"/>
            <a:chOff x="3416750" y="2625075"/>
            <a:chExt cx="3321700" cy="322575"/>
          </a:xfrm>
        </p:grpSpPr>
        <p:pic>
          <p:nvPicPr>
            <p:cNvPr id="153" name="Google Shape;153;p28"/>
            <p:cNvPicPr preferRelativeResize="0"/>
            <p:nvPr/>
          </p:nvPicPr>
          <p:blipFill rotWithShape="1">
            <a:blip r:embed="rId3">
              <a:alphaModFix/>
            </a:blip>
            <a:srcRect b="8267" l="70030" r="0" t="4434"/>
            <a:stretch/>
          </p:blipFill>
          <p:spPr>
            <a:xfrm rot="-5400000">
              <a:off x="4095313" y="1946512"/>
              <a:ext cx="322575" cy="1679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" name="Google Shape;154;p28"/>
            <p:cNvPicPr preferRelativeResize="0"/>
            <p:nvPr/>
          </p:nvPicPr>
          <p:blipFill rotWithShape="1">
            <a:blip r:embed="rId3">
              <a:alphaModFix/>
            </a:blip>
            <a:srcRect b="8267" l="70030" r="0" t="4434"/>
            <a:stretch/>
          </p:blipFill>
          <p:spPr>
            <a:xfrm rot="-5400000">
              <a:off x="5737313" y="1946512"/>
              <a:ext cx="322575" cy="16797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5" name="Google Shape;155;p28"/>
          <p:cNvSpPr txBox="1"/>
          <p:nvPr>
            <p:ph idx="1" type="body"/>
          </p:nvPr>
        </p:nvSpPr>
        <p:spPr>
          <a:xfrm>
            <a:off x="2970450" y="2710675"/>
            <a:ext cx="49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1</a:t>
            </a:r>
            <a:endParaRPr baseline="-25000" sz="1800"/>
          </a:p>
        </p:txBody>
      </p:sp>
      <p:sp>
        <p:nvSpPr>
          <p:cNvPr id="156" name="Google Shape;156;p28"/>
          <p:cNvSpPr txBox="1"/>
          <p:nvPr>
            <p:ph idx="1" type="body"/>
          </p:nvPr>
        </p:nvSpPr>
        <p:spPr>
          <a:xfrm>
            <a:off x="3967450" y="2710675"/>
            <a:ext cx="49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157" name="Google Shape;157;p28"/>
          <p:cNvSpPr txBox="1"/>
          <p:nvPr>
            <p:ph idx="1" type="body"/>
          </p:nvPr>
        </p:nvSpPr>
        <p:spPr>
          <a:xfrm>
            <a:off x="4594325" y="2710675"/>
            <a:ext cx="49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3</a:t>
            </a:r>
            <a:endParaRPr baseline="-25000" sz="1800"/>
          </a:p>
        </p:txBody>
      </p:sp>
      <p:sp>
        <p:nvSpPr>
          <p:cNvPr id="158" name="Google Shape;158;p28"/>
          <p:cNvSpPr txBox="1"/>
          <p:nvPr>
            <p:ph idx="1" type="body"/>
          </p:nvPr>
        </p:nvSpPr>
        <p:spPr>
          <a:xfrm>
            <a:off x="5629300" y="2710675"/>
            <a:ext cx="49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Associação em </a:t>
            </a:r>
            <a:r>
              <a:rPr lang="pt-BR"/>
              <a:t>Série</a:t>
            </a:r>
            <a:endParaRPr/>
          </a:p>
        </p:txBody>
      </p:sp>
      <p:sp>
        <p:nvSpPr>
          <p:cNvPr id="164" name="Google Shape;164;p29"/>
          <p:cNvSpPr txBox="1"/>
          <p:nvPr/>
        </p:nvSpPr>
        <p:spPr>
          <a:xfrm>
            <a:off x="1182675" y="1513268"/>
            <a:ext cx="77724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(1) Questão para revisão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165" name="Google Shape;165;p29"/>
          <p:cNvGrpSpPr/>
          <p:nvPr/>
        </p:nvGrpSpPr>
        <p:grpSpPr>
          <a:xfrm>
            <a:off x="5314463" y="2175825"/>
            <a:ext cx="2374825" cy="1555100"/>
            <a:chOff x="2101650" y="3296275"/>
            <a:chExt cx="2374825" cy="1555100"/>
          </a:xfrm>
        </p:grpSpPr>
        <p:pic>
          <p:nvPicPr>
            <p:cNvPr id="166" name="Google Shape;166;p2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36720" y="3637875"/>
              <a:ext cx="1495849" cy="1213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7" name="Google Shape;167;p29"/>
            <p:cNvSpPr txBox="1"/>
            <p:nvPr/>
          </p:nvSpPr>
          <p:spPr>
            <a:xfrm>
              <a:off x="2101650" y="3982075"/>
              <a:ext cx="5439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R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eq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68" name="Google Shape;168;p29"/>
            <p:cNvSpPr txBox="1"/>
            <p:nvPr/>
          </p:nvSpPr>
          <p:spPr>
            <a:xfrm>
              <a:off x="2863650" y="3296275"/>
              <a:ext cx="5439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50Ω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69" name="Google Shape;169;p29"/>
            <p:cNvSpPr txBox="1"/>
            <p:nvPr/>
          </p:nvSpPr>
          <p:spPr>
            <a:xfrm>
              <a:off x="3932575" y="3982075"/>
              <a:ext cx="5439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50Ω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70" name="Google Shape;170;p29"/>
            <p:cNvSpPr txBox="1"/>
            <p:nvPr/>
          </p:nvSpPr>
          <p:spPr>
            <a:xfrm>
              <a:off x="2811400" y="4378525"/>
              <a:ext cx="6084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100Ω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grpSp>
        <p:nvGrpSpPr>
          <p:cNvPr id="171" name="Google Shape;171;p29"/>
          <p:cNvGrpSpPr/>
          <p:nvPr/>
        </p:nvGrpSpPr>
        <p:grpSpPr>
          <a:xfrm>
            <a:off x="1429400" y="2518073"/>
            <a:ext cx="1878631" cy="681377"/>
            <a:chOff x="3331050" y="3798373"/>
            <a:chExt cx="1878631" cy="681377"/>
          </a:xfrm>
        </p:grpSpPr>
        <p:sp>
          <p:nvSpPr>
            <p:cNvPr id="172" name="Google Shape;172;p29"/>
            <p:cNvSpPr txBox="1"/>
            <p:nvPr/>
          </p:nvSpPr>
          <p:spPr>
            <a:xfrm>
              <a:off x="4483981" y="3798373"/>
              <a:ext cx="725700" cy="35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10Ω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173" name="Google Shape;173;p29"/>
            <p:cNvPicPr preferRelativeResize="0"/>
            <p:nvPr/>
          </p:nvPicPr>
          <p:blipFill rotWithShape="1">
            <a:blip r:embed="rId4">
              <a:alphaModFix/>
            </a:blip>
            <a:srcRect b="8267" l="70030" r="0" t="4434"/>
            <a:stretch/>
          </p:blipFill>
          <p:spPr>
            <a:xfrm rot="-5400000">
              <a:off x="4009613" y="3478612"/>
              <a:ext cx="322575" cy="167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4" name="Google Shape;174;p29"/>
            <p:cNvSpPr txBox="1"/>
            <p:nvPr/>
          </p:nvSpPr>
          <p:spPr>
            <a:xfrm>
              <a:off x="3459051" y="3798375"/>
              <a:ext cx="574200" cy="35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5Ω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30"/>
          <p:cNvPicPr preferRelativeResize="0"/>
          <p:nvPr/>
        </p:nvPicPr>
        <p:blipFill rotWithShape="1">
          <a:blip r:embed="rId3">
            <a:alphaModFix/>
          </a:blip>
          <a:srcRect b="0" l="75157" r="0" t="0"/>
          <a:stretch/>
        </p:blipFill>
        <p:spPr>
          <a:xfrm>
            <a:off x="5520300" y="3280850"/>
            <a:ext cx="756375" cy="98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Associação em </a:t>
            </a:r>
            <a:r>
              <a:rPr lang="pt-BR"/>
              <a:t>Paralelo</a:t>
            </a:r>
            <a:endParaRPr/>
          </a:p>
        </p:txBody>
      </p:sp>
      <p:sp>
        <p:nvSpPr>
          <p:cNvPr id="181" name="Google Shape;181;p30"/>
          <p:cNvSpPr txBox="1"/>
          <p:nvPr>
            <p:ph idx="1" type="body"/>
          </p:nvPr>
        </p:nvSpPr>
        <p:spPr>
          <a:xfrm>
            <a:off x="1182675" y="1513275"/>
            <a:ext cx="787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(ou total) em paralelo é dada pela fórmula:</a:t>
            </a:r>
            <a:endParaRPr sz="1800"/>
          </a:p>
        </p:txBody>
      </p:sp>
      <p:sp>
        <p:nvSpPr>
          <p:cNvPr id="182" name="Google Shape;182;p30"/>
          <p:cNvSpPr txBox="1"/>
          <p:nvPr>
            <p:ph idx="1" type="body"/>
          </p:nvPr>
        </p:nvSpPr>
        <p:spPr>
          <a:xfrm>
            <a:off x="2584593" y="2159475"/>
            <a:ext cx="40782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</a:t>
            </a:r>
            <a:r>
              <a:rPr lang="pt-BR" sz="1800"/>
              <a:t>   =    1  +   1   +   1    + …  +   1  </a:t>
            </a:r>
            <a:endParaRPr sz="1800"/>
          </a:p>
        </p:txBody>
      </p:sp>
      <p:sp>
        <p:nvSpPr>
          <p:cNvPr id="183" name="Google Shape;183;p30"/>
          <p:cNvSpPr txBox="1"/>
          <p:nvPr>
            <p:ph idx="1" type="body"/>
          </p:nvPr>
        </p:nvSpPr>
        <p:spPr>
          <a:xfrm>
            <a:off x="2508393" y="2540475"/>
            <a:ext cx="4154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               </a:t>
            </a: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  <p:cxnSp>
        <p:nvCxnSpPr>
          <p:cNvPr id="184" name="Google Shape;184;p30"/>
          <p:cNvCxnSpPr/>
          <p:nvPr/>
        </p:nvCxnSpPr>
        <p:spPr>
          <a:xfrm>
            <a:off x="2481207" y="25367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5" name="Google Shape;185;p30"/>
          <p:cNvCxnSpPr/>
          <p:nvPr/>
        </p:nvCxnSpPr>
        <p:spPr>
          <a:xfrm>
            <a:off x="3243207" y="25367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6" name="Google Shape;186;p30"/>
          <p:cNvCxnSpPr/>
          <p:nvPr/>
        </p:nvCxnSpPr>
        <p:spPr>
          <a:xfrm>
            <a:off x="3929007" y="25367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7" name="Google Shape;187;p30"/>
          <p:cNvCxnSpPr/>
          <p:nvPr/>
        </p:nvCxnSpPr>
        <p:spPr>
          <a:xfrm>
            <a:off x="4691007" y="25367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8" name="Google Shape;188;p30"/>
          <p:cNvCxnSpPr/>
          <p:nvPr/>
        </p:nvCxnSpPr>
        <p:spPr>
          <a:xfrm>
            <a:off x="6062607" y="25367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9" name="Google Shape;189;p30"/>
          <p:cNvSpPr txBox="1"/>
          <p:nvPr>
            <p:ph idx="1" type="body"/>
          </p:nvPr>
        </p:nvSpPr>
        <p:spPr>
          <a:xfrm>
            <a:off x="1182675" y="4561275"/>
            <a:ext cx="787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é menor que o menor resistor da associação.</a:t>
            </a:r>
            <a:endParaRPr sz="1800"/>
          </a:p>
        </p:txBody>
      </p:sp>
      <p:pic>
        <p:nvPicPr>
          <p:cNvPr id="190" name="Google Shape;190;p30"/>
          <p:cNvPicPr preferRelativeResize="0"/>
          <p:nvPr/>
        </p:nvPicPr>
        <p:blipFill rotWithShape="1">
          <a:blip r:embed="rId3">
            <a:alphaModFix/>
          </a:blip>
          <a:srcRect b="0" l="26400" r="0" t="0"/>
          <a:stretch/>
        </p:blipFill>
        <p:spPr>
          <a:xfrm>
            <a:off x="3388149" y="3280850"/>
            <a:ext cx="2240850" cy="98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0"/>
          <p:cNvSpPr txBox="1"/>
          <p:nvPr>
            <p:ph idx="1" type="body"/>
          </p:nvPr>
        </p:nvSpPr>
        <p:spPr>
          <a:xfrm>
            <a:off x="3331925" y="3550875"/>
            <a:ext cx="49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1</a:t>
            </a:r>
            <a:endParaRPr baseline="-25000" sz="1800"/>
          </a:p>
        </p:txBody>
      </p:sp>
      <p:sp>
        <p:nvSpPr>
          <p:cNvPr id="192" name="Google Shape;192;p30"/>
          <p:cNvSpPr txBox="1"/>
          <p:nvPr>
            <p:ph idx="1" type="body"/>
          </p:nvPr>
        </p:nvSpPr>
        <p:spPr>
          <a:xfrm>
            <a:off x="4261825" y="3550875"/>
            <a:ext cx="49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193" name="Google Shape;193;p30"/>
          <p:cNvSpPr txBox="1"/>
          <p:nvPr>
            <p:ph idx="1" type="body"/>
          </p:nvPr>
        </p:nvSpPr>
        <p:spPr>
          <a:xfrm>
            <a:off x="4914100" y="3550875"/>
            <a:ext cx="49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3</a:t>
            </a:r>
            <a:endParaRPr baseline="-25000" sz="1800"/>
          </a:p>
        </p:txBody>
      </p:sp>
      <p:sp>
        <p:nvSpPr>
          <p:cNvPr id="194" name="Google Shape;194;p30"/>
          <p:cNvSpPr txBox="1"/>
          <p:nvPr>
            <p:ph idx="1" type="body"/>
          </p:nvPr>
        </p:nvSpPr>
        <p:spPr>
          <a:xfrm>
            <a:off x="6389375" y="3550875"/>
            <a:ext cx="49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 txBox="1"/>
          <p:nvPr>
            <p:ph idx="1" type="body"/>
          </p:nvPr>
        </p:nvSpPr>
        <p:spPr>
          <a:xfrm>
            <a:off x="1182675" y="1513275"/>
            <a:ext cx="78735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resistência equivalente (ou total) dos resistores 2Ω, 4Ω e de 8Ω associados em paralelo.</a:t>
            </a:r>
            <a:endParaRPr sz="1800"/>
          </a:p>
        </p:txBody>
      </p:sp>
      <p:sp>
        <p:nvSpPr>
          <p:cNvPr id="200" name="Google Shape;200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Associação em </a:t>
            </a:r>
            <a:r>
              <a:rPr lang="pt-BR"/>
              <a:t>Paralelo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2"/>
          <p:cNvSpPr txBox="1"/>
          <p:nvPr>
            <p:ph idx="1" type="body"/>
          </p:nvPr>
        </p:nvSpPr>
        <p:spPr>
          <a:xfrm>
            <a:off x="1182675" y="1513275"/>
            <a:ext cx="78735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resistência equivalente (ou total) dos resistores 2Ω, 4Ω e de 8Ω associados em paralelo.</a:t>
            </a:r>
            <a:endParaRPr sz="1800"/>
          </a:p>
        </p:txBody>
      </p:sp>
      <p:sp>
        <p:nvSpPr>
          <p:cNvPr id="206" name="Google Shape;206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Associação em Paralelo</a:t>
            </a:r>
            <a:endParaRPr/>
          </a:p>
        </p:txBody>
      </p:sp>
      <p:sp>
        <p:nvSpPr>
          <p:cNvPr id="207" name="Google Shape;207;p32"/>
          <p:cNvSpPr txBox="1"/>
          <p:nvPr>
            <p:ph idx="1" type="body"/>
          </p:nvPr>
        </p:nvSpPr>
        <p:spPr>
          <a:xfrm>
            <a:off x="2584593" y="2311875"/>
            <a:ext cx="40782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   =    1  +   1   +   1    + …  +   1  </a:t>
            </a:r>
            <a:endParaRPr sz="1800"/>
          </a:p>
        </p:txBody>
      </p:sp>
      <p:sp>
        <p:nvSpPr>
          <p:cNvPr id="208" name="Google Shape;208;p32"/>
          <p:cNvSpPr txBox="1"/>
          <p:nvPr>
            <p:ph idx="1" type="body"/>
          </p:nvPr>
        </p:nvSpPr>
        <p:spPr>
          <a:xfrm>
            <a:off x="2508393" y="2692875"/>
            <a:ext cx="4154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               </a:t>
            </a: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  <p:cxnSp>
        <p:nvCxnSpPr>
          <p:cNvPr id="209" name="Google Shape;209;p32"/>
          <p:cNvCxnSpPr/>
          <p:nvPr/>
        </p:nvCxnSpPr>
        <p:spPr>
          <a:xfrm>
            <a:off x="24812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0" name="Google Shape;210;p32"/>
          <p:cNvCxnSpPr/>
          <p:nvPr/>
        </p:nvCxnSpPr>
        <p:spPr>
          <a:xfrm>
            <a:off x="32432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Google Shape;211;p32"/>
          <p:cNvCxnSpPr/>
          <p:nvPr/>
        </p:nvCxnSpPr>
        <p:spPr>
          <a:xfrm>
            <a:off x="39290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32"/>
          <p:cNvCxnSpPr/>
          <p:nvPr/>
        </p:nvCxnSpPr>
        <p:spPr>
          <a:xfrm>
            <a:off x="46910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32"/>
          <p:cNvCxnSpPr/>
          <p:nvPr/>
        </p:nvCxnSpPr>
        <p:spPr>
          <a:xfrm>
            <a:off x="60626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4" name="Google Shape;214;p32"/>
          <p:cNvSpPr txBox="1"/>
          <p:nvPr>
            <p:ph idx="1" type="body"/>
          </p:nvPr>
        </p:nvSpPr>
        <p:spPr>
          <a:xfrm>
            <a:off x="2560314" y="3226275"/>
            <a:ext cx="2778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   =    1  +   1   +   1   </a:t>
            </a:r>
            <a:endParaRPr sz="1800"/>
          </a:p>
        </p:txBody>
      </p:sp>
      <p:sp>
        <p:nvSpPr>
          <p:cNvPr id="215" name="Google Shape;215;p32"/>
          <p:cNvSpPr txBox="1"/>
          <p:nvPr>
            <p:ph idx="1" type="body"/>
          </p:nvPr>
        </p:nvSpPr>
        <p:spPr>
          <a:xfrm>
            <a:off x="2508398" y="3607275"/>
            <a:ext cx="2830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     2        4        8</a:t>
            </a:r>
            <a:endParaRPr baseline="-25000" sz="1800"/>
          </a:p>
        </p:txBody>
      </p:sp>
      <p:cxnSp>
        <p:nvCxnSpPr>
          <p:cNvPr id="216" name="Google Shape;216;p32"/>
          <p:cNvCxnSpPr/>
          <p:nvPr/>
        </p:nvCxnSpPr>
        <p:spPr>
          <a:xfrm>
            <a:off x="24812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p32"/>
          <p:cNvCxnSpPr/>
          <p:nvPr/>
        </p:nvCxnSpPr>
        <p:spPr>
          <a:xfrm>
            <a:off x="32432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8" name="Google Shape;218;p32"/>
          <p:cNvCxnSpPr/>
          <p:nvPr/>
        </p:nvCxnSpPr>
        <p:spPr>
          <a:xfrm>
            <a:off x="39290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9" name="Google Shape;219;p32"/>
          <p:cNvCxnSpPr/>
          <p:nvPr/>
        </p:nvCxnSpPr>
        <p:spPr>
          <a:xfrm>
            <a:off x="46910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0" name="Google Shape;220;p32"/>
          <p:cNvSpPr txBox="1"/>
          <p:nvPr>
            <p:ph idx="1" type="body"/>
          </p:nvPr>
        </p:nvSpPr>
        <p:spPr>
          <a:xfrm>
            <a:off x="5303514" y="3226275"/>
            <a:ext cx="2778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=    4  +   2   +   1   </a:t>
            </a:r>
            <a:endParaRPr sz="1800"/>
          </a:p>
        </p:txBody>
      </p:sp>
      <p:sp>
        <p:nvSpPr>
          <p:cNvPr id="221" name="Google Shape;221;p32"/>
          <p:cNvSpPr txBox="1"/>
          <p:nvPr>
            <p:ph idx="1" type="body"/>
          </p:nvPr>
        </p:nvSpPr>
        <p:spPr>
          <a:xfrm>
            <a:off x="6394598" y="3607275"/>
            <a:ext cx="365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8         </a:t>
            </a:r>
            <a:endParaRPr baseline="-25000" sz="1800"/>
          </a:p>
        </p:txBody>
      </p:sp>
      <p:cxnSp>
        <p:nvCxnSpPr>
          <p:cNvPr id="222" name="Google Shape;222;p32"/>
          <p:cNvCxnSpPr/>
          <p:nvPr/>
        </p:nvCxnSpPr>
        <p:spPr>
          <a:xfrm>
            <a:off x="5746975" y="3603575"/>
            <a:ext cx="16989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3" name="Google Shape;223;p32"/>
          <p:cNvSpPr txBox="1"/>
          <p:nvPr>
            <p:ph idx="1" type="body"/>
          </p:nvPr>
        </p:nvSpPr>
        <p:spPr>
          <a:xfrm>
            <a:off x="7665718" y="3226275"/>
            <a:ext cx="1071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=    7   </a:t>
            </a:r>
            <a:endParaRPr sz="1800"/>
          </a:p>
        </p:txBody>
      </p:sp>
      <p:sp>
        <p:nvSpPr>
          <p:cNvPr id="224" name="Google Shape;224;p32"/>
          <p:cNvSpPr txBox="1"/>
          <p:nvPr>
            <p:ph idx="1" type="body"/>
          </p:nvPr>
        </p:nvSpPr>
        <p:spPr>
          <a:xfrm>
            <a:off x="7613799" y="3607275"/>
            <a:ext cx="112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       8</a:t>
            </a:r>
            <a:endParaRPr baseline="-25000" sz="1800"/>
          </a:p>
        </p:txBody>
      </p:sp>
      <p:cxnSp>
        <p:nvCxnSpPr>
          <p:cNvPr id="225" name="Google Shape;225;p32"/>
          <p:cNvCxnSpPr/>
          <p:nvPr/>
        </p:nvCxnSpPr>
        <p:spPr>
          <a:xfrm>
            <a:off x="80438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6" name="Google Shape;226;p32"/>
          <p:cNvSpPr txBox="1"/>
          <p:nvPr>
            <p:ph idx="1" type="body"/>
          </p:nvPr>
        </p:nvSpPr>
        <p:spPr>
          <a:xfrm>
            <a:off x="2560319" y="4140675"/>
            <a:ext cx="1177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   =    7</a:t>
            </a:r>
            <a:endParaRPr sz="1800"/>
          </a:p>
        </p:txBody>
      </p:sp>
      <p:sp>
        <p:nvSpPr>
          <p:cNvPr id="227" name="Google Shape;227;p32"/>
          <p:cNvSpPr txBox="1"/>
          <p:nvPr>
            <p:ph idx="1" type="body"/>
          </p:nvPr>
        </p:nvSpPr>
        <p:spPr>
          <a:xfrm>
            <a:off x="2508399" y="4521675"/>
            <a:ext cx="1420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     8</a:t>
            </a:r>
            <a:endParaRPr baseline="-25000" sz="1800"/>
          </a:p>
        </p:txBody>
      </p:sp>
      <p:cxnSp>
        <p:nvCxnSpPr>
          <p:cNvPr id="228" name="Google Shape;228;p32"/>
          <p:cNvCxnSpPr/>
          <p:nvPr/>
        </p:nvCxnSpPr>
        <p:spPr>
          <a:xfrm>
            <a:off x="2405007" y="45179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9" name="Google Shape;229;p32"/>
          <p:cNvCxnSpPr/>
          <p:nvPr/>
        </p:nvCxnSpPr>
        <p:spPr>
          <a:xfrm>
            <a:off x="3243207" y="45179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0" name="Google Shape;230;p32"/>
          <p:cNvSpPr txBox="1"/>
          <p:nvPr/>
        </p:nvSpPr>
        <p:spPr>
          <a:xfrm>
            <a:off x="4075725" y="4155800"/>
            <a:ext cx="615300" cy="6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⇒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1" name="Google Shape;231;p32"/>
          <p:cNvSpPr txBox="1"/>
          <p:nvPr>
            <p:ph idx="1" type="body"/>
          </p:nvPr>
        </p:nvSpPr>
        <p:spPr>
          <a:xfrm>
            <a:off x="4718201" y="4140675"/>
            <a:ext cx="31728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=     8      =  1,14Ω</a:t>
            </a:r>
            <a:endParaRPr baseline="-25000" sz="1800"/>
          </a:p>
        </p:txBody>
      </p:sp>
      <p:cxnSp>
        <p:nvCxnSpPr>
          <p:cNvPr id="232" name="Google Shape;232;p32"/>
          <p:cNvCxnSpPr/>
          <p:nvPr/>
        </p:nvCxnSpPr>
        <p:spPr>
          <a:xfrm>
            <a:off x="5681607" y="45179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3" name="Google Shape;233;p32"/>
          <p:cNvSpPr txBox="1"/>
          <p:nvPr>
            <p:ph idx="1" type="body"/>
          </p:nvPr>
        </p:nvSpPr>
        <p:spPr>
          <a:xfrm>
            <a:off x="5768521" y="4521675"/>
            <a:ext cx="4077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7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3"/>
          <p:cNvSpPr txBox="1"/>
          <p:nvPr>
            <p:ph idx="1" type="body"/>
          </p:nvPr>
        </p:nvSpPr>
        <p:spPr>
          <a:xfrm>
            <a:off x="1182675" y="1513275"/>
            <a:ext cx="78735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fórmula simplificada para calcular a resistência equivalente (ou total) de dois resistores em paralelo é (produto pela soma): </a:t>
            </a:r>
            <a:endParaRPr sz="1800"/>
          </a:p>
        </p:txBody>
      </p:sp>
      <p:sp>
        <p:nvSpPr>
          <p:cNvPr id="239" name="Google Shape;239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240" name="Google Shape;240;p33"/>
          <p:cNvSpPr txBox="1"/>
          <p:nvPr>
            <p:ph idx="1" type="body"/>
          </p:nvPr>
        </p:nvSpPr>
        <p:spPr>
          <a:xfrm>
            <a:off x="3679950" y="2388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·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241" name="Google Shape;241;p33"/>
          <p:cNvSpPr txBox="1"/>
          <p:nvPr>
            <p:ph idx="1" type="body"/>
          </p:nvPr>
        </p:nvSpPr>
        <p:spPr>
          <a:xfrm>
            <a:off x="3984750" y="2769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endParaRPr baseline="-25000" sz="1800"/>
          </a:p>
        </p:txBody>
      </p:sp>
      <p:cxnSp>
        <p:nvCxnSpPr>
          <p:cNvPr id="242" name="Google Shape;242;p33"/>
          <p:cNvCxnSpPr/>
          <p:nvPr/>
        </p:nvCxnSpPr>
        <p:spPr>
          <a:xfrm>
            <a:off x="4462407" y="2765375"/>
            <a:ext cx="8652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248" name="Google Shape;248;p34"/>
          <p:cNvSpPr txBox="1"/>
          <p:nvPr>
            <p:ph idx="1" type="body"/>
          </p:nvPr>
        </p:nvSpPr>
        <p:spPr>
          <a:xfrm>
            <a:off x="1182675" y="1513275"/>
            <a:ext cx="78735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resistência equivalente de um resistor de 6Ω em paralelo com outro de 18Ω.</a:t>
            </a:r>
            <a:endParaRPr baseline="-25000" sz="1800"/>
          </a:p>
        </p:txBody>
      </p:sp>
      <p:sp>
        <p:nvSpPr>
          <p:cNvPr id="249" name="Google Shape;249;p34"/>
          <p:cNvSpPr txBox="1"/>
          <p:nvPr>
            <p:ph idx="1" type="body"/>
          </p:nvPr>
        </p:nvSpPr>
        <p:spPr>
          <a:xfrm>
            <a:off x="2858550" y="4107975"/>
            <a:ext cx="39768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 6 · 18     =  108  =  4,5Ω</a:t>
            </a:r>
            <a:endParaRPr baseline="-25000" sz="1800"/>
          </a:p>
        </p:txBody>
      </p:sp>
      <p:sp>
        <p:nvSpPr>
          <p:cNvPr id="250" name="Google Shape;250;p34"/>
          <p:cNvSpPr txBox="1"/>
          <p:nvPr>
            <p:ph idx="1" type="body"/>
          </p:nvPr>
        </p:nvSpPr>
        <p:spPr>
          <a:xfrm>
            <a:off x="3391950" y="4488975"/>
            <a:ext cx="24927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  6 + 18         24</a:t>
            </a:r>
            <a:endParaRPr sz="1800"/>
          </a:p>
        </p:txBody>
      </p:sp>
      <p:cxnSp>
        <p:nvCxnSpPr>
          <p:cNvPr id="251" name="Google Shape;251;p34"/>
          <p:cNvCxnSpPr/>
          <p:nvPr/>
        </p:nvCxnSpPr>
        <p:spPr>
          <a:xfrm>
            <a:off x="3488607" y="4485275"/>
            <a:ext cx="8652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2" name="Google Shape;252;p34"/>
          <p:cNvCxnSpPr/>
          <p:nvPr/>
        </p:nvCxnSpPr>
        <p:spPr>
          <a:xfrm>
            <a:off x="4860207" y="4485275"/>
            <a:ext cx="477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