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Tahoma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Tahoma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951b1909ca_0_8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951b1909ca_0_8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951b1909ca_0_10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951b1909ca_0_10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90e3ee25d9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g90e3ee25d9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0e3ee2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0e3ee2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0e3ee25d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0e3ee25d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951b1909ca_0_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951b1909ca_0_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951b1909ca_0_2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951b1909ca_0_2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951b1909ca_0_5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951b1909ca_0_5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951b1909ca_0_6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951b1909ca_0_6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951b1909ca_0_7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951b1909ca_0_7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Lei de Ohm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Ohm</a:t>
            </a:r>
            <a:endParaRPr/>
          </a:p>
        </p:txBody>
      </p:sp>
      <p:sp>
        <p:nvSpPr>
          <p:cNvPr id="231" name="Google Shape;231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2" name="Google Shape;232;p35"/>
          <p:cNvSpPr txBox="1"/>
          <p:nvPr>
            <p:ph idx="1" type="body"/>
          </p:nvPr>
        </p:nvSpPr>
        <p:spPr>
          <a:xfrm>
            <a:off x="1182675" y="1513275"/>
            <a:ext cx="7772400" cy="4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Gráfico Não Linear</a:t>
            </a:r>
            <a:endParaRPr sz="1400"/>
          </a:p>
        </p:txBody>
      </p:sp>
      <p:pic>
        <p:nvPicPr>
          <p:cNvPr id="233" name="Google Shape;23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8188" y="2030050"/>
            <a:ext cx="2947625" cy="296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Ohm</a:t>
            </a:r>
            <a:endParaRPr/>
          </a:p>
        </p:txBody>
      </p:sp>
      <p:sp>
        <p:nvSpPr>
          <p:cNvPr id="239" name="Google Shape;239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0" name="Google Shape;240;p36"/>
          <p:cNvSpPr txBox="1"/>
          <p:nvPr>
            <p:ph idx="1" type="body"/>
          </p:nvPr>
        </p:nvSpPr>
        <p:spPr>
          <a:xfrm>
            <a:off x="1182675" y="1513275"/>
            <a:ext cx="7772400" cy="25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Segunda Lei de Ohm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Estabelece uma relação entre a resistência de um material com a sua natureza e suas dimensões.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“A resistência </a:t>
            </a:r>
            <a:r>
              <a:rPr i="1" lang="pt-BR" sz="1800"/>
              <a:t>R</a:t>
            </a:r>
            <a:r>
              <a:rPr lang="pt-BR" sz="1800"/>
              <a:t> de um material é diretamente proporcional à sua resistividade e ao seu comprimento </a:t>
            </a:r>
            <a:r>
              <a:rPr i="1" lang="pt-BR" sz="1800"/>
              <a:t>l</a:t>
            </a:r>
            <a:r>
              <a:rPr lang="pt-BR" sz="1800"/>
              <a:t>, e inversamente proporcional à área de sua seção transversal </a:t>
            </a:r>
            <a:r>
              <a:rPr i="1" lang="pt-BR" sz="1800"/>
              <a:t>A</a:t>
            </a:r>
            <a:r>
              <a:rPr lang="pt-BR" sz="1800"/>
              <a:t>.”</a:t>
            </a:r>
            <a:endParaRPr sz="2200"/>
          </a:p>
        </p:txBody>
      </p:sp>
      <p:sp>
        <p:nvSpPr>
          <p:cNvPr id="241" name="Google Shape;241;p36"/>
          <p:cNvSpPr txBox="1"/>
          <p:nvPr/>
        </p:nvSpPr>
        <p:spPr>
          <a:xfrm>
            <a:off x="4755853" y="39144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l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2" name="Google Shape;242;p36"/>
          <p:cNvSpPr txBox="1"/>
          <p:nvPr/>
        </p:nvSpPr>
        <p:spPr>
          <a:xfrm>
            <a:off x="4807547" y="43716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A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43" name="Google Shape;243;p36"/>
          <p:cNvCxnSpPr/>
          <p:nvPr/>
        </p:nvCxnSpPr>
        <p:spPr>
          <a:xfrm>
            <a:off x="4664053" y="4418450"/>
            <a:ext cx="8013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4" name="Google Shape;244;p36"/>
          <p:cNvSpPr txBox="1"/>
          <p:nvPr/>
        </p:nvSpPr>
        <p:spPr>
          <a:xfrm>
            <a:off x="3210950" y="4076000"/>
            <a:ext cx="1596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= 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ρ </a:t>
            </a: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•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Resumindo</a:t>
            </a:r>
            <a:endParaRPr/>
          </a:p>
        </p:txBody>
      </p:sp>
      <p:sp>
        <p:nvSpPr>
          <p:cNvPr id="250" name="Google Shape;250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51" name="Google Shape;25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25" y="1728176"/>
            <a:ext cx="6523975" cy="30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7"/>
          <p:cNvSpPr txBox="1"/>
          <p:nvPr/>
        </p:nvSpPr>
        <p:spPr>
          <a:xfrm>
            <a:off x="2547825" y="1830125"/>
            <a:ext cx="6291900" cy="30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aula você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conheceu a relação entre tensão, corrente e resistência, chamada de primeira Lei de Ohm. Você também aprendeu que o gráfico de tensão versus corrente é a curva característica de um componente. Por fim, conheceu a relação entre a natureza de um material e suas dimensões, chamada de segunda Lei de Ohm.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59" name="Google Shape;259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0" name="Google Shape;260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1" name="Google Shape;261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2" name="Google Shape;262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3" name="Google Shape;263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4" name="Google Shape;264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5" name="Google Shape;265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6" name="Google Shape;266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7" name="Google Shape;267;p3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8" name="Google Shape;268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9" name="Google Shape;269;p38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Apresentando a Aula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200"/>
              <a:t>No estudo da eletricidade existem relações matemáticas que envolvem diversas grandezas elétricas. A primeira relação envolve três grandezas já estudadas antes. Você sabe o que é a Lei de Ohm? Ou ainda, quais grandezas físicas essa lei relaciona? Pois bem, nesta vídeo aula você conhecerá mais sobre a Lei de Ohm.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Definindo Objetivos</a:t>
            </a: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33" y="1728165"/>
            <a:ext cx="6523967" cy="290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583700" y="1856275"/>
            <a:ext cx="6303900" cy="27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a relação entre tensão, corrente e resistência.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o que é o gráfico tensão versus corrente.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a relação entre a natureza de um material e suas dimensões.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Ohm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1182675" y="1513282"/>
            <a:ext cx="7772400" cy="5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Primeira Lei de Ohm</a:t>
            </a:r>
            <a:endParaRPr sz="22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9"/>
          <p:cNvSpPr txBox="1"/>
          <p:nvPr/>
        </p:nvSpPr>
        <p:spPr>
          <a:xfrm>
            <a:off x="1431175" y="3763025"/>
            <a:ext cx="406800" cy="669900"/>
          </a:xfrm>
          <a:prstGeom prst="rect">
            <a:avLst/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endParaRPr sz="3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9" name="Google Shape;159;p29"/>
          <p:cNvSpPr txBox="1"/>
          <p:nvPr/>
        </p:nvSpPr>
        <p:spPr>
          <a:xfrm>
            <a:off x="3640975" y="1934225"/>
            <a:ext cx="406800" cy="669900"/>
          </a:xfrm>
          <a:prstGeom prst="rect">
            <a:avLst/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endParaRPr sz="3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0" name="Google Shape;16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9763" y="2686050"/>
            <a:ext cx="5324475" cy="220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9"/>
          <p:cNvSpPr txBox="1"/>
          <p:nvPr/>
        </p:nvSpPr>
        <p:spPr>
          <a:xfrm>
            <a:off x="7166565" y="3741775"/>
            <a:ext cx="406800" cy="669900"/>
          </a:xfrm>
          <a:prstGeom prst="rect">
            <a:avLst/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4</a:t>
            </a:r>
            <a:endParaRPr sz="3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2" name="Google Shape;162;p29"/>
          <p:cNvSpPr txBox="1"/>
          <p:nvPr/>
        </p:nvSpPr>
        <p:spPr>
          <a:xfrm>
            <a:off x="5790965" y="3813525"/>
            <a:ext cx="406800" cy="669900"/>
          </a:xfrm>
          <a:prstGeom prst="rect">
            <a:avLst/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endParaRPr sz="3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Ohm</a:t>
            </a:r>
            <a:endParaRPr/>
          </a:p>
        </p:txBody>
      </p:sp>
      <p:sp>
        <p:nvSpPr>
          <p:cNvPr id="168" name="Google Shape;168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9" name="Google Shape;169;p30"/>
          <p:cNvSpPr txBox="1"/>
          <p:nvPr>
            <p:ph idx="1" type="body"/>
          </p:nvPr>
        </p:nvSpPr>
        <p:spPr>
          <a:xfrm>
            <a:off x="1182675" y="1513278"/>
            <a:ext cx="7772400" cy="21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Primeira Lei de Ohm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tensão de saída da fonte é ajustada progressivamente.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Medimos a tensão na resistência (V1, V2, ... Vn).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Medimos a corrente que passa pela resistência (I1, I2, ... In).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Fazemos a relação entre </a:t>
            </a:r>
            <a:r>
              <a:rPr i="1" lang="pt-BR" sz="1800"/>
              <a:t>V</a:t>
            </a:r>
            <a:r>
              <a:rPr lang="pt-BR" sz="1800"/>
              <a:t> e </a:t>
            </a:r>
            <a:r>
              <a:rPr i="1" lang="pt-BR" sz="1800"/>
              <a:t>I</a:t>
            </a:r>
            <a:r>
              <a:rPr lang="pt-BR" sz="1800"/>
              <a:t> para cada caso, obtemos que:</a:t>
            </a:r>
            <a:endParaRPr/>
          </a:p>
        </p:txBody>
      </p:sp>
      <p:sp>
        <p:nvSpPr>
          <p:cNvPr id="170" name="Google Shape;170;p30"/>
          <p:cNvSpPr txBox="1"/>
          <p:nvPr/>
        </p:nvSpPr>
        <p:spPr>
          <a:xfrm>
            <a:off x="1605650" y="38382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V1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1" name="Google Shape;171;p30"/>
          <p:cNvSpPr txBox="1"/>
          <p:nvPr/>
        </p:nvSpPr>
        <p:spPr>
          <a:xfrm>
            <a:off x="1657343" y="42954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1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72" name="Google Shape;172;p30"/>
          <p:cNvCxnSpPr/>
          <p:nvPr/>
        </p:nvCxnSpPr>
        <p:spPr>
          <a:xfrm>
            <a:off x="1513850" y="4342250"/>
            <a:ext cx="8013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3" name="Google Shape;173;p30"/>
          <p:cNvSpPr txBox="1"/>
          <p:nvPr/>
        </p:nvSpPr>
        <p:spPr>
          <a:xfrm>
            <a:off x="2344975" y="3996000"/>
            <a:ext cx="452400" cy="5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=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4" name="Google Shape;174;p30"/>
          <p:cNvSpPr txBox="1"/>
          <p:nvPr/>
        </p:nvSpPr>
        <p:spPr>
          <a:xfrm>
            <a:off x="2901050" y="38382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V2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5" name="Google Shape;175;p30"/>
          <p:cNvSpPr txBox="1"/>
          <p:nvPr/>
        </p:nvSpPr>
        <p:spPr>
          <a:xfrm>
            <a:off x="2952743" y="42954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I2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76" name="Google Shape;176;p30"/>
          <p:cNvCxnSpPr/>
          <p:nvPr/>
        </p:nvCxnSpPr>
        <p:spPr>
          <a:xfrm>
            <a:off x="2809250" y="4342250"/>
            <a:ext cx="8013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7" name="Google Shape;177;p30"/>
          <p:cNvSpPr txBox="1"/>
          <p:nvPr/>
        </p:nvSpPr>
        <p:spPr>
          <a:xfrm>
            <a:off x="3640375" y="3996000"/>
            <a:ext cx="452400" cy="5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=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8" name="Google Shape;178;p30"/>
          <p:cNvSpPr txBox="1"/>
          <p:nvPr/>
        </p:nvSpPr>
        <p:spPr>
          <a:xfrm>
            <a:off x="6299425" y="3970150"/>
            <a:ext cx="1842300" cy="5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constante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9" name="Google Shape;179;p30"/>
          <p:cNvSpPr txBox="1"/>
          <p:nvPr/>
        </p:nvSpPr>
        <p:spPr>
          <a:xfrm>
            <a:off x="5110850" y="38382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Vn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0" name="Google Shape;180;p30"/>
          <p:cNvSpPr txBox="1"/>
          <p:nvPr/>
        </p:nvSpPr>
        <p:spPr>
          <a:xfrm>
            <a:off x="5162543" y="42954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In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1" name="Google Shape;181;p30"/>
          <p:cNvSpPr txBox="1"/>
          <p:nvPr/>
        </p:nvSpPr>
        <p:spPr>
          <a:xfrm>
            <a:off x="5850175" y="3996000"/>
            <a:ext cx="452400" cy="5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=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2" name="Google Shape;182;p30"/>
          <p:cNvSpPr txBox="1"/>
          <p:nvPr/>
        </p:nvSpPr>
        <p:spPr>
          <a:xfrm>
            <a:off x="4554775" y="3996000"/>
            <a:ext cx="452400" cy="5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=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83" name="Google Shape;183;p30"/>
          <p:cNvCxnSpPr/>
          <p:nvPr/>
        </p:nvCxnSpPr>
        <p:spPr>
          <a:xfrm>
            <a:off x="5019050" y="4342250"/>
            <a:ext cx="8013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4" name="Google Shape;184;p30"/>
          <p:cNvSpPr txBox="1"/>
          <p:nvPr/>
        </p:nvSpPr>
        <p:spPr>
          <a:xfrm>
            <a:off x="4024100" y="3965025"/>
            <a:ext cx="5814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...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Ohm</a:t>
            </a:r>
            <a:endParaRPr/>
          </a:p>
        </p:txBody>
      </p:sp>
      <p:sp>
        <p:nvSpPr>
          <p:cNvPr id="190" name="Google Shape;190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1" name="Google Shape;191;p31"/>
          <p:cNvSpPr txBox="1"/>
          <p:nvPr>
            <p:ph idx="1" type="body"/>
          </p:nvPr>
        </p:nvSpPr>
        <p:spPr>
          <a:xfrm>
            <a:off x="1182675" y="1513275"/>
            <a:ext cx="7772400" cy="25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Primeira Lei de Ohm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Essa característica linear é chamada de comportamento ôhmico.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Esse valor constante equivale à resistência elétrica </a:t>
            </a:r>
            <a:r>
              <a:rPr i="1" lang="pt-BR" sz="1800"/>
              <a:t>R</a:t>
            </a:r>
            <a:r>
              <a:rPr lang="pt-BR" sz="1800"/>
              <a:t>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Cuja unidade de medida é </a:t>
            </a:r>
            <a:r>
              <a:rPr i="1" lang="pt-BR" sz="1800"/>
              <a:t>ohm</a:t>
            </a:r>
            <a:r>
              <a:rPr lang="pt-BR" sz="1800"/>
              <a:t> [Ω].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relação entre tensão, corrente e resistência é denominada Primeira Lei de Ohm:</a:t>
            </a:r>
            <a:endParaRPr sz="1800"/>
          </a:p>
        </p:txBody>
      </p:sp>
      <p:sp>
        <p:nvSpPr>
          <p:cNvPr id="192" name="Google Shape;192;p31"/>
          <p:cNvSpPr txBox="1"/>
          <p:nvPr/>
        </p:nvSpPr>
        <p:spPr>
          <a:xfrm>
            <a:off x="3695700" y="4135475"/>
            <a:ext cx="1905000" cy="646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 • 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Ohm</a:t>
            </a:r>
            <a:endParaRPr/>
          </a:p>
        </p:txBody>
      </p:sp>
      <p:sp>
        <p:nvSpPr>
          <p:cNvPr id="198" name="Google Shape;198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9" name="Google Shape;199;p32"/>
          <p:cNvSpPr txBox="1"/>
          <p:nvPr>
            <p:ph idx="1" type="body"/>
          </p:nvPr>
        </p:nvSpPr>
        <p:spPr>
          <a:xfrm>
            <a:off x="1182675" y="1513275"/>
            <a:ext cx="7772400" cy="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Gráfico </a:t>
            </a:r>
            <a:r>
              <a:rPr i="1" lang="pt-BR" sz="2200"/>
              <a:t>V</a:t>
            </a:r>
            <a:r>
              <a:rPr lang="pt-BR" sz="2200"/>
              <a:t> x </a:t>
            </a:r>
            <a:r>
              <a:rPr i="1" lang="pt-BR" sz="2200"/>
              <a:t>I</a:t>
            </a:r>
            <a:r>
              <a:rPr lang="pt-BR" sz="2200"/>
              <a:t> (tensão </a:t>
            </a:r>
            <a:r>
              <a:rPr i="1" lang="pt-BR" sz="2200"/>
              <a:t>versus</a:t>
            </a:r>
            <a:r>
              <a:rPr lang="pt-BR" sz="2200"/>
              <a:t> corrente)</a:t>
            </a:r>
            <a:endParaRPr sz="1800"/>
          </a:p>
        </p:txBody>
      </p:sp>
      <p:pic>
        <p:nvPicPr>
          <p:cNvPr id="200" name="Google Shape;20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9800" y="2035025"/>
            <a:ext cx="2964399" cy="297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Ohm</a:t>
            </a:r>
            <a:endParaRPr/>
          </a:p>
        </p:txBody>
      </p:sp>
      <p:sp>
        <p:nvSpPr>
          <p:cNvPr id="206" name="Google Shape;206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7" name="Google Shape;207;p33"/>
          <p:cNvSpPr txBox="1"/>
          <p:nvPr>
            <p:ph idx="1" type="body"/>
          </p:nvPr>
        </p:nvSpPr>
        <p:spPr>
          <a:xfrm>
            <a:off x="1182675" y="1513275"/>
            <a:ext cx="7772400" cy="32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Resistências Ôhmicas e Não Ôhmicas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maioria das resistências elétricas têm um comportamento ôhmico ou linear.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Porém, alguns materiais apresentam um comportamento não ôhmico  ou não linear.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Exemplo: diodo semicondutor e termistor NTC (do inglês Negative Temperature Coefficient). </a:t>
            </a:r>
            <a:endParaRPr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 de Ohm</a:t>
            </a:r>
            <a:endParaRPr/>
          </a:p>
        </p:txBody>
      </p:sp>
      <p:sp>
        <p:nvSpPr>
          <p:cNvPr id="213" name="Google Shape;213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4" name="Google Shape;214;p34"/>
          <p:cNvSpPr txBox="1"/>
          <p:nvPr>
            <p:ph idx="1" type="body"/>
          </p:nvPr>
        </p:nvSpPr>
        <p:spPr>
          <a:xfrm>
            <a:off x="1182675" y="1513275"/>
            <a:ext cx="7772400" cy="21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Resistências Ôhmicas e Não Ôhmicas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 comportamento não ôhmico pode ser representado por gráficos não lineares.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resistência do componente varia a cada ponto da curva não linear, dependendo da tensão aplicada e da corrente medida.</a:t>
            </a:r>
            <a:endParaRPr sz="1800"/>
          </a:p>
        </p:txBody>
      </p:sp>
      <p:sp>
        <p:nvSpPr>
          <p:cNvPr id="215" name="Google Shape;215;p34"/>
          <p:cNvSpPr txBox="1"/>
          <p:nvPr/>
        </p:nvSpPr>
        <p:spPr>
          <a:xfrm>
            <a:off x="3582553" y="38382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V1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6" name="Google Shape;216;p34"/>
          <p:cNvSpPr txBox="1"/>
          <p:nvPr/>
        </p:nvSpPr>
        <p:spPr>
          <a:xfrm>
            <a:off x="3634247" y="42954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I1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17" name="Google Shape;217;p34"/>
          <p:cNvCxnSpPr/>
          <p:nvPr/>
        </p:nvCxnSpPr>
        <p:spPr>
          <a:xfrm>
            <a:off x="3490753" y="4342250"/>
            <a:ext cx="8013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8" name="Google Shape;218;p34"/>
          <p:cNvSpPr txBox="1"/>
          <p:nvPr/>
        </p:nvSpPr>
        <p:spPr>
          <a:xfrm>
            <a:off x="4321878" y="3996000"/>
            <a:ext cx="452400" cy="5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≠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9" name="Google Shape;219;p34"/>
          <p:cNvSpPr txBox="1"/>
          <p:nvPr/>
        </p:nvSpPr>
        <p:spPr>
          <a:xfrm>
            <a:off x="5792353" y="38382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V2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0" name="Google Shape;220;p34"/>
          <p:cNvSpPr txBox="1"/>
          <p:nvPr/>
        </p:nvSpPr>
        <p:spPr>
          <a:xfrm>
            <a:off x="5844047" y="42954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I2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21" name="Google Shape;221;p34"/>
          <p:cNvCxnSpPr/>
          <p:nvPr/>
        </p:nvCxnSpPr>
        <p:spPr>
          <a:xfrm>
            <a:off x="5700553" y="4342250"/>
            <a:ext cx="8013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2" name="Google Shape;222;p34"/>
          <p:cNvSpPr txBox="1"/>
          <p:nvPr/>
        </p:nvSpPr>
        <p:spPr>
          <a:xfrm>
            <a:off x="3026478" y="3996000"/>
            <a:ext cx="452400" cy="5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=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3" name="Google Shape;223;p34"/>
          <p:cNvSpPr txBox="1"/>
          <p:nvPr/>
        </p:nvSpPr>
        <p:spPr>
          <a:xfrm>
            <a:off x="2439553" y="39906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1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4" name="Google Shape;224;p34"/>
          <p:cNvSpPr txBox="1"/>
          <p:nvPr/>
        </p:nvSpPr>
        <p:spPr>
          <a:xfrm>
            <a:off x="5236278" y="3996000"/>
            <a:ext cx="452400" cy="5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=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5" name="Google Shape;225;p34"/>
          <p:cNvSpPr txBox="1"/>
          <p:nvPr/>
        </p:nvSpPr>
        <p:spPr>
          <a:xfrm>
            <a:off x="4649353" y="3990650"/>
            <a:ext cx="723600" cy="6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R2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