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Tahoma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font" Target="fonts/Tahom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cfa7175873_0_2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cfa7175873_0_2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cfa7175873_0_22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cfa7175873_0_22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cfa7175873_0_22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cfa7175873_0_22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cfa7175873_0_24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cfa7175873_0_24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cfa7175873_0_23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cfa7175873_0_23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cfa7175873_0_25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cfa7175873_0_25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cfa7175873_0_26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cfa7175873_0_26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951b1909ca_0_2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951b1909ca_0_2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cfa7175873_0_27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cfa7175873_0_27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fa7175873_0_28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gcfa7175873_0_28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cfa7175873_0_8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cfa7175873_0_8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cfa7175873_0_30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cfa7175873_0_301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760e24ecf_2_24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1760e24ecf_2_24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951b1909ca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951b1909ca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cfa7175873_0_1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cfa7175873_0_16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fa7175873_0_17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cfa7175873_0_17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cfa7175873_0_18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cfa7175873_0_18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fa7175873_0_19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cfa7175873_0_19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fa7175873_0_19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cfa7175873_0_19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cfa7175873_0_20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cfa7175873_0_20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Potência e Energia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210" name="Google Shape;210;p35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1" name="Google Shape;211;p35"/>
          <p:cNvSpPr txBox="1"/>
          <p:nvPr>
            <p:ph idx="1" type="body"/>
          </p:nvPr>
        </p:nvSpPr>
        <p:spPr>
          <a:xfrm>
            <a:off x="1182675" y="1513274"/>
            <a:ext cx="7772400" cy="14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Quantos quilowatts de potência são liberados a um circuito por um gerador de 240 V que fornece 20 A ao circuito?</a:t>
            </a:r>
            <a:endParaRPr/>
          </a:p>
        </p:txBody>
      </p:sp>
      <p:sp>
        <p:nvSpPr>
          <p:cNvPr id="212" name="Google Shape;212;p35"/>
          <p:cNvSpPr txBox="1"/>
          <p:nvPr/>
        </p:nvSpPr>
        <p:spPr>
          <a:xfrm>
            <a:off x="1560750" y="3130875"/>
            <a:ext cx="738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V x I = 240 (20) = 4.800 W = 4,8 kW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218" name="Google Shape;218;p36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9" name="Google Shape;219;p36"/>
          <p:cNvSpPr txBox="1"/>
          <p:nvPr>
            <p:ph idx="1" type="body"/>
          </p:nvPr>
        </p:nvSpPr>
        <p:spPr>
          <a:xfrm>
            <a:off x="1182675" y="1513275"/>
            <a:ext cx="7772400" cy="10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Se a tensão através de um resistor de 25.000 ohms é de 500 V, qual a potência dissipada no resistor?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225" name="Google Shape;225;p37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6" name="Google Shape;226;p37"/>
          <p:cNvSpPr txBox="1"/>
          <p:nvPr>
            <p:ph idx="1" type="body"/>
          </p:nvPr>
        </p:nvSpPr>
        <p:spPr>
          <a:xfrm>
            <a:off x="1182675" y="1513275"/>
            <a:ext cx="7772400" cy="10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Se a tensão através de um resistor de 25.000 ohms é de 500 V, qual a potência dissipada no resistor?</a:t>
            </a:r>
            <a:endParaRPr/>
          </a:p>
        </p:txBody>
      </p:sp>
      <p:sp>
        <p:nvSpPr>
          <p:cNvPr id="227" name="Google Shape;227;p37"/>
          <p:cNvSpPr txBox="1"/>
          <p:nvPr/>
        </p:nvSpPr>
        <p:spPr>
          <a:xfrm>
            <a:off x="1560750" y="3130875"/>
            <a:ext cx="63024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V² / R = 500² / 25.000 = 10 W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233" name="Google Shape;233;p38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4" name="Google Shape;234;p38"/>
          <p:cNvSpPr txBox="1"/>
          <p:nvPr>
            <p:ph idx="1" type="body"/>
          </p:nvPr>
        </p:nvSpPr>
        <p:spPr>
          <a:xfrm>
            <a:off x="1182675" y="1513275"/>
            <a:ext cx="7772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Wattímetro (Medidor de Potência)</a:t>
            </a:r>
            <a:endParaRPr/>
          </a:p>
        </p:txBody>
      </p:sp>
      <p:sp>
        <p:nvSpPr>
          <p:cNvPr id="235" name="Google Shape;235;p38"/>
          <p:cNvSpPr txBox="1"/>
          <p:nvPr>
            <p:ph idx="1" type="body"/>
          </p:nvPr>
        </p:nvSpPr>
        <p:spPr>
          <a:xfrm>
            <a:off x="1182675" y="2046675"/>
            <a:ext cx="7772400" cy="13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Como a potência depende da tensão aplicada aos terminais do elemento e da intensidade da corrente que o percorre, temos que efetuar a ligação de quatro terminais, para efetuar uma medida da potência dissipada pelo resistor R.</a:t>
            </a:r>
            <a:endParaRPr sz="1800"/>
          </a:p>
        </p:txBody>
      </p:sp>
      <p:pic>
        <p:nvPicPr>
          <p:cNvPr id="236" name="Google Shape;236;p38"/>
          <p:cNvPicPr preferRelativeResize="0"/>
          <p:nvPr/>
        </p:nvPicPr>
        <p:blipFill rotWithShape="1">
          <a:blip r:embed="rId3">
            <a:alphaModFix/>
          </a:blip>
          <a:srcRect b="65516" l="18226" r="51411" t="20197"/>
          <a:stretch/>
        </p:blipFill>
        <p:spPr>
          <a:xfrm>
            <a:off x="2207131" y="3389475"/>
            <a:ext cx="4729738" cy="168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Energia Elétrica</a:t>
            </a:r>
            <a:endParaRPr/>
          </a:p>
        </p:txBody>
      </p:sp>
      <p:sp>
        <p:nvSpPr>
          <p:cNvPr id="242" name="Google Shape;242;p39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3" name="Google Shape;243;p39"/>
          <p:cNvSpPr txBox="1"/>
          <p:nvPr>
            <p:ph idx="1" type="body"/>
          </p:nvPr>
        </p:nvSpPr>
        <p:spPr>
          <a:xfrm>
            <a:off x="1182675" y="1513275"/>
            <a:ext cx="77724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</a:t>
            </a:r>
            <a:r>
              <a:rPr lang="pt-BR" sz="2200"/>
              <a:t> energia elétrica desenvolvida em um circuito pode ser calculada pela fórmula</a:t>
            </a:r>
            <a:endParaRPr sz="2200"/>
          </a:p>
        </p:txBody>
      </p:sp>
      <p:sp>
        <p:nvSpPr>
          <p:cNvPr id="244" name="Google Shape;244;p39"/>
          <p:cNvSpPr txBox="1"/>
          <p:nvPr/>
        </p:nvSpPr>
        <p:spPr>
          <a:xfrm>
            <a:off x="3796050" y="2749875"/>
            <a:ext cx="1551900" cy="5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200">
                <a:latin typeface="Tahoma"/>
                <a:ea typeface="Tahoma"/>
                <a:cs typeface="Tahoma"/>
                <a:sym typeface="Tahoma"/>
              </a:rPr>
              <a:t>E = P x Δt</a:t>
            </a:r>
            <a:endParaRPr i="1" sz="2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5" name="Google Shape;245;p39"/>
          <p:cNvSpPr txBox="1"/>
          <p:nvPr/>
        </p:nvSpPr>
        <p:spPr>
          <a:xfrm>
            <a:off x="3553650" y="3664275"/>
            <a:ext cx="2036700" cy="4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2200">
                <a:latin typeface="Tahoma"/>
                <a:ea typeface="Tahoma"/>
                <a:cs typeface="Tahoma"/>
                <a:sym typeface="Tahoma"/>
              </a:rPr>
              <a:t>kWh </a:t>
            </a:r>
            <a:r>
              <a:rPr i="1" lang="pt-BR" sz="2200">
                <a:latin typeface="Tahoma"/>
                <a:ea typeface="Tahoma"/>
                <a:cs typeface="Tahoma"/>
                <a:sym typeface="Tahoma"/>
              </a:rPr>
              <a:t>= kW x h</a:t>
            </a:r>
            <a:endParaRPr i="1"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Energia Elétrica</a:t>
            </a:r>
            <a:endParaRPr/>
          </a:p>
        </p:txBody>
      </p:sp>
      <p:sp>
        <p:nvSpPr>
          <p:cNvPr id="251" name="Google Shape;251;p40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2" name="Google Shape;252;p40"/>
          <p:cNvSpPr txBox="1"/>
          <p:nvPr>
            <p:ph idx="1" type="body"/>
          </p:nvPr>
        </p:nvSpPr>
        <p:spPr>
          <a:xfrm>
            <a:off x="1182675" y="1513275"/>
            <a:ext cx="7772400" cy="10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Que quantidade de energia é liberada em 2 h por um gerador que fornece 10 kW?</a:t>
            </a:r>
            <a:endParaRPr sz="2200"/>
          </a:p>
        </p:txBody>
      </p:sp>
      <p:sp>
        <p:nvSpPr>
          <p:cNvPr id="253" name="Google Shape;253;p40"/>
          <p:cNvSpPr txBox="1"/>
          <p:nvPr/>
        </p:nvSpPr>
        <p:spPr>
          <a:xfrm>
            <a:off x="3557700" y="2641950"/>
            <a:ext cx="2028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E = P x Δt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40"/>
          <p:cNvSpPr txBox="1"/>
          <p:nvPr/>
        </p:nvSpPr>
        <p:spPr>
          <a:xfrm>
            <a:off x="2089950" y="3556350"/>
            <a:ext cx="49641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E = 10 kW x 2 h = 20 kWh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Energia Elétrica</a:t>
            </a:r>
            <a:endParaRPr/>
          </a:p>
        </p:txBody>
      </p:sp>
      <p:sp>
        <p:nvSpPr>
          <p:cNvPr id="260" name="Google Shape;260;p41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1" name="Google Shape;261;p41"/>
          <p:cNvSpPr txBox="1"/>
          <p:nvPr>
            <p:ph idx="1" type="body"/>
          </p:nvPr>
        </p:nvSpPr>
        <p:spPr>
          <a:xfrm>
            <a:off x="1182675" y="1513275"/>
            <a:ext cx="77724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Quilo-horo-wattímetro</a:t>
            </a:r>
            <a:endParaRPr sz="2200"/>
          </a:p>
        </p:txBody>
      </p:sp>
      <p:pic>
        <p:nvPicPr>
          <p:cNvPr id="262" name="Google Shape;262;p41"/>
          <p:cNvPicPr preferRelativeResize="0"/>
          <p:nvPr/>
        </p:nvPicPr>
        <p:blipFill rotWithShape="1">
          <a:blip r:embed="rId3">
            <a:alphaModFix/>
          </a:blip>
          <a:srcRect b="69796" l="33142" r="58336" t="18357"/>
          <a:stretch/>
        </p:blipFill>
        <p:spPr>
          <a:xfrm>
            <a:off x="2145525" y="2276900"/>
            <a:ext cx="2122225" cy="2235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41"/>
          <p:cNvPicPr preferRelativeResize="0"/>
          <p:nvPr/>
        </p:nvPicPr>
        <p:blipFill rotWithShape="1">
          <a:blip r:embed="rId3">
            <a:alphaModFix/>
          </a:blip>
          <a:srcRect b="65310" l="41434" r="50901" t="24084"/>
          <a:stretch/>
        </p:blipFill>
        <p:spPr>
          <a:xfrm>
            <a:off x="5179325" y="2394000"/>
            <a:ext cx="1908751" cy="2001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2"/>
          <p:cNvSpPr txBox="1"/>
          <p:nvPr>
            <p:ph type="title"/>
          </p:nvPr>
        </p:nvSpPr>
        <p:spPr>
          <a:xfrm>
            <a:off x="1258875" y="160725"/>
            <a:ext cx="78852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Curto-Circuito e Circuito Aberto</a:t>
            </a:r>
            <a:endParaRPr/>
          </a:p>
        </p:txBody>
      </p:sp>
      <p:sp>
        <p:nvSpPr>
          <p:cNvPr id="269" name="Google Shape;269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0" name="Google Shape;270;p42"/>
          <p:cNvSpPr txBox="1"/>
          <p:nvPr>
            <p:ph idx="1" type="body"/>
          </p:nvPr>
        </p:nvSpPr>
        <p:spPr>
          <a:xfrm>
            <a:off x="1182675" y="1513275"/>
            <a:ext cx="77724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Curto-Circuito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Se ligarmos um condutor (R ≅ 0) diretamente na saída de uma fonte de alimentação ou tomada, a corrente será </a:t>
            </a:r>
            <a:r>
              <a:rPr i="1" lang="pt-BR" sz="1800"/>
              <a:t>extremamente alta</a:t>
            </a:r>
            <a:r>
              <a:rPr lang="pt-BR" sz="1800"/>
              <a:t>, situação conhecida como </a:t>
            </a:r>
            <a:r>
              <a:rPr i="1" lang="pt-BR" sz="1800"/>
              <a:t>curto-circuito</a:t>
            </a:r>
            <a:r>
              <a:rPr lang="pt-BR" sz="1800"/>
              <a:t>.</a:t>
            </a:r>
            <a:endParaRPr sz="1800"/>
          </a:p>
        </p:txBody>
      </p:sp>
      <p:pic>
        <p:nvPicPr>
          <p:cNvPr id="271" name="Google Shape;271;p42"/>
          <p:cNvPicPr preferRelativeResize="0"/>
          <p:nvPr/>
        </p:nvPicPr>
        <p:blipFill rotWithShape="1">
          <a:blip r:embed="rId3">
            <a:alphaModFix/>
          </a:blip>
          <a:srcRect b="65272" l="34551" r="49626" t="25386"/>
          <a:stretch/>
        </p:blipFill>
        <p:spPr>
          <a:xfrm>
            <a:off x="2645439" y="3301825"/>
            <a:ext cx="3853123" cy="1723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3"/>
          <p:cNvSpPr txBox="1"/>
          <p:nvPr>
            <p:ph type="title"/>
          </p:nvPr>
        </p:nvSpPr>
        <p:spPr>
          <a:xfrm>
            <a:off x="1258875" y="160725"/>
            <a:ext cx="78852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Curto-Circuito e Circuito Aberto</a:t>
            </a:r>
            <a:endParaRPr/>
          </a:p>
        </p:txBody>
      </p:sp>
      <p:sp>
        <p:nvSpPr>
          <p:cNvPr id="277" name="Google Shape;277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8" name="Google Shape;278;p43"/>
          <p:cNvSpPr txBox="1"/>
          <p:nvPr>
            <p:ph idx="1" type="body"/>
          </p:nvPr>
        </p:nvSpPr>
        <p:spPr>
          <a:xfrm>
            <a:off x="1182675" y="1513275"/>
            <a:ext cx="7772400" cy="13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Curto-Circuito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Situação que produz calor intenso, pode danificar a fonte ou provocar incêndio na instalação elétrica.</a:t>
            </a:r>
            <a:endParaRPr sz="1800"/>
          </a:p>
        </p:txBody>
      </p:sp>
      <p:sp>
        <p:nvSpPr>
          <p:cNvPr id="279" name="Google Shape;279;p43"/>
          <p:cNvSpPr txBox="1"/>
          <p:nvPr>
            <p:ph idx="1" type="body"/>
          </p:nvPr>
        </p:nvSpPr>
        <p:spPr>
          <a:xfrm>
            <a:off x="1126150" y="2932275"/>
            <a:ext cx="77724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Por isso que as fontes possuem um circuito interno de proteção contra curto-circuito ou circuitos limitadores de corrente.</a:t>
            </a:r>
            <a:endParaRPr sz="1800"/>
          </a:p>
        </p:txBody>
      </p:sp>
      <p:sp>
        <p:nvSpPr>
          <p:cNvPr id="280" name="Google Shape;280;p43"/>
          <p:cNvSpPr txBox="1"/>
          <p:nvPr>
            <p:ph idx="1" type="body"/>
          </p:nvPr>
        </p:nvSpPr>
        <p:spPr>
          <a:xfrm>
            <a:off x="1126150" y="3922875"/>
            <a:ext cx="77724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As instalações elétricas possuem fusíveis ou disjuntores que protegem contra uma elevação brusca da corrente.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4"/>
          <p:cNvSpPr txBox="1"/>
          <p:nvPr>
            <p:ph type="title"/>
          </p:nvPr>
        </p:nvSpPr>
        <p:spPr>
          <a:xfrm>
            <a:off x="1258875" y="160725"/>
            <a:ext cx="78852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Curto-Circuito e Circuito Aberto</a:t>
            </a:r>
            <a:endParaRPr/>
          </a:p>
        </p:txBody>
      </p:sp>
      <p:sp>
        <p:nvSpPr>
          <p:cNvPr id="286" name="Google Shape;286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7" name="Google Shape;287;p44"/>
          <p:cNvSpPr txBox="1"/>
          <p:nvPr>
            <p:ph idx="1" type="body"/>
          </p:nvPr>
        </p:nvSpPr>
        <p:spPr>
          <a:xfrm>
            <a:off x="1182675" y="1513275"/>
            <a:ext cx="77724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Curto-Circuito e Circuito Aberto</a:t>
            </a:r>
            <a:endParaRPr sz="1800"/>
          </a:p>
        </p:txBody>
      </p:sp>
      <p:pic>
        <p:nvPicPr>
          <p:cNvPr id="288" name="Google Shape;288;p44"/>
          <p:cNvPicPr preferRelativeResize="0"/>
          <p:nvPr/>
        </p:nvPicPr>
        <p:blipFill rotWithShape="1">
          <a:blip r:embed="rId3">
            <a:alphaModFix/>
          </a:blip>
          <a:srcRect b="57578" l="20580" r="56427" t="36268"/>
          <a:stretch/>
        </p:blipFill>
        <p:spPr>
          <a:xfrm>
            <a:off x="1903025" y="3545625"/>
            <a:ext cx="6194877" cy="125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4"/>
          <p:cNvPicPr preferRelativeResize="0"/>
          <p:nvPr/>
        </p:nvPicPr>
        <p:blipFill rotWithShape="1">
          <a:blip r:embed="rId3">
            <a:alphaModFix/>
          </a:blip>
          <a:srcRect b="63748" l="20711" r="57786" t="30881"/>
          <a:stretch/>
        </p:blipFill>
        <p:spPr>
          <a:xfrm>
            <a:off x="1903025" y="2230650"/>
            <a:ext cx="5793526" cy="109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as grandezas potência e energia.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Praticar os principais exercícios.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295" name="Google Shape;295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6" name="Google Shape;296;p45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Aprendeu-se sobre as grandezas potência e energia.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Praticou-se os principais exercícios.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02" name="Google Shape;302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5" name="Google Shape;305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Google Shape;309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2" name="Google Shape;312;p46"/>
          <p:cNvSpPr txBox="1"/>
          <p:nvPr>
            <p:ph idx="1" type="body"/>
          </p:nvPr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6"/>
            <a:ext cx="7772400" cy="15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 potência elétrica P usada em qualquer parte de um circuito é igual à corrente I nessa parte multiplicada pela tensão V através dessa parte do circuito.</a:t>
            </a:r>
            <a:endParaRPr/>
          </a:p>
        </p:txBody>
      </p:sp>
      <p:sp>
        <p:nvSpPr>
          <p:cNvPr id="151" name="Google Shape;151;p28"/>
          <p:cNvSpPr txBox="1"/>
          <p:nvPr/>
        </p:nvSpPr>
        <p:spPr>
          <a:xfrm>
            <a:off x="3700350" y="3061225"/>
            <a:ext cx="174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V x I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1182675" y="3799276"/>
            <a:ext cx="77724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Outras formas são:</a:t>
            </a:r>
            <a:endParaRPr/>
          </a:p>
        </p:txBody>
      </p:sp>
      <p:sp>
        <p:nvSpPr>
          <p:cNvPr id="153" name="Google Shape;153;p28"/>
          <p:cNvSpPr txBox="1"/>
          <p:nvPr/>
        </p:nvSpPr>
        <p:spPr>
          <a:xfrm>
            <a:off x="2619650" y="4273875"/>
            <a:ext cx="174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 = P / V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Google Shape;154;p28"/>
          <p:cNvSpPr txBox="1"/>
          <p:nvPr/>
        </p:nvSpPr>
        <p:spPr>
          <a:xfrm>
            <a:off x="5398700" y="4273875"/>
            <a:ext cx="174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= P / I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60" name="Google Shape;160;p29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1" name="Google Shape;161;p29"/>
          <p:cNvSpPr txBox="1"/>
          <p:nvPr>
            <p:ph idx="1" type="body"/>
          </p:nvPr>
        </p:nvSpPr>
        <p:spPr>
          <a:xfrm>
            <a:off x="1182675" y="1513276"/>
            <a:ext cx="7772400" cy="15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Se conhecermos a corrente I e a resistência R mas não a tensão V, podemos determinar a potência P utilizando a lei de Ohm para a tensão, de modo que substituindo:</a:t>
            </a:r>
            <a:endParaRPr/>
          </a:p>
        </p:txBody>
      </p:sp>
      <p:sp>
        <p:nvSpPr>
          <p:cNvPr id="162" name="Google Shape;162;p29"/>
          <p:cNvSpPr txBox="1"/>
          <p:nvPr/>
        </p:nvSpPr>
        <p:spPr>
          <a:xfrm>
            <a:off x="3700350" y="3061225"/>
            <a:ext cx="174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= R x I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1182675" y="3799276"/>
            <a:ext cx="77724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na Eq. </a:t>
            </a:r>
            <a:r>
              <a:rPr i="1" lang="pt-BR" sz="2200"/>
              <a:t>P = V x I</a:t>
            </a:r>
            <a:r>
              <a:rPr lang="pt-BR" sz="2200"/>
              <a:t> , temos:</a:t>
            </a:r>
            <a:endParaRPr/>
          </a:p>
        </p:txBody>
      </p:sp>
      <p:sp>
        <p:nvSpPr>
          <p:cNvPr id="164" name="Google Shape;164;p29"/>
          <p:cNvSpPr txBox="1"/>
          <p:nvPr/>
        </p:nvSpPr>
        <p:spPr>
          <a:xfrm>
            <a:off x="2625900" y="4273875"/>
            <a:ext cx="38922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(R x I) I = R x I²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70" name="Google Shape;170;p30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1182675" y="1513276"/>
            <a:ext cx="7772400" cy="15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Da mesma maneira, se for conhecida a tensão V e a resistência R mas não a corrente I, podemos determinar a potência P através da lei de Ohm para a corrente:</a:t>
            </a:r>
            <a:endParaRPr/>
          </a:p>
        </p:txBody>
      </p:sp>
      <p:sp>
        <p:nvSpPr>
          <p:cNvPr id="172" name="Google Shape;172;p30"/>
          <p:cNvSpPr txBox="1"/>
          <p:nvPr/>
        </p:nvSpPr>
        <p:spPr>
          <a:xfrm>
            <a:off x="3700350" y="3061225"/>
            <a:ext cx="17433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 = V / R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3" name="Google Shape;173;p30"/>
          <p:cNvSpPr txBox="1"/>
          <p:nvPr>
            <p:ph idx="1" type="body"/>
          </p:nvPr>
        </p:nvSpPr>
        <p:spPr>
          <a:xfrm>
            <a:off x="1182675" y="3799276"/>
            <a:ext cx="77724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na Eq. </a:t>
            </a:r>
            <a:r>
              <a:rPr i="1" lang="pt-BR" sz="2200"/>
              <a:t>P = V x I</a:t>
            </a:r>
            <a:r>
              <a:rPr lang="pt-BR" sz="2200"/>
              <a:t> , temos:</a:t>
            </a:r>
            <a:endParaRPr/>
          </a:p>
        </p:txBody>
      </p:sp>
      <p:sp>
        <p:nvSpPr>
          <p:cNvPr id="174" name="Google Shape;174;p30"/>
          <p:cNvSpPr txBox="1"/>
          <p:nvPr/>
        </p:nvSpPr>
        <p:spPr>
          <a:xfrm>
            <a:off x="2489700" y="4273875"/>
            <a:ext cx="4164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V (V / R) = V² / R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80" name="Google Shape;180;p31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1" name="Google Shape;181;p31"/>
          <p:cNvSpPr txBox="1"/>
          <p:nvPr>
            <p:ph idx="1" type="body"/>
          </p:nvPr>
        </p:nvSpPr>
        <p:spPr>
          <a:xfrm>
            <a:off x="1182675" y="2061600"/>
            <a:ext cx="7772400" cy="10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Se conhecermos quaisquer duas das quantidades, poderemos calcular a terceira.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87" name="Google Shape;187;p32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" name="Google Shape;188;p32"/>
          <p:cNvSpPr txBox="1"/>
          <p:nvPr>
            <p:ph idx="1" type="body"/>
          </p:nvPr>
        </p:nvSpPr>
        <p:spPr>
          <a:xfrm>
            <a:off x="1182675" y="1513274"/>
            <a:ext cx="7772400" cy="14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A corrente através de um resistor de 100 ohms a ser usado num circuito é de 0,20 A. Calcule a especificação de potência do resistor.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194" name="Google Shape;194;p33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3"/>
          <p:cNvSpPr txBox="1"/>
          <p:nvPr>
            <p:ph idx="1" type="body"/>
          </p:nvPr>
        </p:nvSpPr>
        <p:spPr>
          <a:xfrm>
            <a:off x="1182675" y="1513274"/>
            <a:ext cx="7772400" cy="14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A corrente através de um resistor de 100 ohms a ser usado num circuito é de 0,20 A. Calcule a especificação de potência do resi</a:t>
            </a:r>
            <a:r>
              <a:rPr lang="pt-BR" sz="2200"/>
              <a:t>s</a:t>
            </a:r>
            <a:r>
              <a:rPr lang="pt-BR" sz="2200"/>
              <a:t>tor.</a:t>
            </a:r>
            <a:endParaRPr/>
          </a:p>
        </p:txBody>
      </p:sp>
      <p:sp>
        <p:nvSpPr>
          <p:cNvPr id="196" name="Google Shape;196;p33"/>
          <p:cNvSpPr txBox="1"/>
          <p:nvPr/>
        </p:nvSpPr>
        <p:spPr>
          <a:xfrm>
            <a:off x="1560750" y="3130875"/>
            <a:ext cx="60225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P = R x I² = (0,20)²(100) = 4 W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7" name="Google Shape;197;p33"/>
          <p:cNvSpPr txBox="1"/>
          <p:nvPr>
            <p:ph idx="1" type="body"/>
          </p:nvPr>
        </p:nvSpPr>
        <p:spPr>
          <a:xfrm>
            <a:off x="1182675" y="3951674"/>
            <a:ext cx="7772400" cy="9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Para evitar que o resistor se queime, a especificação de potência de qualquer resistor deve ser o dobro.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</a:t>
            </a:r>
            <a:endParaRPr/>
          </a:p>
        </p:txBody>
      </p:sp>
      <p:sp>
        <p:nvSpPr>
          <p:cNvPr id="203" name="Google Shape;203;p34"/>
          <p:cNvSpPr txBox="1"/>
          <p:nvPr/>
        </p:nvSpPr>
        <p:spPr>
          <a:xfrm>
            <a:off x="8521825" y="4682725"/>
            <a:ext cx="425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4" name="Google Shape;204;p34"/>
          <p:cNvSpPr txBox="1"/>
          <p:nvPr>
            <p:ph idx="1" type="body"/>
          </p:nvPr>
        </p:nvSpPr>
        <p:spPr>
          <a:xfrm>
            <a:off x="1182675" y="1513274"/>
            <a:ext cx="7772400" cy="14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Ex: Quantos quilowatts de potência são liberados a um circuito por um gerador de 240 V que fornece 20 A ao circuito?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