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</p:sldIdLst>
  <p:sldSz cy="5143500" cx="9144000"/>
  <p:notesSz cx="6858000" cy="9144000"/>
  <p:embeddedFontLst>
    <p:embeddedFont>
      <p:font typeface="Tahoma"/>
      <p:regular r:id="rId44"/>
      <p:bold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Tahoma-regular.fntdata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45" Type="http://schemas.openxmlformats.org/officeDocument/2006/relationships/font" Target="fonts/Tahoma-bold.fntdata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a9205d5139_0_1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a9205d5139_0_1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aecc441c69_0_17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aecc441c69_0_17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06be1966ca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106be1966ca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06be1966ca_0_2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106be1966ca_0_2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b1f378a77d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b1f378a77d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b1f378a77d_0_5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gb1f378a77d_0_5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055ed430b7_0_4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g1055ed430b7_0_4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b1f378a77d_0_7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gb1f378a77d_0_7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b1f378a77d_0_10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gb1f378a77d_0_10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1055ed430b7_0_6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1055ed430b7_0_6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b1f378a77d_0_14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gb1f378a77d_0_14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b1f378a77d_0_17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gb1f378a77d_0_17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b1f378a77d_0_20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gb1f378a77d_0_20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b1f378a77d_0_22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gb1f378a77d_0_22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aecc441c69_0_33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gaecc441c69_0_33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06be1966ca_0_4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g106be1966ca_0_4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06be1966ca_0_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g106be1966ca_0_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106be1966ca_0_6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g106be1966ca_0_6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b1f378a77d_0_25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gb1f378a77d_0_25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1055ed430b7_0_8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g1055ed430b7_0_8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09d9b8364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09d9b8364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b1f378a77d_0_29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gb1f378a77d_0_29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1055ed430b7_0_10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g1055ed430b7_0_10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b1f378a77d_0_32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b1f378a77d_0_32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1055ed430b7_0_11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g1055ed430b7_0_11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106be1966ca_0_7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g106be1966ca_0_7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106be1966ca_0_7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g106be1966ca_0_7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0" name="Google Shape;680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b1b684e331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b1b684e331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b1b684e331_0_4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b1b684e331_0_4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a9205d5139_0_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a9205d5139_0_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055ed430b7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1055ed430b7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055ed430b7_0_2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1055ed430b7_0_2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a9205d5139_0_6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a9205d5139_0_6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7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Circuitos Série, Paralelo e Misto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91" name="Google Shape;291;p35"/>
          <p:cNvSpPr txBox="1"/>
          <p:nvPr/>
        </p:nvSpPr>
        <p:spPr>
          <a:xfrm>
            <a:off x="8556550" y="4682725"/>
            <a:ext cx="390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2" name="Google Shape;292;p35"/>
          <p:cNvSpPr txBox="1"/>
          <p:nvPr>
            <p:ph idx="1" type="body"/>
          </p:nvPr>
        </p:nvSpPr>
        <p:spPr>
          <a:xfrm>
            <a:off x="1171575" y="1473675"/>
            <a:ext cx="7878300" cy="21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Resumo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Mesma corrente em todo o circuito.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Tensões diferentes, que muda para cada valor de resistência.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 defeito em um dos componentes anula a corrente total.</a:t>
            </a:r>
            <a:endParaRPr sz="1800"/>
          </a:p>
        </p:txBody>
      </p:sp>
      <p:grpSp>
        <p:nvGrpSpPr>
          <p:cNvPr id="293" name="Google Shape;293;p35"/>
          <p:cNvGrpSpPr/>
          <p:nvPr/>
        </p:nvGrpSpPr>
        <p:grpSpPr>
          <a:xfrm>
            <a:off x="1796123" y="3192015"/>
            <a:ext cx="2833166" cy="1833618"/>
            <a:chOff x="3384588" y="3372475"/>
            <a:chExt cx="2374825" cy="1555100"/>
          </a:xfrm>
        </p:grpSpPr>
        <p:grpSp>
          <p:nvGrpSpPr>
            <p:cNvPr id="294" name="Google Shape;294;p35"/>
            <p:cNvGrpSpPr/>
            <p:nvPr/>
          </p:nvGrpSpPr>
          <p:grpSpPr>
            <a:xfrm>
              <a:off x="3384588" y="3372475"/>
              <a:ext cx="2374825" cy="1555100"/>
              <a:chOff x="2101650" y="3296275"/>
              <a:chExt cx="2374825" cy="1555100"/>
            </a:xfrm>
          </p:grpSpPr>
          <p:pic>
            <p:nvPicPr>
              <p:cNvPr id="295" name="Google Shape;295;p35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6" name="Google Shape;296;p35"/>
              <p:cNvSpPr txBox="1"/>
              <p:nvPr/>
            </p:nvSpPr>
            <p:spPr>
              <a:xfrm>
                <a:off x="2101650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97" name="Google Shape;297;p35"/>
              <p:cNvSpPr txBox="1"/>
              <p:nvPr/>
            </p:nvSpPr>
            <p:spPr>
              <a:xfrm>
                <a:off x="2939850" y="32962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2Ω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98" name="Google Shape;298;p35"/>
              <p:cNvSpPr txBox="1"/>
              <p:nvPr/>
            </p:nvSpPr>
            <p:spPr>
              <a:xfrm>
                <a:off x="3932575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3Ω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99" name="Google Shape;299;p35"/>
              <p:cNvSpPr txBox="1"/>
              <p:nvPr/>
            </p:nvSpPr>
            <p:spPr>
              <a:xfrm>
                <a:off x="2963800" y="4302325"/>
                <a:ext cx="608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5Ω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300" name="Google Shape;300;p35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01" name="Google Shape;301;p35"/>
            <p:cNvSpPr txBox="1"/>
            <p:nvPr/>
          </p:nvSpPr>
          <p:spPr>
            <a:xfrm>
              <a:off x="4157084" y="3982072"/>
              <a:ext cx="68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=10A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cxnSp>
        <p:nvCxnSpPr>
          <p:cNvPr id="302" name="Google Shape;302;p35"/>
          <p:cNvCxnSpPr>
            <a:endCxn id="298" idx="0"/>
          </p:cNvCxnSpPr>
          <p:nvPr/>
        </p:nvCxnSpPr>
        <p:spPr>
          <a:xfrm flipH="1" rot="10800000">
            <a:off x="3605853" y="4000641"/>
            <a:ext cx="699000" cy="439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3" name="Google Shape;303;p35"/>
          <p:cNvCxnSpPr>
            <a:endCxn id="298" idx="2"/>
          </p:cNvCxnSpPr>
          <p:nvPr/>
        </p:nvCxnSpPr>
        <p:spPr>
          <a:xfrm>
            <a:off x="3535953" y="4090224"/>
            <a:ext cx="768900" cy="269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4" name="Google Shape;304;p35"/>
          <p:cNvSpPr/>
          <p:nvPr/>
        </p:nvSpPr>
        <p:spPr>
          <a:xfrm>
            <a:off x="4910963" y="3846450"/>
            <a:ext cx="881700" cy="74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5" name="Google Shape;30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9262" y="3579845"/>
            <a:ext cx="1784548" cy="1430838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5"/>
          <p:cNvSpPr txBox="1"/>
          <p:nvPr/>
        </p:nvSpPr>
        <p:spPr>
          <a:xfrm>
            <a:off x="6139523" y="3985691"/>
            <a:ext cx="648873" cy="3586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7" name="Google Shape;307;p35"/>
          <p:cNvSpPr txBox="1"/>
          <p:nvPr/>
        </p:nvSpPr>
        <p:spPr>
          <a:xfrm>
            <a:off x="7139496" y="3177064"/>
            <a:ext cx="648873" cy="3586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2Ω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8" name="Google Shape;308;p35"/>
          <p:cNvSpPr txBox="1"/>
          <p:nvPr/>
        </p:nvSpPr>
        <p:spPr>
          <a:xfrm>
            <a:off x="7168068" y="4363298"/>
            <a:ext cx="725821" cy="35868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5Ω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9" name="Google Shape;309;p35"/>
          <p:cNvSpPr txBox="1"/>
          <p:nvPr/>
        </p:nvSpPr>
        <p:spPr>
          <a:xfrm>
            <a:off x="8073350" y="3932500"/>
            <a:ext cx="390600" cy="66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315" name="Google Shape;315;p36"/>
          <p:cNvSpPr txBox="1"/>
          <p:nvPr/>
        </p:nvSpPr>
        <p:spPr>
          <a:xfrm>
            <a:off x="1182675" y="1513268"/>
            <a:ext cx="77724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(1) Questão para revisão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316" name="Google Shape;316;p36"/>
          <p:cNvGrpSpPr/>
          <p:nvPr/>
        </p:nvGrpSpPr>
        <p:grpSpPr>
          <a:xfrm>
            <a:off x="3483487" y="2175818"/>
            <a:ext cx="2181693" cy="1924050"/>
            <a:chOff x="4235350" y="2072168"/>
            <a:chExt cx="2181693" cy="1924050"/>
          </a:xfrm>
        </p:grpSpPr>
        <p:sp>
          <p:nvSpPr>
            <p:cNvPr id="317" name="Google Shape;317;p36"/>
            <p:cNvSpPr txBox="1"/>
            <p:nvPr/>
          </p:nvSpPr>
          <p:spPr>
            <a:xfrm>
              <a:off x="5691343" y="3289648"/>
              <a:ext cx="7257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10</a:t>
              </a: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318" name="Google Shape;318;p3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28875" y="2072168"/>
              <a:ext cx="1076325" cy="19240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9" name="Google Shape;319;p36"/>
            <p:cNvCxnSpPr/>
            <p:nvPr/>
          </p:nvCxnSpPr>
          <p:spPr>
            <a:xfrm>
              <a:off x="4822391" y="2212240"/>
              <a:ext cx="5640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20" name="Google Shape;320;p36"/>
            <p:cNvSpPr txBox="1"/>
            <p:nvPr/>
          </p:nvSpPr>
          <p:spPr>
            <a:xfrm>
              <a:off x="5691343" y="2375248"/>
              <a:ext cx="7257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5</a:t>
              </a:r>
              <a:r>
                <a:rPr lang="pt-BR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21" name="Google Shape;321;p36"/>
            <p:cNvSpPr txBox="1"/>
            <p:nvPr/>
          </p:nvSpPr>
          <p:spPr>
            <a:xfrm>
              <a:off x="4898581" y="2212600"/>
              <a:ext cx="4119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22" name="Google Shape;322;p36"/>
            <p:cNvSpPr txBox="1"/>
            <p:nvPr/>
          </p:nvSpPr>
          <p:spPr>
            <a:xfrm>
              <a:off x="4235350" y="2759650"/>
              <a:ext cx="1076400" cy="35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V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T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=60V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323" name="Google Shape;323;p36"/>
          <p:cNvSpPr txBox="1"/>
          <p:nvPr>
            <p:ph idx="1" type="body"/>
          </p:nvPr>
        </p:nvSpPr>
        <p:spPr>
          <a:xfrm>
            <a:off x="3478813" y="42253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lang="pt-BR" sz="1800"/>
              <a:t> = ?</a:t>
            </a:r>
            <a:endParaRPr baseline="-25000"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329" name="Google Shape;329;p37"/>
          <p:cNvSpPr txBox="1"/>
          <p:nvPr/>
        </p:nvSpPr>
        <p:spPr>
          <a:xfrm>
            <a:off x="1182675" y="1513276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(2) Calcule R</a:t>
            </a:r>
            <a:r>
              <a:rPr baseline="-25000" lang="pt-BR" sz="1800">
                <a:solidFill>
                  <a:srgbClr val="FF0000"/>
                </a:solidFill>
              </a:rPr>
              <a:t>T</a:t>
            </a:r>
            <a:r>
              <a:rPr lang="pt-BR" sz="1800">
                <a:solidFill>
                  <a:srgbClr val="FF0000"/>
                </a:solidFill>
              </a:rPr>
              <a:t> , I</a:t>
            </a:r>
            <a:r>
              <a:rPr baseline="-25000" lang="pt-BR" sz="1800">
                <a:solidFill>
                  <a:srgbClr val="FF0000"/>
                </a:solidFill>
              </a:rPr>
              <a:t>S</a:t>
            </a:r>
            <a:r>
              <a:rPr lang="pt-BR" sz="1800">
                <a:solidFill>
                  <a:srgbClr val="FF0000"/>
                </a:solidFill>
              </a:rPr>
              <a:t> , </a:t>
            </a:r>
            <a:r>
              <a:rPr lang="pt-BR" sz="1800">
                <a:solidFill>
                  <a:schemeClr val="hlink"/>
                </a:solidFill>
              </a:rPr>
              <a:t> V</a:t>
            </a:r>
            <a:r>
              <a:rPr baseline="-25000" lang="pt-BR" sz="1800">
                <a:solidFill>
                  <a:schemeClr val="hlink"/>
                </a:solidFill>
              </a:rPr>
              <a:t>1</a:t>
            </a:r>
            <a:r>
              <a:rPr lang="pt-BR" sz="1800">
                <a:solidFill>
                  <a:srgbClr val="FF0000"/>
                </a:solidFill>
              </a:rPr>
              <a:t>, </a:t>
            </a:r>
            <a:r>
              <a:rPr lang="pt-BR" sz="1800">
                <a:solidFill>
                  <a:schemeClr val="hlink"/>
                </a:solidFill>
              </a:rPr>
              <a:t> V</a:t>
            </a:r>
            <a:r>
              <a:rPr baseline="-25000" lang="pt-BR" sz="1800">
                <a:solidFill>
                  <a:schemeClr val="hlink"/>
                </a:solidFill>
              </a:rPr>
              <a:t>2  </a:t>
            </a:r>
            <a:r>
              <a:rPr lang="pt-BR" sz="1800">
                <a:solidFill>
                  <a:srgbClr val="FF0000"/>
                </a:solidFill>
              </a:rPr>
              <a:t>e V</a:t>
            </a:r>
            <a:r>
              <a:rPr baseline="-25000" lang="pt-BR" sz="1800">
                <a:solidFill>
                  <a:srgbClr val="FF0000"/>
                </a:solidFill>
              </a:rPr>
              <a:t>3</a:t>
            </a:r>
            <a:endParaRPr baseline="-25000" sz="1800">
              <a:solidFill>
                <a:srgbClr val="FF0000"/>
              </a:solidFill>
            </a:endParaRPr>
          </a:p>
        </p:txBody>
      </p:sp>
      <p:pic>
        <p:nvPicPr>
          <p:cNvPr id="330" name="Google Shape;330;p37"/>
          <p:cNvPicPr preferRelativeResize="0"/>
          <p:nvPr/>
        </p:nvPicPr>
        <p:blipFill rotWithShape="1">
          <a:blip r:embed="rId3">
            <a:alphaModFix/>
          </a:blip>
          <a:srcRect b="19428" l="53497" r="8216" t="40229"/>
          <a:stretch/>
        </p:blipFill>
        <p:spPr>
          <a:xfrm>
            <a:off x="4465375" y="1919775"/>
            <a:ext cx="3334799" cy="197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336" name="Google Shape;336;p38"/>
          <p:cNvSpPr txBox="1"/>
          <p:nvPr/>
        </p:nvSpPr>
        <p:spPr>
          <a:xfrm>
            <a:off x="1182675" y="1513268"/>
            <a:ext cx="77724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(3) </a:t>
            </a:r>
            <a:r>
              <a:rPr lang="pt-BR" sz="1800">
                <a:solidFill>
                  <a:schemeClr val="hlink"/>
                </a:solidFill>
              </a:rPr>
              <a:t>Calcule R</a:t>
            </a:r>
            <a:r>
              <a:rPr baseline="-25000" lang="pt-BR" sz="1800">
                <a:solidFill>
                  <a:schemeClr val="hlink"/>
                </a:solidFill>
              </a:rPr>
              <a:t>T</a:t>
            </a:r>
            <a:r>
              <a:rPr lang="pt-BR" sz="1800">
                <a:solidFill>
                  <a:schemeClr val="hlink"/>
                </a:solidFill>
              </a:rPr>
              <a:t> , I</a:t>
            </a:r>
            <a:r>
              <a:rPr baseline="-25000" lang="pt-BR" sz="1800">
                <a:solidFill>
                  <a:schemeClr val="hlink"/>
                </a:solidFill>
              </a:rPr>
              <a:t>S</a:t>
            </a:r>
            <a:r>
              <a:rPr lang="pt-BR" sz="1800">
                <a:solidFill>
                  <a:schemeClr val="hlink"/>
                </a:solidFill>
              </a:rPr>
              <a:t> e P</a:t>
            </a:r>
            <a:r>
              <a:rPr baseline="-25000" lang="pt-BR" sz="1800">
                <a:solidFill>
                  <a:schemeClr val="hlink"/>
                </a:solidFill>
              </a:rPr>
              <a:t>T</a:t>
            </a:r>
            <a:endParaRPr baseline="-25000" sz="1800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337" name="Google Shape;337;p38"/>
          <p:cNvPicPr preferRelativeResize="0"/>
          <p:nvPr/>
        </p:nvPicPr>
        <p:blipFill rotWithShape="1">
          <a:blip r:embed="rId3">
            <a:alphaModFix/>
          </a:blip>
          <a:srcRect b="11367" l="52048" r="3132" t="43773"/>
          <a:stretch/>
        </p:blipFill>
        <p:spPr>
          <a:xfrm>
            <a:off x="4088550" y="1919775"/>
            <a:ext cx="3665975" cy="206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3" name="Google Shape;343;p39"/>
          <p:cNvSpPr txBox="1"/>
          <p:nvPr>
            <p:ph idx="1" type="body"/>
          </p:nvPr>
        </p:nvSpPr>
        <p:spPr>
          <a:xfrm>
            <a:off x="1182675" y="1513275"/>
            <a:ext cx="78735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Um circuito paralelo é aquele no qual dois ou mais componentes estão ligados à mesma fonte de tensão. 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Os resistores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,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e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estão em paralelo entre si e com a bateria.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Cada percurso paralelo é então um ramo ou malha com a sua própria corrente.</a:t>
            </a:r>
            <a:endParaRPr sz="1800"/>
          </a:p>
        </p:txBody>
      </p:sp>
      <p:sp>
        <p:nvSpPr>
          <p:cNvPr id="344" name="Google Shape;344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345" name="Google Shape;34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5625" y="36254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9"/>
          <p:cNvSpPr txBox="1"/>
          <p:nvPr/>
        </p:nvSpPr>
        <p:spPr>
          <a:xfrm>
            <a:off x="191995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7" name="Google Shape;347;p39"/>
          <p:cNvCxnSpPr/>
          <p:nvPr/>
        </p:nvCxnSpPr>
        <p:spPr>
          <a:xfrm>
            <a:off x="3398625" y="35418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8" name="Google Shape;348;p39"/>
          <p:cNvSpPr txBox="1"/>
          <p:nvPr/>
        </p:nvSpPr>
        <p:spPr>
          <a:xfrm>
            <a:off x="3461800" y="30983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49" name="Google Shape;349;p39"/>
          <p:cNvCxnSpPr/>
          <p:nvPr/>
        </p:nvCxnSpPr>
        <p:spPr>
          <a:xfrm>
            <a:off x="45464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0" name="Google Shape;350;p39"/>
          <p:cNvCxnSpPr/>
          <p:nvPr/>
        </p:nvCxnSpPr>
        <p:spPr>
          <a:xfrm>
            <a:off x="55370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1" name="Google Shape;351;p39"/>
          <p:cNvCxnSpPr/>
          <p:nvPr/>
        </p:nvCxnSpPr>
        <p:spPr>
          <a:xfrm>
            <a:off x="65276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2" name="Google Shape;352;p39"/>
          <p:cNvSpPr txBox="1"/>
          <p:nvPr/>
        </p:nvSpPr>
        <p:spPr>
          <a:xfrm>
            <a:off x="37666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3" name="Google Shape;353;p39"/>
          <p:cNvSpPr txBox="1"/>
          <p:nvPr/>
        </p:nvSpPr>
        <p:spPr>
          <a:xfrm>
            <a:off x="48334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4" name="Google Shape;354;p39"/>
          <p:cNvSpPr txBox="1"/>
          <p:nvPr/>
        </p:nvSpPr>
        <p:spPr>
          <a:xfrm>
            <a:off x="58240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5" name="Google Shape;355;p39"/>
          <p:cNvSpPr txBox="1"/>
          <p:nvPr/>
        </p:nvSpPr>
        <p:spPr>
          <a:xfrm>
            <a:off x="44524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6" name="Google Shape;356;p39"/>
          <p:cNvSpPr txBox="1"/>
          <p:nvPr/>
        </p:nvSpPr>
        <p:spPr>
          <a:xfrm>
            <a:off x="53644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7" name="Google Shape;357;p39"/>
          <p:cNvSpPr txBox="1"/>
          <p:nvPr/>
        </p:nvSpPr>
        <p:spPr>
          <a:xfrm>
            <a:off x="64418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3" name="Google Shape;363;p40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em cada resistor é igual à tensão da fonte.</a:t>
            </a:r>
            <a:endParaRPr sz="1800"/>
          </a:p>
        </p:txBody>
      </p:sp>
      <p:sp>
        <p:nvSpPr>
          <p:cNvPr id="364" name="Google Shape;364;p40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corrente total </a:t>
            </a:r>
            <a:r>
              <a:rPr i="1" lang="pt-BR" sz="1800"/>
              <a:t>I</a:t>
            </a:r>
            <a:r>
              <a:rPr baseline="-25000" lang="pt-BR" sz="1800"/>
              <a:t>T </a:t>
            </a:r>
            <a:r>
              <a:rPr lang="pt-BR" sz="1800"/>
              <a:t>é igual à soma das correntes em todos os ramos.</a:t>
            </a:r>
            <a:endParaRPr sz="1800"/>
          </a:p>
        </p:txBody>
      </p:sp>
      <p:sp>
        <p:nvSpPr>
          <p:cNvPr id="365" name="Google Shape;365;p40"/>
          <p:cNvSpPr txBox="1"/>
          <p:nvPr>
            <p:ph idx="1" type="body"/>
          </p:nvPr>
        </p:nvSpPr>
        <p:spPr>
          <a:xfrm>
            <a:off x="1171575" y="20070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… = </a:t>
            </a:r>
            <a:r>
              <a:rPr i="1" lang="pt-BR" sz="1800"/>
              <a:t>V</a:t>
            </a:r>
            <a:r>
              <a:rPr baseline="-25000" lang="pt-BR" sz="1800"/>
              <a:t>N</a:t>
            </a:r>
            <a:endParaRPr baseline="-25000" sz="1800"/>
          </a:p>
        </p:txBody>
      </p:sp>
      <p:sp>
        <p:nvSpPr>
          <p:cNvPr id="366" name="Google Shape;366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367" name="Google Shape;367;p40"/>
          <p:cNvSpPr txBox="1"/>
          <p:nvPr>
            <p:ph idx="1" type="body"/>
          </p:nvPr>
        </p:nvSpPr>
        <p:spPr>
          <a:xfrm>
            <a:off x="1171575" y="3226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I</a:t>
            </a:r>
            <a:r>
              <a:rPr baseline="-25000" lang="pt-BR" sz="1800"/>
              <a:t>N</a:t>
            </a:r>
            <a:endParaRPr baseline="-25000" sz="1800"/>
          </a:p>
        </p:txBody>
      </p:sp>
      <p:sp>
        <p:nvSpPr>
          <p:cNvPr id="368" name="Google Shape;368;p40"/>
          <p:cNvSpPr txBox="1"/>
          <p:nvPr>
            <p:ph idx="1" type="body"/>
          </p:nvPr>
        </p:nvSpPr>
        <p:spPr>
          <a:xfrm>
            <a:off x="1171575" y="3835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Pela lei de Ohm, cada corrente de ramo é igual à </a:t>
            </a:r>
            <a:r>
              <a:rPr i="1" lang="pt-BR" sz="1800"/>
              <a:t>V</a:t>
            </a:r>
            <a:r>
              <a:rPr lang="pt-BR" sz="1800"/>
              <a:t> dividia pela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369" name="Google Shape;369;p40"/>
          <p:cNvSpPr txBox="1"/>
          <p:nvPr>
            <p:ph idx="1" type="body"/>
          </p:nvPr>
        </p:nvSpPr>
        <p:spPr>
          <a:xfrm>
            <a:off x="17608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370" name="Google Shape;370;p40"/>
          <p:cNvSpPr txBox="1"/>
          <p:nvPr>
            <p:ph idx="1" type="body"/>
          </p:nvPr>
        </p:nvSpPr>
        <p:spPr>
          <a:xfrm>
            <a:off x="40087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371" name="Google Shape;371;p40"/>
          <p:cNvSpPr txBox="1"/>
          <p:nvPr>
            <p:ph idx="1" type="body"/>
          </p:nvPr>
        </p:nvSpPr>
        <p:spPr>
          <a:xfrm>
            <a:off x="62566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endParaRPr baseline="-25000"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7" name="Google Shape;377;p41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corrente do circuito.</a:t>
            </a:r>
            <a:endParaRPr sz="1800"/>
          </a:p>
        </p:txBody>
      </p:sp>
      <p:sp>
        <p:nvSpPr>
          <p:cNvPr id="378" name="Google Shape;378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379" name="Google Shape;37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5625" y="24062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1"/>
          <p:cNvSpPr txBox="1"/>
          <p:nvPr/>
        </p:nvSpPr>
        <p:spPr>
          <a:xfrm>
            <a:off x="1919950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81" name="Google Shape;381;p41"/>
          <p:cNvCxnSpPr/>
          <p:nvPr/>
        </p:nvCxnSpPr>
        <p:spPr>
          <a:xfrm>
            <a:off x="3398625" y="23226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2" name="Google Shape;382;p41"/>
          <p:cNvSpPr txBox="1"/>
          <p:nvPr/>
        </p:nvSpPr>
        <p:spPr>
          <a:xfrm>
            <a:off x="3461800" y="18791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83" name="Google Shape;383;p41"/>
          <p:cNvCxnSpPr/>
          <p:nvPr/>
        </p:nvCxnSpPr>
        <p:spPr>
          <a:xfrm>
            <a:off x="45464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4" name="Google Shape;384;p41"/>
          <p:cNvCxnSpPr/>
          <p:nvPr/>
        </p:nvCxnSpPr>
        <p:spPr>
          <a:xfrm>
            <a:off x="55370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5" name="Google Shape;385;p41"/>
          <p:cNvCxnSpPr/>
          <p:nvPr/>
        </p:nvCxnSpPr>
        <p:spPr>
          <a:xfrm>
            <a:off x="65276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6" name="Google Shape;386;p41"/>
          <p:cNvSpPr txBox="1"/>
          <p:nvPr/>
        </p:nvSpPr>
        <p:spPr>
          <a:xfrm>
            <a:off x="44524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7" name="Google Shape;387;p41"/>
          <p:cNvSpPr txBox="1"/>
          <p:nvPr/>
        </p:nvSpPr>
        <p:spPr>
          <a:xfrm>
            <a:off x="53644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8" name="Google Shape;388;p41"/>
          <p:cNvSpPr txBox="1"/>
          <p:nvPr/>
        </p:nvSpPr>
        <p:spPr>
          <a:xfrm>
            <a:off x="64418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94" name="Google Shape;394;p42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corrente do circuito.</a:t>
            </a:r>
            <a:endParaRPr sz="1800"/>
          </a:p>
        </p:txBody>
      </p:sp>
      <p:sp>
        <p:nvSpPr>
          <p:cNvPr id="395" name="Google Shape;395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396" name="Google Shape;396;p42"/>
          <p:cNvSpPr txBox="1"/>
          <p:nvPr>
            <p:ph idx="1" type="body"/>
          </p:nvPr>
        </p:nvSpPr>
        <p:spPr>
          <a:xfrm>
            <a:off x="1171575" y="38358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3</a:t>
            </a:r>
            <a:endParaRPr baseline="-25000" sz="1800"/>
          </a:p>
        </p:txBody>
      </p:sp>
      <p:pic>
        <p:nvPicPr>
          <p:cNvPr id="397" name="Google Shape;39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5625" y="24062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42"/>
          <p:cNvSpPr txBox="1"/>
          <p:nvPr/>
        </p:nvSpPr>
        <p:spPr>
          <a:xfrm>
            <a:off x="1919950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99" name="Google Shape;399;p42"/>
          <p:cNvCxnSpPr/>
          <p:nvPr/>
        </p:nvCxnSpPr>
        <p:spPr>
          <a:xfrm>
            <a:off x="3398625" y="23226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0" name="Google Shape;400;p42"/>
          <p:cNvSpPr txBox="1"/>
          <p:nvPr/>
        </p:nvSpPr>
        <p:spPr>
          <a:xfrm>
            <a:off x="3461800" y="18791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01" name="Google Shape;401;p42"/>
          <p:cNvCxnSpPr/>
          <p:nvPr/>
        </p:nvCxnSpPr>
        <p:spPr>
          <a:xfrm>
            <a:off x="45464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2" name="Google Shape;402;p42"/>
          <p:cNvCxnSpPr/>
          <p:nvPr/>
        </p:nvCxnSpPr>
        <p:spPr>
          <a:xfrm>
            <a:off x="55370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3" name="Google Shape;403;p42"/>
          <p:cNvCxnSpPr/>
          <p:nvPr/>
        </p:nvCxnSpPr>
        <p:spPr>
          <a:xfrm>
            <a:off x="6527650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4" name="Google Shape;404;p42"/>
          <p:cNvSpPr txBox="1"/>
          <p:nvPr/>
        </p:nvSpPr>
        <p:spPr>
          <a:xfrm>
            <a:off x="44524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5" name="Google Shape;405;p42"/>
          <p:cNvSpPr txBox="1"/>
          <p:nvPr/>
        </p:nvSpPr>
        <p:spPr>
          <a:xfrm>
            <a:off x="53644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6" name="Google Shape;406;p42"/>
          <p:cNvSpPr txBox="1"/>
          <p:nvPr/>
        </p:nvSpPr>
        <p:spPr>
          <a:xfrm>
            <a:off x="6441800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1A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7" name="Google Shape;407;p42"/>
          <p:cNvSpPr txBox="1"/>
          <p:nvPr>
            <p:ph idx="1" type="body"/>
          </p:nvPr>
        </p:nvSpPr>
        <p:spPr>
          <a:xfrm>
            <a:off x="1171575" y="4369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T</a:t>
            </a:r>
            <a:r>
              <a:rPr lang="pt-BR" sz="1800"/>
              <a:t> = 2 + 2 + 1 = 5A</a:t>
            </a:r>
            <a:endParaRPr baseline="-25000"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13" name="Google Shape;413;p43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corrente do circuito.</a:t>
            </a:r>
            <a:endParaRPr sz="1800"/>
          </a:p>
        </p:txBody>
      </p:sp>
      <p:sp>
        <p:nvSpPr>
          <p:cNvPr id="414" name="Google Shape;414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415" name="Google Shape;41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250" y="24062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43"/>
          <p:cNvSpPr txBox="1"/>
          <p:nvPr/>
        </p:nvSpPr>
        <p:spPr>
          <a:xfrm>
            <a:off x="1926550" y="2813025"/>
            <a:ext cx="8709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120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17" name="Google Shape;417;p43"/>
          <p:cNvCxnSpPr/>
          <p:nvPr/>
        </p:nvCxnSpPr>
        <p:spPr>
          <a:xfrm>
            <a:off x="3524250" y="23226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8" name="Google Shape;418;p43"/>
          <p:cNvSpPr txBox="1"/>
          <p:nvPr/>
        </p:nvSpPr>
        <p:spPr>
          <a:xfrm>
            <a:off x="3587425" y="18791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19" name="Google Shape;419;p43"/>
          <p:cNvCxnSpPr/>
          <p:nvPr/>
        </p:nvCxnSpPr>
        <p:spPr>
          <a:xfrm>
            <a:off x="46720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0" name="Google Shape;420;p43"/>
          <p:cNvCxnSpPr/>
          <p:nvPr/>
        </p:nvCxnSpPr>
        <p:spPr>
          <a:xfrm>
            <a:off x="56626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1" name="Google Shape;421;p43"/>
          <p:cNvCxnSpPr/>
          <p:nvPr/>
        </p:nvCxnSpPr>
        <p:spPr>
          <a:xfrm>
            <a:off x="66532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2" name="Google Shape;422;p43"/>
          <p:cNvSpPr txBox="1"/>
          <p:nvPr/>
        </p:nvSpPr>
        <p:spPr>
          <a:xfrm>
            <a:off x="37398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15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3" name="Google Shape;423;p43"/>
          <p:cNvSpPr txBox="1"/>
          <p:nvPr/>
        </p:nvSpPr>
        <p:spPr>
          <a:xfrm>
            <a:off x="48066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15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4" name="Google Shape;424;p43"/>
          <p:cNvSpPr txBox="1"/>
          <p:nvPr/>
        </p:nvSpPr>
        <p:spPr>
          <a:xfrm>
            <a:off x="57972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12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5" name="Google Shape;425;p43"/>
          <p:cNvSpPr txBox="1"/>
          <p:nvPr/>
        </p:nvSpPr>
        <p:spPr>
          <a:xfrm>
            <a:off x="45780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6" name="Google Shape;426;p43"/>
          <p:cNvSpPr txBox="1"/>
          <p:nvPr/>
        </p:nvSpPr>
        <p:spPr>
          <a:xfrm>
            <a:off x="54900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7" name="Google Shape;427;p43"/>
          <p:cNvSpPr txBox="1"/>
          <p:nvPr/>
        </p:nvSpPr>
        <p:spPr>
          <a:xfrm>
            <a:off x="65674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33" name="Google Shape;433;p44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corrente do circuito.</a:t>
            </a:r>
            <a:endParaRPr sz="1800"/>
          </a:p>
        </p:txBody>
      </p:sp>
      <p:sp>
        <p:nvSpPr>
          <p:cNvPr id="434" name="Google Shape;434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435" name="Google Shape;43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250" y="24062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44"/>
          <p:cNvSpPr txBox="1"/>
          <p:nvPr/>
        </p:nvSpPr>
        <p:spPr>
          <a:xfrm>
            <a:off x="1926550" y="2813025"/>
            <a:ext cx="8709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120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37" name="Google Shape;437;p44"/>
          <p:cNvCxnSpPr/>
          <p:nvPr/>
        </p:nvCxnSpPr>
        <p:spPr>
          <a:xfrm>
            <a:off x="3524250" y="23226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8" name="Google Shape;438;p44"/>
          <p:cNvSpPr txBox="1"/>
          <p:nvPr/>
        </p:nvSpPr>
        <p:spPr>
          <a:xfrm>
            <a:off x="3587425" y="18791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39" name="Google Shape;439;p44"/>
          <p:cNvCxnSpPr/>
          <p:nvPr/>
        </p:nvCxnSpPr>
        <p:spPr>
          <a:xfrm>
            <a:off x="46720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0" name="Google Shape;440;p44"/>
          <p:cNvCxnSpPr/>
          <p:nvPr/>
        </p:nvCxnSpPr>
        <p:spPr>
          <a:xfrm>
            <a:off x="56626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1" name="Google Shape;441;p44"/>
          <p:cNvCxnSpPr/>
          <p:nvPr/>
        </p:nvCxnSpPr>
        <p:spPr>
          <a:xfrm>
            <a:off x="6653275" y="27803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2" name="Google Shape;442;p44"/>
          <p:cNvSpPr txBox="1"/>
          <p:nvPr/>
        </p:nvSpPr>
        <p:spPr>
          <a:xfrm>
            <a:off x="37398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15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3" name="Google Shape;443;p44"/>
          <p:cNvSpPr txBox="1"/>
          <p:nvPr/>
        </p:nvSpPr>
        <p:spPr>
          <a:xfrm>
            <a:off x="48066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15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4" name="Google Shape;444;p44"/>
          <p:cNvSpPr txBox="1"/>
          <p:nvPr/>
        </p:nvSpPr>
        <p:spPr>
          <a:xfrm>
            <a:off x="5797225" y="2793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12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5" name="Google Shape;445;p44"/>
          <p:cNvSpPr txBox="1"/>
          <p:nvPr/>
        </p:nvSpPr>
        <p:spPr>
          <a:xfrm>
            <a:off x="45780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6" name="Google Shape;446;p44"/>
          <p:cNvSpPr txBox="1"/>
          <p:nvPr/>
        </p:nvSpPr>
        <p:spPr>
          <a:xfrm>
            <a:off x="54900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7" name="Google Shape;447;p44"/>
          <p:cNvSpPr txBox="1"/>
          <p:nvPr/>
        </p:nvSpPr>
        <p:spPr>
          <a:xfrm>
            <a:off x="6567425" y="24125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8" name="Google Shape;448;p44"/>
          <p:cNvSpPr txBox="1"/>
          <p:nvPr>
            <p:ph idx="1" type="body"/>
          </p:nvPr>
        </p:nvSpPr>
        <p:spPr>
          <a:xfrm>
            <a:off x="617800" y="3912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449" name="Google Shape;449;p44"/>
          <p:cNvSpPr txBox="1"/>
          <p:nvPr>
            <p:ph idx="1" type="body"/>
          </p:nvPr>
        </p:nvSpPr>
        <p:spPr>
          <a:xfrm>
            <a:off x="3551500" y="3912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450" name="Google Shape;450;p44"/>
          <p:cNvSpPr txBox="1"/>
          <p:nvPr>
            <p:ph idx="1" type="body"/>
          </p:nvPr>
        </p:nvSpPr>
        <p:spPr>
          <a:xfrm>
            <a:off x="6256600" y="3912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endParaRPr baseline="-25000" sz="1800"/>
          </a:p>
        </p:txBody>
      </p:sp>
      <p:sp>
        <p:nvSpPr>
          <p:cNvPr id="451" name="Google Shape;451;p44"/>
          <p:cNvSpPr txBox="1"/>
          <p:nvPr>
            <p:ph idx="1" type="body"/>
          </p:nvPr>
        </p:nvSpPr>
        <p:spPr>
          <a:xfrm>
            <a:off x="801675" y="4369275"/>
            <a:ext cx="2286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= 120 ÷ 15 = 8A</a:t>
            </a:r>
            <a:endParaRPr sz="1800"/>
          </a:p>
        </p:txBody>
      </p:sp>
      <p:sp>
        <p:nvSpPr>
          <p:cNvPr id="452" name="Google Shape;452;p44"/>
          <p:cNvSpPr txBox="1"/>
          <p:nvPr>
            <p:ph idx="1" type="body"/>
          </p:nvPr>
        </p:nvSpPr>
        <p:spPr>
          <a:xfrm>
            <a:off x="3703900" y="4369275"/>
            <a:ext cx="2286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= 120</a:t>
            </a:r>
            <a:r>
              <a:rPr i="1" lang="pt-BR" sz="1800"/>
              <a:t> </a:t>
            </a:r>
            <a:r>
              <a:rPr lang="pt-BR" sz="1800"/>
              <a:t>÷ 15 = 8A</a:t>
            </a:r>
            <a:endParaRPr sz="1800"/>
          </a:p>
        </p:txBody>
      </p:sp>
      <p:sp>
        <p:nvSpPr>
          <p:cNvPr id="453" name="Google Shape;453;p44"/>
          <p:cNvSpPr txBox="1"/>
          <p:nvPr>
            <p:ph idx="1" type="body"/>
          </p:nvPr>
        </p:nvSpPr>
        <p:spPr>
          <a:xfrm>
            <a:off x="6485200" y="4369275"/>
            <a:ext cx="2286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= 120</a:t>
            </a:r>
            <a:r>
              <a:rPr i="1" lang="pt-BR" sz="1800"/>
              <a:t> </a:t>
            </a:r>
            <a:r>
              <a:rPr lang="pt-BR" sz="1800"/>
              <a:t>÷ 12 = 10A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circuitos série, paralelo e misto.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Praticar os principais exercícios de circuitos.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5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do circuito pode ser determinada aplicando-se a lei de Ohm.</a:t>
            </a:r>
            <a:endParaRPr sz="1800"/>
          </a:p>
        </p:txBody>
      </p:sp>
      <p:sp>
        <p:nvSpPr>
          <p:cNvPr id="459" name="Google Shape;459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460" name="Google Shape;460;p45"/>
          <p:cNvSpPr txBox="1"/>
          <p:nvPr>
            <p:ph idx="1" type="body"/>
          </p:nvPr>
        </p:nvSpPr>
        <p:spPr>
          <a:xfrm>
            <a:off x="3679950" y="2388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lang="pt-BR" sz="1800"/>
              <a:t> ÷ </a:t>
            </a:r>
            <a:r>
              <a:rPr i="1" lang="pt-BR" sz="1800"/>
              <a:t>I</a:t>
            </a:r>
            <a:r>
              <a:rPr baseline="-25000" lang="pt-BR" sz="1800"/>
              <a:t>T</a:t>
            </a:r>
            <a:endParaRPr baseline="-25000" sz="1800"/>
          </a:p>
        </p:txBody>
      </p:sp>
      <p:sp>
        <p:nvSpPr>
          <p:cNvPr id="461" name="Google Shape;461;p45"/>
          <p:cNvSpPr txBox="1"/>
          <p:nvPr>
            <p:ph idx="1" type="body"/>
          </p:nvPr>
        </p:nvSpPr>
        <p:spPr>
          <a:xfrm>
            <a:off x="1182675" y="29610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em paralelo é dada pela fórmula:</a:t>
            </a:r>
            <a:endParaRPr sz="1800"/>
          </a:p>
        </p:txBody>
      </p:sp>
      <p:sp>
        <p:nvSpPr>
          <p:cNvPr id="462" name="Google Shape;462;p45"/>
          <p:cNvSpPr txBox="1"/>
          <p:nvPr>
            <p:ph idx="1" type="body"/>
          </p:nvPr>
        </p:nvSpPr>
        <p:spPr>
          <a:xfrm>
            <a:off x="2584593" y="3607275"/>
            <a:ext cx="4078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</a:t>
            </a:r>
            <a:r>
              <a:rPr lang="pt-BR" sz="1800"/>
              <a:t>   =    1  +   1   +   1    + …  +   1  </a:t>
            </a:r>
            <a:endParaRPr sz="1800"/>
          </a:p>
        </p:txBody>
      </p:sp>
      <p:sp>
        <p:nvSpPr>
          <p:cNvPr id="463" name="Google Shape;463;p45"/>
          <p:cNvSpPr txBox="1"/>
          <p:nvPr>
            <p:ph idx="1" type="body"/>
          </p:nvPr>
        </p:nvSpPr>
        <p:spPr>
          <a:xfrm>
            <a:off x="2508393" y="3988275"/>
            <a:ext cx="4154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              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cxnSp>
        <p:nvCxnSpPr>
          <p:cNvPr id="464" name="Google Shape;464;p45"/>
          <p:cNvCxnSpPr/>
          <p:nvPr/>
        </p:nvCxnSpPr>
        <p:spPr>
          <a:xfrm>
            <a:off x="24812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5" name="Google Shape;465;p45"/>
          <p:cNvCxnSpPr/>
          <p:nvPr/>
        </p:nvCxnSpPr>
        <p:spPr>
          <a:xfrm>
            <a:off x="32432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6" name="Google Shape;466;p45"/>
          <p:cNvCxnSpPr/>
          <p:nvPr/>
        </p:nvCxnSpPr>
        <p:spPr>
          <a:xfrm>
            <a:off x="39290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7" name="Google Shape;467;p45"/>
          <p:cNvCxnSpPr/>
          <p:nvPr/>
        </p:nvCxnSpPr>
        <p:spPr>
          <a:xfrm>
            <a:off x="46910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8" name="Google Shape;468;p45"/>
          <p:cNvCxnSpPr/>
          <p:nvPr/>
        </p:nvCxnSpPr>
        <p:spPr>
          <a:xfrm>
            <a:off x="60626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9" name="Google Shape;469;p45"/>
          <p:cNvSpPr txBox="1"/>
          <p:nvPr>
            <p:ph idx="1" type="body"/>
          </p:nvPr>
        </p:nvSpPr>
        <p:spPr>
          <a:xfrm>
            <a:off x="1182675" y="45612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é menor que o menor resistor da associação.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6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(ou total) dos resistores 2Ω, 4Ω e de 8Ω associados em paralelo.</a:t>
            </a:r>
            <a:endParaRPr sz="1800"/>
          </a:p>
        </p:txBody>
      </p:sp>
      <p:sp>
        <p:nvSpPr>
          <p:cNvPr id="475" name="Google Shape;475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476" name="Google Shape;476;p46"/>
          <p:cNvSpPr txBox="1"/>
          <p:nvPr>
            <p:ph idx="1" type="body"/>
          </p:nvPr>
        </p:nvSpPr>
        <p:spPr>
          <a:xfrm>
            <a:off x="2584593" y="2311875"/>
            <a:ext cx="4078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1  +   1   +   1    + …  +   1  </a:t>
            </a:r>
            <a:endParaRPr sz="1800"/>
          </a:p>
        </p:txBody>
      </p:sp>
      <p:sp>
        <p:nvSpPr>
          <p:cNvPr id="477" name="Google Shape;477;p46"/>
          <p:cNvSpPr txBox="1"/>
          <p:nvPr>
            <p:ph idx="1" type="body"/>
          </p:nvPr>
        </p:nvSpPr>
        <p:spPr>
          <a:xfrm>
            <a:off x="2508393" y="2692875"/>
            <a:ext cx="4154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              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cxnSp>
        <p:nvCxnSpPr>
          <p:cNvPr id="478" name="Google Shape;478;p46"/>
          <p:cNvCxnSpPr/>
          <p:nvPr/>
        </p:nvCxnSpPr>
        <p:spPr>
          <a:xfrm>
            <a:off x="24812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9" name="Google Shape;479;p46"/>
          <p:cNvCxnSpPr/>
          <p:nvPr/>
        </p:nvCxnSpPr>
        <p:spPr>
          <a:xfrm>
            <a:off x="32432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0" name="Google Shape;480;p46"/>
          <p:cNvCxnSpPr/>
          <p:nvPr/>
        </p:nvCxnSpPr>
        <p:spPr>
          <a:xfrm>
            <a:off x="39290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1" name="Google Shape;481;p46"/>
          <p:cNvCxnSpPr/>
          <p:nvPr/>
        </p:nvCxnSpPr>
        <p:spPr>
          <a:xfrm>
            <a:off x="46910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2" name="Google Shape;482;p46"/>
          <p:cNvCxnSpPr/>
          <p:nvPr/>
        </p:nvCxnSpPr>
        <p:spPr>
          <a:xfrm>
            <a:off x="6062607" y="26891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3" name="Google Shape;483;p46"/>
          <p:cNvSpPr txBox="1"/>
          <p:nvPr>
            <p:ph idx="1" type="body"/>
          </p:nvPr>
        </p:nvSpPr>
        <p:spPr>
          <a:xfrm>
            <a:off x="2560314" y="3226275"/>
            <a:ext cx="2778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1  +   1   +   1   </a:t>
            </a:r>
            <a:endParaRPr sz="1800"/>
          </a:p>
        </p:txBody>
      </p:sp>
      <p:sp>
        <p:nvSpPr>
          <p:cNvPr id="484" name="Google Shape;484;p46"/>
          <p:cNvSpPr txBox="1"/>
          <p:nvPr>
            <p:ph idx="1" type="body"/>
          </p:nvPr>
        </p:nvSpPr>
        <p:spPr>
          <a:xfrm>
            <a:off x="2508398" y="3607275"/>
            <a:ext cx="2830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 2        4        8</a:t>
            </a:r>
            <a:endParaRPr baseline="-25000" sz="1800"/>
          </a:p>
        </p:txBody>
      </p:sp>
      <p:cxnSp>
        <p:nvCxnSpPr>
          <p:cNvPr id="485" name="Google Shape;485;p46"/>
          <p:cNvCxnSpPr/>
          <p:nvPr/>
        </p:nvCxnSpPr>
        <p:spPr>
          <a:xfrm>
            <a:off x="24812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6" name="Google Shape;486;p46"/>
          <p:cNvCxnSpPr/>
          <p:nvPr/>
        </p:nvCxnSpPr>
        <p:spPr>
          <a:xfrm>
            <a:off x="32432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7" name="Google Shape;487;p46"/>
          <p:cNvCxnSpPr/>
          <p:nvPr/>
        </p:nvCxnSpPr>
        <p:spPr>
          <a:xfrm>
            <a:off x="39290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8" name="Google Shape;488;p46"/>
          <p:cNvCxnSpPr/>
          <p:nvPr/>
        </p:nvCxnSpPr>
        <p:spPr>
          <a:xfrm>
            <a:off x="46910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9" name="Google Shape;489;p46"/>
          <p:cNvSpPr txBox="1"/>
          <p:nvPr>
            <p:ph idx="1" type="body"/>
          </p:nvPr>
        </p:nvSpPr>
        <p:spPr>
          <a:xfrm>
            <a:off x="5303514" y="3226275"/>
            <a:ext cx="2778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=    4  +   2   +   1   </a:t>
            </a:r>
            <a:endParaRPr sz="1800"/>
          </a:p>
        </p:txBody>
      </p:sp>
      <p:sp>
        <p:nvSpPr>
          <p:cNvPr id="490" name="Google Shape;490;p46"/>
          <p:cNvSpPr txBox="1"/>
          <p:nvPr>
            <p:ph idx="1" type="body"/>
          </p:nvPr>
        </p:nvSpPr>
        <p:spPr>
          <a:xfrm>
            <a:off x="6394598" y="3607275"/>
            <a:ext cx="365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8         </a:t>
            </a:r>
            <a:endParaRPr baseline="-25000" sz="1800"/>
          </a:p>
        </p:txBody>
      </p:sp>
      <p:cxnSp>
        <p:nvCxnSpPr>
          <p:cNvPr id="491" name="Google Shape;491;p46"/>
          <p:cNvCxnSpPr/>
          <p:nvPr/>
        </p:nvCxnSpPr>
        <p:spPr>
          <a:xfrm>
            <a:off x="5746975" y="3603575"/>
            <a:ext cx="1698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2" name="Google Shape;492;p46"/>
          <p:cNvSpPr txBox="1"/>
          <p:nvPr>
            <p:ph idx="1" type="body"/>
          </p:nvPr>
        </p:nvSpPr>
        <p:spPr>
          <a:xfrm>
            <a:off x="7665718" y="3226275"/>
            <a:ext cx="1071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=    7   </a:t>
            </a:r>
            <a:endParaRPr sz="1800"/>
          </a:p>
        </p:txBody>
      </p:sp>
      <p:sp>
        <p:nvSpPr>
          <p:cNvPr id="493" name="Google Shape;493;p46"/>
          <p:cNvSpPr txBox="1"/>
          <p:nvPr>
            <p:ph idx="1" type="body"/>
          </p:nvPr>
        </p:nvSpPr>
        <p:spPr>
          <a:xfrm>
            <a:off x="7613799" y="3607275"/>
            <a:ext cx="112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     8</a:t>
            </a:r>
            <a:endParaRPr baseline="-25000" sz="1800"/>
          </a:p>
        </p:txBody>
      </p:sp>
      <p:cxnSp>
        <p:nvCxnSpPr>
          <p:cNvPr id="494" name="Google Shape;494;p46"/>
          <p:cNvCxnSpPr/>
          <p:nvPr/>
        </p:nvCxnSpPr>
        <p:spPr>
          <a:xfrm>
            <a:off x="8043807" y="3603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5" name="Google Shape;495;p46"/>
          <p:cNvSpPr txBox="1"/>
          <p:nvPr>
            <p:ph idx="1" type="body"/>
          </p:nvPr>
        </p:nvSpPr>
        <p:spPr>
          <a:xfrm>
            <a:off x="2560319" y="4140675"/>
            <a:ext cx="1177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7</a:t>
            </a:r>
            <a:endParaRPr sz="1800"/>
          </a:p>
        </p:txBody>
      </p:sp>
      <p:sp>
        <p:nvSpPr>
          <p:cNvPr id="496" name="Google Shape;496;p46"/>
          <p:cNvSpPr txBox="1"/>
          <p:nvPr>
            <p:ph idx="1" type="body"/>
          </p:nvPr>
        </p:nvSpPr>
        <p:spPr>
          <a:xfrm>
            <a:off x="2508399" y="4521675"/>
            <a:ext cx="1420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 8</a:t>
            </a:r>
            <a:endParaRPr baseline="-25000" sz="1800"/>
          </a:p>
        </p:txBody>
      </p:sp>
      <p:cxnSp>
        <p:nvCxnSpPr>
          <p:cNvPr id="497" name="Google Shape;497;p46"/>
          <p:cNvCxnSpPr/>
          <p:nvPr/>
        </p:nvCxnSpPr>
        <p:spPr>
          <a:xfrm>
            <a:off x="24050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98" name="Google Shape;498;p46"/>
          <p:cNvCxnSpPr/>
          <p:nvPr/>
        </p:nvCxnSpPr>
        <p:spPr>
          <a:xfrm>
            <a:off x="32432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9" name="Google Shape;499;p46"/>
          <p:cNvSpPr txBox="1"/>
          <p:nvPr/>
        </p:nvSpPr>
        <p:spPr>
          <a:xfrm>
            <a:off x="4075725" y="4155800"/>
            <a:ext cx="615300" cy="6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latin typeface="Tahoma"/>
                <a:ea typeface="Tahoma"/>
                <a:cs typeface="Tahoma"/>
                <a:sym typeface="Tahoma"/>
              </a:rPr>
              <a:t>⇒</a:t>
            </a:r>
            <a:endParaRPr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00" name="Google Shape;500;p46"/>
          <p:cNvSpPr txBox="1"/>
          <p:nvPr>
            <p:ph idx="1" type="body"/>
          </p:nvPr>
        </p:nvSpPr>
        <p:spPr>
          <a:xfrm>
            <a:off x="4718201" y="4140675"/>
            <a:ext cx="3172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=     8      =  1,14Ω</a:t>
            </a:r>
            <a:endParaRPr baseline="-25000" sz="1800"/>
          </a:p>
        </p:txBody>
      </p:sp>
      <p:cxnSp>
        <p:nvCxnSpPr>
          <p:cNvPr id="501" name="Google Shape;501;p46"/>
          <p:cNvCxnSpPr/>
          <p:nvPr/>
        </p:nvCxnSpPr>
        <p:spPr>
          <a:xfrm>
            <a:off x="5681607" y="45179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2" name="Google Shape;502;p46"/>
          <p:cNvSpPr txBox="1"/>
          <p:nvPr>
            <p:ph idx="1" type="body"/>
          </p:nvPr>
        </p:nvSpPr>
        <p:spPr>
          <a:xfrm>
            <a:off x="5768521" y="4521675"/>
            <a:ext cx="407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7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7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fórmula simplificada para calcular a resistência equivalente (ou total) de dois resistores em paralelo é (produto pela soma): </a:t>
            </a:r>
            <a:endParaRPr sz="1800"/>
          </a:p>
        </p:txBody>
      </p:sp>
      <p:sp>
        <p:nvSpPr>
          <p:cNvPr id="508" name="Google Shape;508;p4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509" name="Google Shape;509;p47"/>
          <p:cNvSpPr txBox="1"/>
          <p:nvPr>
            <p:ph idx="1" type="body"/>
          </p:nvPr>
        </p:nvSpPr>
        <p:spPr>
          <a:xfrm>
            <a:off x="3679950" y="2388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·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510" name="Google Shape;510;p47"/>
          <p:cNvSpPr txBox="1"/>
          <p:nvPr>
            <p:ph idx="1" type="body"/>
          </p:nvPr>
        </p:nvSpPr>
        <p:spPr>
          <a:xfrm>
            <a:off x="1182675" y="3418275"/>
            <a:ext cx="7873500" cy="7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de um resistor de 6</a:t>
            </a:r>
            <a:r>
              <a:rPr lang="pt-BR" sz="1800"/>
              <a:t>Ω</a:t>
            </a:r>
            <a:r>
              <a:rPr lang="pt-BR" sz="1800"/>
              <a:t> em paralelo com outro de 18</a:t>
            </a:r>
            <a:r>
              <a:rPr lang="pt-BR" sz="1800"/>
              <a:t>Ω.</a:t>
            </a:r>
            <a:endParaRPr baseline="-25000" sz="1800"/>
          </a:p>
        </p:txBody>
      </p:sp>
      <p:sp>
        <p:nvSpPr>
          <p:cNvPr id="511" name="Google Shape;511;p47"/>
          <p:cNvSpPr txBox="1"/>
          <p:nvPr>
            <p:ph idx="1" type="body"/>
          </p:nvPr>
        </p:nvSpPr>
        <p:spPr>
          <a:xfrm>
            <a:off x="3984750" y="2769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cxnSp>
        <p:nvCxnSpPr>
          <p:cNvPr id="512" name="Google Shape;512;p47"/>
          <p:cNvCxnSpPr/>
          <p:nvPr/>
        </p:nvCxnSpPr>
        <p:spPr>
          <a:xfrm>
            <a:off x="4462407" y="27653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3" name="Google Shape;513;p47"/>
          <p:cNvSpPr txBox="1"/>
          <p:nvPr>
            <p:ph idx="1" type="body"/>
          </p:nvPr>
        </p:nvSpPr>
        <p:spPr>
          <a:xfrm>
            <a:off x="3679950" y="4140675"/>
            <a:ext cx="3976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6 · 18     =  108  =  4,5Ω</a:t>
            </a:r>
            <a:endParaRPr baseline="-25000" sz="1800"/>
          </a:p>
        </p:txBody>
      </p:sp>
      <p:sp>
        <p:nvSpPr>
          <p:cNvPr id="514" name="Google Shape;514;p47"/>
          <p:cNvSpPr txBox="1"/>
          <p:nvPr>
            <p:ph idx="1" type="body"/>
          </p:nvPr>
        </p:nvSpPr>
        <p:spPr>
          <a:xfrm>
            <a:off x="4213350" y="4521675"/>
            <a:ext cx="2492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6</a:t>
            </a:r>
            <a:r>
              <a:rPr lang="pt-BR" sz="1800"/>
              <a:t> + 18         24</a:t>
            </a:r>
            <a:endParaRPr sz="1800"/>
          </a:p>
        </p:txBody>
      </p:sp>
      <p:cxnSp>
        <p:nvCxnSpPr>
          <p:cNvPr id="515" name="Google Shape;515;p47"/>
          <p:cNvCxnSpPr/>
          <p:nvPr/>
        </p:nvCxnSpPr>
        <p:spPr>
          <a:xfrm>
            <a:off x="4310007" y="45179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6" name="Google Shape;516;p47"/>
          <p:cNvCxnSpPr/>
          <p:nvPr/>
        </p:nvCxnSpPr>
        <p:spPr>
          <a:xfrm>
            <a:off x="5681607" y="4517975"/>
            <a:ext cx="477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522" name="Google Shape;522;p48"/>
          <p:cNvSpPr txBox="1"/>
          <p:nvPr/>
        </p:nvSpPr>
        <p:spPr>
          <a:xfrm>
            <a:off x="8556550" y="4682725"/>
            <a:ext cx="390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23" name="Google Shape;523;p48"/>
          <p:cNvSpPr txBox="1"/>
          <p:nvPr>
            <p:ph idx="1" type="body"/>
          </p:nvPr>
        </p:nvSpPr>
        <p:spPr>
          <a:xfrm>
            <a:off x="1171575" y="1473675"/>
            <a:ext cx="7878300" cy="21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Resumo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Mesma tensão em todo o circuito.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Correntes diferentes, que muda para cada valor de resistência.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 defeito em um dos componentes NÃO anula a corrente total.</a:t>
            </a:r>
            <a:endParaRPr sz="1800"/>
          </a:p>
        </p:txBody>
      </p:sp>
      <p:sp>
        <p:nvSpPr>
          <p:cNvPr id="524" name="Google Shape;524;p48"/>
          <p:cNvSpPr/>
          <p:nvPr/>
        </p:nvSpPr>
        <p:spPr>
          <a:xfrm>
            <a:off x="4148963" y="3694050"/>
            <a:ext cx="881700" cy="748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5" name="Google Shape;52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675" y="3444888"/>
            <a:ext cx="3846175" cy="1246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6" name="Google Shape;526;p48"/>
          <p:cNvCxnSpPr/>
          <p:nvPr/>
        </p:nvCxnSpPr>
        <p:spPr>
          <a:xfrm flipH="1" rot="10800000">
            <a:off x="2539053" y="3848241"/>
            <a:ext cx="699000" cy="439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7" name="Google Shape;527;p48"/>
          <p:cNvCxnSpPr/>
          <p:nvPr/>
        </p:nvCxnSpPr>
        <p:spPr>
          <a:xfrm>
            <a:off x="2469153" y="3937824"/>
            <a:ext cx="768900" cy="269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28" name="Google Shape;52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7575" y="3444875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48"/>
          <p:cNvSpPr txBox="1"/>
          <p:nvPr/>
        </p:nvSpPr>
        <p:spPr>
          <a:xfrm>
            <a:off x="7661050" y="3636850"/>
            <a:ext cx="390600" cy="84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35" name="Google Shape;535;p49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(4) Questões para revisão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536" name="Google Shape;536;p4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537" name="Google Shape;537;p49"/>
          <p:cNvPicPr preferRelativeResize="0"/>
          <p:nvPr/>
        </p:nvPicPr>
        <p:blipFill rotWithShape="1">
          <a:blip r:embed="rId3">
            <a:alphaModFix/>
          </a:blip>
          <a:srcRect b="24080" l="54521" r="5904" t="40396"/>
          <a:stretch/>
        </p:blipFill>
        <p:spPr>
          <a:xfrm>
            <a:off x="3460675" y="1974675"/>
            <a:ext cx="4125050" cy="208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43" name="Google Shape;543;p50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(5) Calcule R</a:t>
            </a:r>
            <a:r>
              <a:rPr baseline="-25000" lang="pt-BR" sz="1800">
                <a:solidFill>
                  <a:srgbClr val="FF0000"/>
                </a:solidFill>
              </a:rPr>
              <a:t>T</a:t>
            </a:r>
            <a:r>
              <a:rPr lang="pt-BR" sz="1800">
                <a:solidFill>
                  <a:srgbClr val="FF0000"/>
                </a:solidFill>
              </a:rPr>
              <a:t>, I</a:t>
            </a:r>
            <a:r>
              <a:rPr baseline="-25000" lang="pt-BR" sz="1800">
                <a:solidFill>
                  <a:srgbClr val="FF0000"/>
                </a:solidFill>
              </a:rPr>
              <a:t>1</a:t>
            </a:r>
            <a:r>
              <a:rPr lang="pt-BR" sz="1800">
                <a:solidFill>
                  <a:srgbClr val="FF0000"/>
                </a:solidFill>
              </a:rPr>
              <a:t>, I</a:t>
            </a:r>
            <a:r>
              <a:rPr baseline="-25000" lang="pt-BR" sz="1800">
                <a:solidFill>
                  <a:srgbClr val="FF0000"/>
                </a:solidFill>
              </a:rPr>
              <a:t>2</a:t>
            </a:r>
            <a:r>
              <a:rPr lang="pt-BR" sz="1800">
                <a:solidFill>
                  <a:srgbClr val="FF0000"/>
                </a:solidFill>
              </a:rPr>
              <a:t> e I</a:t>
            </a:r>
            <a:r>
              <a:rPr baseline="-25000" lang="pt-BR" sz="1800">
                <a:solidFill>
                  <a:srgbClr val="FF0000"/>
                </a:solidFill>
              </a:rPr>
              <a:t>T</a:t>
            </a:r>
            <a:endParaRPr baseline="-25000"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544" name="Google Shape;544;p5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545" name="Google Shape;545;p50"/>
          <p:cNvPicPr preferRelativeResize="0"/>
          <p:nvPr/>
        </p:nvPicPr>
        <p:blipFill rotWithShape="1">
          <a:blip r:embed="rId3">
            <a:alphaModFix/>
          </a:blip>
          <a:srcRect b="33288" l="54707" r="11081" t="34477"/>
          <a:stretch/>
        </p:blipFill>
        <p:spPr>
          <a:xfrm>
            <a:off x="4003750" y="1974675"/>
            <a:ext cx="3663376" cy="194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51" name="Google Shape;551;p51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(6) </a:t>
            </a:r>
            <a:r>
              <a:rPr lang="pt-BR" sz="1800">
                <a:solidFill>
                  <a:schemeClr val="hlink"/>
                </a:solidFill>
              </a:rPr>
              <a:t>Calcule E, I</a:t>
            </a:r>
            <a:r>
              <a:rPr baseline="-25000" lang="pt-BR" sz="1800">
                <a:solidFill>
                  <a:schemeClr val="hlink"/>
                </a:solidFill>
              </a:rPr>
              <a:t>S</a:t>
            </a:r>
            <a:r>
              <a:rPr lang="pt-BR" sz="1800">
                <a:solidFill>
                  <a:schemeClr val="hlink"/>
                </a:solidFill>
              </a:rPr>
              <a:t> e I</a:t>
            </a:r>
            <a:r>
              <a:rPr baseline="-25000" lang="pt-BR" sz="1800">
                <a:solidFill>
                  <a:schemeClr val="hlink"/>
                </a:solidFill>
              </a:rPr>
              <a:t>2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552" name="Google Shape;552;p5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553" name="Google Shape;553;p51"/>
          <p:cNvPicPr preferRelativeResize="0"/>
          <p:nvPr/>
        </p:nvPicPr>
        <p:blipFill rotWithShape="1">
          <a:blip r:embed="rId3">
            <a:alphaModFix/>
          </a:blip>
          <a:srcRect b="23426" l="56927" r="5676" t="45656"/>
          <a:stretch/>
        </p:blipFill>
        <p:spPr>
          <a:xfrm>
            <a:off x="3334125" y="1979613"/>
            <a:ext cx="4261042" cy="1980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51"/>
          <p:cNvPicPr preferRelativeResize="0"/>
          <p:nvPr/>
        </p:nvPicPr>
        <p:blipFill rotWithShape="1">
          <a:blip r:embed="rId3">
            <a:alphaModFix/>
          </a:blip>
          <a:srcRect b="33197" l="72976" r="23007" t="57630"/>
          <a:stretch/>
        </p:blipFill>
        <p:spPr>
          <a:xfrm>
            <a:off x="7366000" y="2737650"/>
            <a:ext cx="491599" cy="63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60" name="Google Shape;560;p52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(7) </a:t>
            </a:r>
            <a:r>
              <a:rPr lang="pt-BR" sz="1800">
                <a:solidFill>
                  <a:schemeClr val="hlink"/>
                </a:solidFill>
              </a:rPr>
              <a:t>Calcule P</a:t>
            </a:r>
            <a:r>
              <a:rPr baseline="-25000" lang="pt-BR" sz="1800">
                <a:solidFill>
                  <a:schemeClr val="hlink"/>
                </a:solidFill>
              </a:rPr>
              <a:t>T</a:t>
            </a:r>
            <a:r>
              <a:rPr lang="pt-BR" sz="1800">
                <a:solidFill>
                  <a:schemeClr val="hlink"/>
                </a:solidFill>
              </a:rPr>
              <a:t>, P</a:t>
            </a:r>
            <a:r>
              <a:rPr baseline="-25000" lang="pt-BR" sz="1800">
                <a:solidFill>
                  <a:schemeClr val="hlink"/>
                </a:solidFill>
              </a:rPr>
              <a:t>1</a:t>
            </a:r>
            <a:r>
              <a:rPr lang="pt-BR" sz="1800">
                <a:solidFill>
                  <a:schemeClr val="hlink"/>
                </a:solidFill>
              </a:rPr>
              <a:t>, P</a:t>
            </a:r>
            <a:r>
              <a:rPr baseline="-25000" lang="pt-BR" sz="1800">
                <a:solidFill>
                  <a:schemeClr val="hlink"/>
                </a:solidFill>
              </a:rPr>
              <a:t>2</a:t>
            </a:r>
            <a:r>
              <a:rPr lang="pt-BR" sz="1800">
                <a:solidFill>
                  <a:schemeClr val="hlink"/>
                </a:solidFill>
              </a:rPr>
              <a:t> e P</a:t>
            </a:r>
            <a:r>
              <a:rPr baseline="-25000" lang="pt-BR" sz="1800">
                <a:solidFill>
                  <a:schemeClr val="hlink"/>
                </a:solidFill>
              </a:rPr>
              <a:t>3</a:t>
            </a:r>
            <a:endParaRPr baseline="-25000" sz="1800">
              <a:solidFill>
                <a:srgbClr val="FF0000"/>
              </a:solidFill>
            </a:endParaRPr>
          </a:p>
        </p:txBody>
      </p:sp>
      <p:sp>
        <p:nvSpPr>
          <p:cNvPr id="561" name="Google Shape;561;p5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562" name="Google Shape;562;p52"/>
          <p:cNvPicPr preferRelativeResize="0"/>
          <p:nvPr/>
        </p:nvPicPr>
        <p:blipFill rotWithShape="1">
          <a:blip r:embed="rId3">
            <a:alphaModFix/>
          </a:blip>
          <a:srcRect b="19476" l="60624" r="1978" t="50920"/>
          <a:stretch/>
        </p:blipFill>
        <p:spPr>
          <a:xfrm>
            <a:off x="3711750" y="1974675"/>
            <a:ext cx="4423774" cy="196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53"/>
          <p:cNvSpPr txBox="1"/>
          <p:nvPr>
            <p:ph idx="1" type="body"/>
          </p:nvPr>
        </p:nvSpPr>
        <p:spPr>
          <a:xfrm>
            <a:off x="1182675" y="1513275"/>
            <a:ext cx="7873500" cy="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Em u</a:t>
            </a:r>
            <a:r>
              <a:rPr lang="pt-BR" sz="1800"/>
              <a:t>m circuito misto temos os dois modelos anteriores conectados.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 c</a:t>
            </a:r>
            <a:r>
              <a:rPr lang="pt-BR" sz="1800"/>
              <a:t>ircuito misto é analisado usado o </a:t>
            </a:r>
            <a:r>
              <a:rPr i="1" lang="pt-BR" sz="1800"/>
              <a:t>método de redução e retorno</a:t>
            </a:r>
            <a:r>
              <a:rPr lang="pt-BR" sz="1800"/>
              <a:t>. </a:t>
            </a:r>
            <a:endParaRPr sz="1800"/>
          </a:p>
        </p:txBody>
      </p:sp>
      <p:sp>
        <p:nvSpPr>
          <p:cNvPr id="568" name="Google Shape;568;p5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pic>
        <p:nvPicPr>
          <p:cNvPr id="569" name="Google Shape;56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0375" y="2601625"/>
            <a:ext cx="2943225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53"/>
          <p:cNvSpPr txBox="1"/>
          <p:nvPr/>
        </p:nvSpPr>
        <p:spPr>
          <a:xfrm>
            <a:off x="2562475" y="3080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1" name="Google Shape;571;p53"/>
          <p:cNvSpPr txBox="1"/>
          <p:nvPr/>
        </p:nvSpPr>
        <p:spPr>
          <a:xfrm>
            <a:off x="4010275" y="2318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2" name="Google Shape;572;p53"/>
          <p:cNvSpPr txBox="1"/>
          <p:nvPr/>
        </p:nvSpPr>
        <p:spPr>
          <a:xfrm>
            <a:off x="4475025" y="3080450"/>
            <a:ext cx="6741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3" name="Google Shape;573;p53"/>
          <p:cNvSpPr txBox="1"/>
          <p:nvPr/>
        </p:nvSpPr>
        <p:spPr>
          <a:xfrm>
            <a:off x="6067675" y="3080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6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4" name="Google Shape;574;p53"/>
          <p:cNvSpPr txBox="1"/>
          <p:nvPr>
            <p:ph idx="1" type="body"/>
          </p:nvPr>
        </p:nvSpPr>
        <p:spPr>
          <a:xfrm>
            <a:off x="1182675" y="38754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Calculamos o resistor equivalente entre 12k e 6k</a:t>
            </a:r>
            <a:endParaRPr sz="1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54"/>
          <p:cNvSpPr txBox="1"/>
          <p:nvPr>
            <p:ph idx="1" type="body"/>
          </p:nvPr>
        </p:nvSpPr>
        <p:spPr>
          <a:xfrm>
            <a:off x="1182675" y="1513275"/>
            <a:ext cx="7873500" cy="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Em um circuito misto temos os dois modelos anteriores conectados.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Um circuito misto é analisado usado o </a:t>
            </a:r>
            <a:r>
              <a:rPr i="1" lang="pt-BR" sz="1800"/>
              <a:t>método de redução e retorno</a:t>
            </a:r>
            <a:r>
              <a:rPr lang="pt-BR" sz="1800"/>
              <a:t>. </a:t>
            </a:r>
            <a:endParaRPr sz="1800"/>
          </a:p>
        </p:txBody>
      </p:sp>
      <p:sp>
        <p:nvSpPr>
          <p:cNvPr id="580" name="Google Shape;580;p5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pic>
        <p:nvPicPr>
          <p:cNvPr id="581" name="Google Shape;58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0375" y="2601625"/>
            <a:ext cx="2943225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54"/>
          <p:cNvSpPr txBox="1"/>
          <p:nvPr/>
        </p:nvSpPr>
        <p:spPr>
          <a:xfrm>
            <a:off x="2562475" y="3080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3" name="Google Shape;583;p54"/>
          <p:cNvSpPr txBox="1"/>
          <p:nvPr/>
        </p:nvSpPr>
        <p:spPr>
          <a:xfrm>
            <a:off x="4010275" y="2318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4" name="Google Shape;584;p54"/>
          <p:cNvSpPr txBox="1"/>
          <p:nvPr/>
        </p:nvSpPr>
        <p:spPr>
          <a:xfrm>
            <a:off x="4475025" y="3080450"/>
            <a:ext cx="6741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12k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5" name="Google Shape;585;p54"/>
          <p:cNvSpPr txBox="1"/>
          <p:nvPr/>
        </p:nvSpPr>
        <p:spPr>
          <a:xfrm>
            <a:off x="6067675" y="30804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6k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6" name="Google Shape;586;p54"/>
          <p:cNvSpPr txBox="1"/>
          <p:nvPr>
            <p:ph idx="1" type="body"/>
          </p:nvPr>
        </p:nvSpPr>
        <p:spPr>
          <a:xfrm>
            <a:off x="1182675" y="38754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Calculamos o resistor equivalente entre 12k e 6k</a:t>
            </a:r>
            <a:endParaRPr sz="1800"/>
          </a:p>
        </p:txBody>
      </p:sp>
      <p:sp>
        <p:nvSpPr>
          <p:cNvPr id="587" name="Google Shape;587;p54"/>
          <p:cNvSpPr txBox="1"/>
          <p:nvPr>
            <p:ph idx="1" type="body"/>
          </p:nvPr>
        </p:nvSpPr>
        <p:spPr>
          <a:xfrm>
            <a:off x="2583600" y="4216875"/>
            <a:ext cx="3976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12 · 6     =   72  =  4kΩ</a:t>
            </a:r>
            <a:endParaRPr baseline="-25000" sz="1800"/>
          </a:p>
        </p:txBody>
      </p:sp>
      <p:sp>
        <p:nvSpPr>
          <p:cNvPr id="588" name="Google Shape;588;p54"/>
          <p:cNvSpPr txBox="1"/>
          <p:nvPr>
            <p:ph idx="1" type="body"/>
          </p:nvPr>
        </p:nvSpPr>
        <p:spPr>
          <a:xfrm>
            <a:off x="3117000" y="4597875"/>
            <a:ext cx="2492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  12 + 6         18</a:t>
            </a:r>
            <a:endParaRPr sz="1800"/>
          </a:p>
        </p:txBody>
      </p:sp>
      <p:cxnSp>
        <p:nvCxnSpPr>
          <p:cNvPr id="589" name="Google Shape;589;p54"/>
          <p:cNvCxnSpPr/>
          <p:nvPr/>
        </p:nvCxnSpPr>
        <p:spPr>
          <a:xfrm>
            <a:off x="3262004" y="4594175"/>
            <a:ext cx="8652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0" name="Google Shape;590;p54"/>
          <p:cNvCxnSpPr/>
          <p:nvPr/>
        </p:nvCxnSpPr>
        <p:spPr>
          <a:xfrm>
            <a:off x="4585257" y="4594175"/>
            <a:ext cx="477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5"/>
            <a:ext cx="78735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Um circuito série é aquele que permite somente um percurso para a passagem da corrente, sendo a mesma em todos os pontos do circuito.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corrente que passa por R1 é a mesma que passa por R2, por R3, e é exatamente aquela fornecida pela bateria.</a:t>
            </a:r>
            <a:endParaRPr sz="1800"/>
          </a:p>
        </p:txBody>
      </p:sp>
      <p:grpSp>
        <p:nvGrpSpPr>
          <p:cNvPr id="151" name="Google Shape;151;p28"/>
          <p:cNvGrpSpPr/>
          <p:nvPr/>
        </p:nvGrpSpPr>
        <p:grpSpPr>
          <a:xfrm>
            <a:off x="2986909" y="3015170"/>
            <a:ext cx="3170183" cy="2010583"/>
            <a:chOff x="2707200" y="1436950"/>
            <a:chExt cx="3809400" cy="2628900"/>
          </a:xfrm>
        </p:grpSpPr>
        <p:pic>
          <p:nvPicPr>
            <p:cNvPr id="152" name="Google Shape;152;p2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164775" y="1858309"/>
              <a:ext cx="2657475" cy="1924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Google Shape;153;p28"/>
            <p:cNvSpPr txBox="1"/>
            <p:nvPr/>
          </p:nvSpPr>
          <p:spPr>
            <a:xfrm>
              <a:off x="2707200" y="25438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V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54" name="Google Shape;154;p28"/>
            <p:cNvSpPr txBox="1"/>
            <p:nvPr/>
          </p:nvSpPr>
          <p:spPr>
            <a:xfrm>
              <a:off x="3088200" y="20104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+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55" name="Google Shape;155;p28"/>
            <p:cNvSpPr txBox="1"/>
            <p:nvPr/>
          </p:nvSpPr>
          <p:spPr>
            <a:xfrm>
              <a:off x="3164775" y="3049100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-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56" name="Google Shape;156;p28"/>
            <p:cNvSpPr txBox="1"/>
            <p:nvPr/>
          </p:nvSpPr>
          <p:spPr>
            <a:xfrm>
              <a:off x="4338600" y="1436950"/>
              <a:ext cx="6891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1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57" name="Google Shape;157;p28"/>
            <p:cNvSpPr txBox="1"/>
            <p:nvPr/>
          </p:nvSpPr>
          <p:spPr>
            <a:xfrm>
              <a:off x="5862600" y="2503750"/>
              <a:ext cx="6540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2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58" name="Google Shape;158;p28"/>
            <p:cNvSpPr txBox="1"/>
            <p:nvPr/>
          </p:nvSpPr>
          <p:spPr>
            <a:xfrm>
              <a:off x="4414800" y="3722950"/>
              <a:ext cx="6891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3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159" name="Google Shape;159;p28"/>
            <p:cNvCxnSpPr/>
            <p:nvPr/>
          </p:nvCxnSpPr>
          <p:spPr>
            <a:xfrm rot="10800000">
              <a:off x="3932975" y="2551725"/>
              <a:ext cx="0" cy="4728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0" name="Google Shape;160;p28"/>
            <p:cNvCxnSpPr/>
            <p:nvPr/>
          </p:nvCxnSpPr>
          <p:spPr>
            <a:xfrm>
              <a:off x="4181350" y="2255400"/>
              <a:ext cx="6891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1" name="Google Shape;161;p28"/>
            <p:cNvCxnSpPr/>
            <p:nvPr/>
          </p:nvCxnSpPr>
          <p:spPr>
            <a:xfrm>
              <a:off x="5423150" y="2415625"/>
              <a:ext cx="0" cy="6729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2" name="Google Shape;162;p28"/>
            <p:cNvCxnSpPr/>
            <p:nvPr/>
          </p:nvCxnSpPr>
          <p:spPr>
            <a:xfrm rot="10800000">
              <a:off x="4173375" y="3417100"/>
              <a:ext cx="568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3" name="Google Shape;163;p28"/>
            <p:cNvSpPr txBox="1"/>
            <p:nvPr/>
          </p:nvSpPr>
          <p:spPr>
            <a:xfrm>
              <a:off x="4383600" y="22390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64" name="Google Shape;164;p28"/>
            <p:cNvSpPr txBox="1"/>
            <p:nvPr/>
          </p:nvSpPr>
          <p:spPr>
            <a:xfrm>
              <a:off x="3926400" y="26200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65" name="Google Shape;165;p28"/>
            <p:cNvSpPr txBox="1"/>
            <p:nvPr/>
          </p:nvSpPr>
          <p:spPr>
            <a:xfrm>
              <a:off x="4383600" y="2977591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66" name="Google Shape;166;p28"/>
            <p:cNvSpPr txBox="1"/>
            <p:nvPr/>
          </p:nvSpPr>
          <p:spPr>
            <a:xfrm>
              <a:off x="5145600" y="25438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55"/>
          <p:cNvSpPr txBox="1"/>
          <p:nvPr>
            <p:ph idx="1" type="body"/>
          </p:nvPr>
        </p:nvSpPr>
        <p:spPr>
          <a:xfrm>
            <a:off x="1182675" y="1513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 resultado Req1 somamos com 2k em série.</a:t>
            </a:r>
            <a:endParaRPr sz="1800"/>
          </a:p>
        </p:txBody>
      </p:sp>
      <p:sp>
        <p:nvSpPr>
          <p:cNvPr id="596" name="Google Shape;596;p5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sp>
        <p:nvSpPr>
          <p:cNvPr id="597" name="Google Shape;597;p55"/>
          <p:cNvSpPr txBox="1"/>
          <p:nvPr>
            <p:ph idx="1" type="body"/>
          </p:nvPr>
        </p:nvSpPr>
        <p:spPr>
          <a:xfrm>
            <a:off x="1182675" y="4180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Pela lei de Ohm, calculamos a corrente total.</a:t>
            </a:r>
            <a:endParaRPr sz="1800"/>
          </a:p>
        </p:txBody>
      </p:sp>
      <p:pic>
        <p:nvPicPr>
          <p:cNvPr id="598" name="Google Shape;5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4763" y="3050625"/>
            <a:ext cx="1514475" cy="9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55"/>
          <p:cNvSpPr txBox="1"/>
          <p:nvPr>
            <p:ph idx="1" type="body"/>
          </p:nvPr>
        </p:nvSpPr>
        <p:spPr>
          <a:xfrm>
            <a:off x="1182675" y="25038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Assim, obtemos o circuito equivalente:</a:t>
            </a:r>
            <a:endParaRPr sz="1800"/>
          </a:p>
        </p:txBody>
      </p:sp>
      <p:sp>
        <p:nvSpPr>
          <p:cNvPr id="600" name="Google Shape;600;p55"/>
          <p:cNvSpPr txBox="1"/>
          <p:nvPr/>
        </p:nvSpPr>
        <p:spPr>
          <a:xfrm>
            <a:off x="3324475" y="33852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601" name="Google Shape;601;p55"/>
          <p:cNvCxnSpPr/>
          <p:nvPr/>
        </p:nvCxnSpPr>
        <p:spPr>
          <a:xfrm>
            <a:off x="4465750" y="3156675"/>
            <a:ext cx="519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2" name="Google Shape;602;p55"/>
          <p:cNvSpPr txBox="1"/>
          <p:nvPr/>
        </p:nvSpPr>
        <p:spPr>
          <a:xfrm>
            <a:off x="4543675" y="31566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56"/>
          <p:cNvSpPr txBox="1"/>
          <p:nvPr>
            <p:ph idx="1" type="body"/>
          </p:nvPr>
        </p:nvSpPr>
        <p:spPr>
          <a:xfrm>
            <a:off x="1182675" y="1513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 resultado Req1 somamos com 2k em série.</a:t>
            </a:r>
            <a:endParaRPr sz="1800"/>
          </a:p>
        </p:txBody>
      </p:sp>
      <p:sp>
        <p:nvSpPr>
          <p:cNvPr id="608" name="Google Shape;608;p5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sp>
        <p:nvSpPr>
          <p:cNvPr id="609" name="Google Shape;609;p56"/>
          <p:cNvSpPr txBox="1"/>
          <p:nvPr>
            <p:ph idx="1" type="body"/>
          </p:nvPr>
        </p:nvSpPr>
        <p:spPr>
          <a:xfrm>
            <a:off x="1182675" y="4180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Pela lei de Ohm, calculamos a corrente total.</a:t>
            </a:r>
            <a:endParaRPr sz="1800"/>
          </a:p>
        </p:txBody>
      </p:sp>
      <p:sp>
        <p:nvSpPr>
          <p:cNvPr id="610" name="Google Shape;610;p56"/>
          <p:cNvSpPr txBox="1"/>
          <p:nvPr>
            <p:ph idx="1" type="body"/>
          </p:nvPr>
        </p:nvSpPr>
        <p:spPr>
          <a:xfrm>
            <a:off x="3199200" y="1930875"/>
            <a:ext cx="2745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 </a:t>
            </a:r>
            <a:r>
              <a:rPr i="1" lang="pt-BR" sz="1800"/>
              <a:t>R</a:t>
            </a:r>
            <a:r>
              <a:rPr baseline="-25000" lang="pt-BR" sz="1800"/>
              <a:t>eq1</a:t>
            </a:r>
            <a:r>
              <a:rPr lang="pt-BR" sz="1800"/>
              <a:t> + 2  =  6kΩ</a:t>
            </a:r>
            <a:endParaRPr baseline="-25000" sz="1800"/>
          </a:p>
        </p:txBody>
      </p:sp>
      <p:pic>
        <p:nvPicPr>
          <p:cNvPr id="611" name="Google Shape;61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4763" y="3050625"/>
            <a:ext cx="1514475" cy="9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56"/>
          <p:cNvSpPr txBox="1"/>
          <p:nvPr>
            <p:ph idx="1" type="body"/>
          </p:nvPr>
        </p:nvSpPr>
        <p:spPr>
          <a:xfrm>
            <a:off x="1182675" y="25038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Assim, obtemos o circuito equivalente:</a:t>
            </a:r>
            <a:endParaRPr sz="1800"/>
          </a:p>
        </p:txBody>
      </p:sp>
      <p:sp>
        <p:nvSpPr>
          <p:cNvPr id="613" name="Google Shape;613;p56"/>
          <p:cNvSpPr txBox="1"/>
          <p:nvPr/>
        </p:nvSpPr>
        <p:spPr>
          <a:xfrm>
            <a:off x="3324475" y="33852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4" name="Google Shape;614;p56"/>
          <p:cNvSpPr txBox="1"/>
          <p:nvPr/>
        </p:nvSpPr>
        <p:spPr>
          <a:xfrm>
            <a:off x="5458075" y="33852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6k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615" name="Google Shape;615;p56"/>
          <p:cNvCxnSpPr/>
          <p:nvPr/>
        </p:nvCxnSpPr>
        <p:spPr>
          <a:xfrm>
            <a:off x="4465750" y="3156675"/>
            <a:ext cx="519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6" name="Google Shape;616;p56"/>
          <p:cNvSpPr txBox="1"/>
          <p:nvPr/>
        </p:nvSpPr>
        <p:spPr>
          <a:xfrm>
            <a:off x="4543675" y="31566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7" name="Google Shape;617;p56"/>
          <p:cNvSpPr txBox="1"/>
          <p:nvPr>
            <p:ph idx="1" type="body"/>
          </p:nvPr>
        </p:nvSpPr>
        <p:spPr>
          <a:xfrm>
            <a:off x="3267600" y="4592175"/>
            <a:ext cx="26088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T</a:t>
            </a:r>
            <a:r>
              <a:rPr i="1" lang="pt-BR" sz="1800"/>
              <a:t> </a:t>
            </a:r>
            <a:r>
              <a:rPr lang="pt-BR" sz="1800"/>
              <a:t>= 54 ÷</a:t>
            </a:r>
            <a:r>
              <a:rPr i="1" lang="pt-BR" sz="1800"/>
              <a:t> </a:t>
            </a:r>
            <a:r>
              <a:rPr lang="pt-BR" sz="1800"/>
              <a:t>6.000 = 9mA</a:t>
            </a:r>
            <a:endParaRPr sz="1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57"/>
          <p:cNvSpPr txBox="1"/>
          <p:nvPr>
            <p:ph idx="1" type="body"/>
          </p:nvPr>
        </p:nvSpPr>
        <p:spPr>
          <a:xfrm>
            <a:off x="1182675" y="1513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9mA é a corrente que sai da fonte e passa em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</a:t>
            </a:r>
            <a:endParaRPr sz="1800"/>
          </a:p>
        </p:txBody>
      </p:sp>
      <p:sp>
        <p:nvSpPr>
          <p:cNvPr id="623" name="Google Shape;623;p5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sp>
        <p:nvSpPr>
          <p:cNvPr id="624" name="Google Shape;624;p57"/>
          <p:cNvSpPr txBox="1"/>
          <p:nvPr>
            <p:ph idx="1" type="body"/>
          </p:nvPr>
        </p:nvSpPr>
        <p:spPr>
          <a:xfrm>
            <a:off x="1182675" y="3418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Calculamos as tensões e correntes pelo circuito.</a:t>
            </a:r>
            <a:endParaRPr sz="1800"/>
          </a:p>
        </p:txBody>
      </p:sp>
      <p:pic>
        <p:nvPicPr>
          <p:cNvPr id="625" name="Google Shape;62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0375" y="2220625"/>
            <a:ext cx="2943225" cy="1066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6" name="Google Shape;626;p57"/>
          <p:cNvCxnSpPr/>
          <p:nvPr/>
        </p:nvCxnSpPr>
        <p:spPr>
          <a:xfrm>
            <a:off x="3475150" y="2242275"/>
            <a:ext cx="519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27" name="Google Shape;627;p57"/>
          <p:cNvSpPr txBox="1"/>
          <p:nvPr/>
        </p:nvSpPr>
        <p:spPr>
          <a:xfrm>
            <a:off x="37054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endParaRPr baseline="-25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8" name="Google Shape;628;p57"/>
          <p:cNvSpPr txBox="1"/>
          <p:nvPr/>
        </p:nvSpPr>
        <p:spPr>
          <a:xfrm>
            <a:off x="4010275" y="18612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9" name="Google Shape;629;p57"/>
          <p:cNvSpPr txBox="1"/>
          <p:nvPr/>
        </p:nvSpPr>
        <p:spPr>
          <a:xfrm>
            <a:off x="3934075" y="2394650"/>
            <a:ext cx="7785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0" name="Google Shape;630;p57"/>
          <p:cNvSpPr txBox="1"/>
          <p:nvPr/>
        </p:nvSpPr>
        <p:spPr>
          <a:xfrm>
            <a:off x="6091875" y="2448925"/>
            <a:ext cx="3870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1" name="Google Shape;631;p57"/>
          <p:cNvSpPr txBox="1"/>
          <p:nvPr/>
        </p:nvSpPr>
        <p:spPr>
          <a:xfrm>
            <a:off x="5253675" y="2448925"/>
            <a:ext cx="3870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2" name="Google Shape;632;p57"/>
          <p:cNvSpPr txBox="1"/>
          <p:nvPr/>
        </p:nvSpPr>
        <p:spPr>
          <a:xfrm>
            <a:off x="2478900" y="2623250"/>
            <a:ext cx="6891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633" name="Google Shape;633;p57"/>
          <p:cNvCxnSpPr/>
          <p:nvPr/>
        </p:nvCxnSpPr>
        <p:spPr>
          <a:xfrm>
            <a:off x="4957825" y="2618175"/>
            <a:ext cx="0" cy="399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34" name="Google Shape;634;p57"/>
          <p:cNvCxnSpPr/>
          <p:nvPr/>
        </p:nvCxnSpPr>
        <p:spPr>
          <a:xfrm>
            <a:off x="5719825" y="2618175"/>
            <a:ext cx="0" cy="399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5" name="Google Shape;635;p57"/>
          <p:cNvSpPr txBox="1"/>
          <p:nvPr/>
        </p:nvSpPr>
        <p:spPr>
          <a:xfrm>
            <a:off x="47722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6" name="Google Shape;636;p57"/>
          <p:cNvSpPr txBox="1"/>
          <p:nvPr/>
        </p:nvSpPr>
        <p:spPr>
          <a:xfrm>
            <a:off x="55342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7" name="Google Shape;637;p57"/>
          <p:cNvSpPr txBox="1"/>
          <p:nvPr/>
        </p:nvSpPr>
        <p:spPr>
          <a:xfrm>
            <a:off x="3451425" y="1925175"/>
            <a:ext cx="7113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9mA</a:t>
            </a:r>
            <a:endParaRPr baseline="-25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58"/>
          <p:cNvSpPr txBox="1"/>
          <p:nvPr>
            <p:ph idx="1" type="body"/>
          </p:nvPr>
        </p:nvSpPr>
        <p:spPr>
          <a:xfrm>
            <a:off x="1182675" y="1513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9mA é a corrente que sai da fonte e passa em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</a:t>
            </a:r>
            <a:endParaRPr sz="1800"/>
          </a:p>
        </p:txBody>
      </p:sp>
      <p:sp>
        <p:nvSpPr>
          <p:cNvPr id="643" name="Google Shape;643;p5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sp>
        <p:nvSpPr>
          <p:cNvPr id="644" name="Google Shape;644;p58"/>
          <p:cNvSpPr txBox="1"/>
          <p:nvPr>
            <p:ph idx="1" type="body"/>
          </p:nvPr>
        </p:nvSpPr>
        <p:spPr>
          <a:xfrm>
            <a:off x="1182675" y="3418275"/>
            <a:ext cx="78735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Calculamos as tensões e correntes pelo circuito.</a:t>
            </a:r>
            <a:endParaRPr sz="1800"/>
          </a:p>
        </p:txBody>
      </p:sp>
      <p:pic>
        <p:nvPicPr>
          <p:cNvPr id="645" name="Google Shape;645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0375" y="2220625"/>
            <a:ext cx="2943225" cy="1066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6" name="Google Shape;646;p58"/>
          <p:cNvCxnSpPr/>
          <p:nvPr/>
        </p:nvCxnSpPr>
        <p:spPr>
          <a:xfrm>
            <a:off x="3475150" y="2242275"/>
            <a:ext cx="5199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7" name="Google Shape;647;p58"/>
          <p:cNvSpPr txBox="1"/>
          <p:nvPr/>
        </p:nvSpPr>
        <p:spPr>
          <a:xfrm>
            <a:off x="37054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endParaRPr baseline="-25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8" name="Google Shape;648;p58"/>
          <p:cNvSpPr txBox="1"/>
          <p:nvPr/>
        </p:nvSpPr>
        <p:spPr>
          <a:xfrm>
            <a:off x="4010275" y="1861250"/>
            <a:ext cx="529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2k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Ω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9" name="Google Shape;649;p58"/>
          <p:cNvSpPr txBox="1"/>
          <p:nvPr/>
        </p:nvSpPr>
        <p:spPr>
          <a:xfrm>
            <a:off x="3934075" y="2394650"/>
            <a:ext cx="7785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0" name="Google Shape;650;p58"/>
          <p:cNvSpPr txBox="1"/>
          <p:nvPr>
            <p:ph idx="1" type="body"/>
          </p:nvPr>
        </p:nvSpPr>
        <p:spPr>
          <a:xfrm>
            <a:off x="1716075" y="3884825"/>
            <a:ext cx="3123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(9mA) · 2.000Ω = 18V</a:t>
            </a:r>
            <a:endParaRPr baseline="-25000" sz="1800"/>
          </a:p>
        </p:txBody>
      </p:sp>
      <p:sp>
        <p:nvSpPr>
          <p:cNvPr id="651" name="Google Shape;651;p58"/>
          <p:cNvSpPr txBox="1"/>
          <p:nvPr/>
        </p:nvSpPr>
        <p:spPr>
          <a:xfrm>
            <a:off x="6091875" y="2448925"/>
            <a:ext cx="3870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2" name="Google Shape;652;p58"/>
          <p:cNvSpPr txBox="1"/>
          <p:nvPr/>
        </p:nvSpPr>
        <p:spPr>
          <a:xfrm>
            <a:off x="5253675" y="2448925"/>
            <a:ext cx="3870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 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3" name="Google Shape;653;p58"/>
          <p:cNvSpPr txBox="1"/>
          <p:nvPr/>
        </p:nvSpPr>
        <p:spPr>
          <a:xfrm>
            <a:off x="2478900" y="2623250"/>
            <a:ext cx="6891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54</a:t>
            </a: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4" name="Google Shape;654;p58"/>
          <p:cNvSpPr txBox="1"/>
          <p:nvPr>
            <p:ph idx="1" type="body"/>
          </p:nvPr>
        </p:nvSpPr>
        <p:spPr>
          <a:xfrm>
            <a:off x="1716075" y="4494425"/>
            <a:ext cx="29433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54 - 18 = 36V</a:t>
            </a:r>
            <a:endParaRPr baseline="-25000" sz="1800"/>
          </a:p>
        </p:txBody>
      </p:sp>
      <p:cxnSp>
        <p:nvCxnSpPr>
          <p:cNvPr id="655" name="Google Shape;655;p58"/>
          <p:cNvCxnSpPr/>
          <p:nvPr/>
        </p:nvCxnSpPr>
        <p:spPr>
          <a:xfrm>
            <a:off x="4957825" y="2618175"/>
            <a:ext cx="0" cy="399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56" name="Google Shape;656;p58"/>
          <p:cNvCxnSpPr/>
          <p:nvPr/>
        </p:nvCxnSpPr>
        <p:spPr>
          <a:xfrm>
            <a:off x="5719825" y="2618175"/>
            <a:ext cx="0" cy="399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7" name="Google Shape;657;p58"/>
          <p:cNvSpPr txBox="1"/>
          <p:nvPr/>
        </p:nvSpPr>
        <p:spPr>
          <a:xfrm>
            <a:off x="47722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8" name="Google Shape;658;p58"/>
          <p:cNvSpPr txBox="1"/>
          <p:nvPr/>
        </p:nvSpPr>
        <p:spPr>
          <a:xfrm>
            <a:off x="5534275" y="2242250"/>
            <a:ext cx="3870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9" name="Google Shape;659;p58"/>
          <p:cNvSpPr txBox="1"/>
          <p:nvPr>
            <p:ph idx="1" type="body"/>
          </p:nvPr>
        </p:nvSpPr>
        <p:spPr>
          <a:xfrm>
            <a:off x="5491225" y="3888675"/>
            <a:ext cx="23583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= 36</a:t>
            </a:r>
            <a:r>
              <a:rPr i="1" lang="pt-BR" sz="1800"/>
              <a:t> </a:t>
            </a:r>
            <a:r>
              <a:rPr lang="pt-BR" sz="1800"/>
              <a:t>÷ 12k = 3mA </a:t>
            </a:r>
            <a:endParaRPr sz="1800"/>
          </a:p>
        </p:txBody>
      </p:sp>
      <p:sp>
        <p:nvSpPr>
          <p:cNvPr id="660" name="Google Shape;660;p58"/>
          <p:cNvSpPr txBox="1"/>
          <p:nvPr>
            <p:ph idx="1" type="body"/>
          </p:nvPr>
        </p:nvSpPr>
        <p:spPr>
          <a:xfrm>
            <a:off x="5491225" y="4494425"/>
            <a:ext cx="2404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= 36</a:t>
            </a:r>
            <a:r>
              <a:rPr i="1" lang="pt-BR" sz="1800"/>
              <a:t> </a:t>
            </a:r>
            <a:r>
              <a:rPr lang="pt-BR" sz="1800"/>
              <a:t>÷ 6k = 6mA</a:t>
            </a:r>
            <a:endParaRPr sz="1800"/>
          </a:p>
        </p:txBody>
      </p:sp>
      <p:sp>
        <p:nvSpPr>
          <p:cNvPr id="661" name="Google Shape;661;p58"/>
          <p:cNvSpPr txBox="1"/>
          <p:nvPr/>
        </p:nvSpPr>
        <p:spPr>
          <a:xfrm>
            <a:off x="3451425" y="1925175"/>
            <a:ext cx="7113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9mA</a:t>
            </a:r>
            <a:endParaRPr baseline="-25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5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67" name="Google Shape;667;p59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(8) </a:t>
            </a:r>
            <a:r>
              <a:rPr lang="pt-BR" sz="1800">
                <a:solidFill>
                  <a:schemeClr val="hlink"/>
                </a:solidFill>
              </a:rPr>
              <a:t>Calcule I</a:t>
            </a:r>
            <a:r>
              <a:rPr baseline="-25000" lang="pt-BR" sz="1800">
                <a:solidFill>
                  <a:schemeClr val="hlink"/>
                </a:solidFill>
              </a:rPr>
              <a:t>S</a:t>
            </a:r>
            <a:r>
              <a:rPr lang="pt-BR" sz="1800">
                <a:solidFill>
                  <a:schemeClr val="hlink"/>
                </a:solidFill>
              </a:rPr>
              <a:t>, I</a:t>
            </a:r>
            <a:r>
              <a:rPr baseline="-25000" lang="pt-BR" sz="1800">
                <a:solidFill>
                  <a:schemeClr val="hlink"/>
                </a:solidFill>
              </a:rPr>
              <a:t>4</a:t>
            </a:r>
            <a:r>
              <a:rPr lang="pt-BR" sz="1800">
                <a:solidFill>
                  <a:schemeClr val="hlink"/>
                </a:solidFill>
              </a:rPr>
              <a:t> e V</a:t>
            </a:r>
            <a:r>
              <a:rPr baseline="-25000" lang="pt-BR" sz="1800">
                <a:solidFill>
                  <a:schemeClr val="hlink"/>
                </a:solidFill>
              </a:rPr>
              <a:t>2</a:t>
            </a:r>
            <a:endParaRPr baseline="-25000" sz="1800">
              <a:solidFill>
                <a:srgbClr val="FF0000"/>
              </a:solidFill>
            </a:endParaRPr>
          </a:p>
        </p:txBody>
      </p:sp>
      <p:sp>
        <p:nvSpPr>
          <p:cNvPr id="668" name="Google Shape;668;p5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pic>
        <p:nvPicPr>
          <p:cNvPr id="669" name="Google Shape;669;p59"/>
          <p:cNvPicPr preferRelativeResize="0"/>
          <p:nvPr/>
        </p:nvPicPr>
        <p:blipFill rotWithShape="1">
          <a:blip r:embed="rId3">
            <a:alphaModFix/>
          </a:blip>
          <a:srcRect b="31974" l="64139" r="7381" t="41055"/>
          <a:stretch/>
        </p:blipFill>
        <p:spPr>
          <a:xfrm>
            <a:off x="3980975" y="1943149"/>
            <a:ext cx="3856874" cy="205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6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75" name="Google Shape;675;p60"/>
          <p:cNvSpPr txBox="1"/>
          <p:nvPr/>
        </p:nvSpPr>
        <p:spPr>
          <a:xfrm>
            <a:off x="1182675" y="1513275"/>
            <a:ext cx="77724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(9) </a:t>
            </a:r>
            <a:r>
              <a:rPr lang="pt-BR" sz="1800">
                <a:solidFill>
                  <a:schemeClr val="hlink"/>
                </a:solidFill>
              </a:rPr>
              <a:t>Calcule R</a:t>
            </a:r>
            <a:r>
              <a:rPr baseline="-25000" lang="pt-BR" sz="1800">
                <a:solidFill>
                  <a:schemeClr val="hlink"/>
                </a:solidFill>
              </a:rPr>
              <a:t>T</a:t>
            </a:r>
            <a:r>
              <a:rPr lang="pt-BR" sz="1800">
                <a:solidFill>
                  <a:schemeClr val="hlink"/>
                </a:solidFill>
              </a:rPr>
              <a:t>, I</a:t>
            </a:r>
            <a:r>
              <a:rPr baseline="-25000" lang="pt-BR" sz="1800">
                <a:solidFill>
                  <a:schemeClr val="hlink"/>
                </a:solidFill>
              </a:rPr>
              <a:t>S</a:t>
            </a:r>
            <a:r>
              <a:rPr lang="pt-BR" sz="1800">
                <a:solidFill>
                  <a:schemeClr val="hlink"/>
                </a:solidFill>
              </a:rPr>
              <a:t> e V</a:t>
            </a:r>
            <a:r>
              <a:rPr baseline="-25000" lang="pt-BR" sz="1800">
                <a:solidFill>
                  <a:schemeClr val="hlink"/>
                </a:solidFill>
              </a:rPr>
              <a:t>1</a:t>
            </a:r>
            <a:endParaRPr baseline="-25000" sz="1800">
              <a:solidFill>
                <a:srgbClr val="FF0000"/>
              </a:solidFill>
            </a:endParaRPr>
          </a:p>
        </p:txBody>
      </p:sp>
      <p:sp>
        <p:nvSpPr>
          <p:cNvPr id="676" name="Google Shape;676;p6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Misto</a:t>
            </a:r>
            <a:endParaRPr/>
          </a:p>
        </p:txBody>
      </p:sp>
      <p:pic>
        <p:nvPicPr>
          <p:cNvPr id="677" name="Google Shape;677;p60"/>
          <p:cNvPicPr preferRelativeResize="0"/>
          <p:nvPr/>
        </p:nvPicPr>
        <p:blipFill rotWithShape="1">
          <a:blip r:embed="rId3">
            <a:alphaModFix/>
          </a:blip>
          <a:srcRect b="26382" l="33996" r="34937" t="38752"/>
          <a:stretch/>
        </p:blipFill>
        <p:spPr>
          <a:xfrm>
            <a:off x="4333475" y="1974675"/>
            <a:ext cx="3419026" cy="2157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6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683" name="Google Shape;683;p6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684" name="Google Shape;684;p61"/>
          <p:cNvSpPr txBox="1"/>
          <p:nvPr>
            <p:ph idx="1" type="body"/>
          </p:nvPr>
        </p:nvSpPr>
        <p:spPr>
          <a:xfrm>
            <a:off x="1182675" y="1513312"/>
            <a:ext cx="7772400" cy="33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Aprendeu sobre circuitos série, paralelo e misto.</a:t>
            </a:r>
            <a:endParaRPr sz="2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Praticou os principais exercícios de circuitos.</a:t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6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690" name="Google Shape;690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1" name="Google Shape;691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2" name="Google Shape;692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3" name="Google Shape;693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4" name="Google Shape;694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5" name="Google Shape;695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6" name="Google Shape;696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7" name="Google Shape;697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8" name="Google Shape;698;p6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9" name="Google Shape;699;p6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700" name="Google Shape;700;p62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lang="pt-BR" sz="2400"/>
              <a:t>t.me</a:t>
            </a: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/profgustavolima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172" name="Google Shape;172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1171575" y="1473680"/>
            <a:ext cx="7772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é igual a soma das resistências de todas as partes do circuito.</a:t>
            </a:r>
            <a:endParaRPr sz="1800"/>
          </a:p>
        </p:txBody>
      </p:sp>
      <p:sp>
        <p:nvSpPr>
          <p:cNvPr id="174" name="Google Shape;174;p29"/>
          <p:cNvSpPr txBox="1"/>
          <p:nvPr>
            <p:ph idx="1" type="body"/>
          </p:nvPr>
        </p:nvSpPr>
        <p:spPr>
          <a:xfrm>
            <a:off x="1171575" y="3073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resistência equivalente do circuito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175" name="Google Shape;175;p29"/>
          <p:cNvSpPr txBox="1"/>
          <p:nvPr>
            <p:ph idx="1" type="body"/>
          </p:nvPr>
        </p:nvSpPr>
        <p:spPr>
          <a:xfrm>
            <a:off x="1171575" y="2464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grpSp>
        <p:nvGrpSpPr>
          <p:cNvPr id="176" name="Google Shape;176;p29"/>
          <p:cNvGrpSpPr/>
          <p:nvPr/>
        </p:nvGrpSpPr>
        <p:grpSpPr>
          <a:xfrm>
            <a:off x="3384588" y="3372475"/>
            <a:ext cx="2374825" cy="1555100"/>
            <a:chOff x="2101650" y="3296275"/>
            <a:chExt cx="2374825" cy="1555100"/>
          </a:xfrm>
        </p:grpSpPr>
        <p:pic>
          <p:nvPicPr>
            <p:cNvPr id="177" name="Google Shape;177;p2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36720" y="3637875"/>
              <a:ext cx="1495849" cy="121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29"/>
            <p:cNvSpPr txBox="1"/>
            <p:nvPr/>
          </p:nvSpPr>
          <p:spPr>
            <a:xfrm>
              <a:off x="2101650" y="39820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eq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79" name="Google Shape;179;p29"/>
            <p:cNvSpPr txBox="1"/>
            <p:nvPr/>
          </p:nvSpPr>
          <p:spPr>
            <a:xfrm>
              <a:off x="2863650" y="32962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50Ω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80" name="Google Shape;180;p29"/>
            <p:cNvSpPr txBox="1"/>
            <p:nvPr/>
          </p:nvSpPr>
          <p:spPr>
            <a:xfrm>
              <a:off x="3932575" y="39820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50Ω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81" name="Google Shape;181;p29"/>
            <p:cNvSpPr txBox="1"/>
            <p:nvPr/>
          </p:nvSpPr>
          <p:spPr>
            <a:xfrm>
              <a:off x="2811400" y="4378525"/>
              <a:ext cx="6084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10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0Ω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182" name="Google Shape;182;p29"/>
          <p:cNvSpPr txBox="1"/>
          <p:nvPr>
            <p:ph idx="1" type="body"/>
          </p:nvPr>
        </p:nvSpPr>
        <p:spPr>
          <a:xfrm>
            <a:off x="5895975" y="4064475"/>
            <a:ext cx="3127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50 + 50 + 100 = 200</a:t>
            </a:r>
            <a:r>
              <a:rPr lang="pt-BR" sz="1800"/>
              <a:t>Ω</a:t>
            </a:r>
            <a:endParaRPr baseline="-25000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188" name="Google Shape;188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9" name="Google Shape;189;p30"/>
          <p:cNvSpPr txBox="1"/>
          <p:nvPr>
            <p:ph idx="1" type="body"/>
          </p:nvPr>
        </p:nvSpPr>
        <p:spPr>
          <a:xfrm>
            <a:off x="1171575" y="1473680"/>
            <a:ext cx="7772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total através de um circuito série é igual a soma das tensões nos terminais de cada resistência do circuito.</a:t>
            </a:r>
            <a:endParaRPr sz="1800"/>
          </a:p>
        </p:txBody>
      </p:sp>
      <p:sp>
        <p:nvSpPr>
          <p:cNvPr id="190" name="Google Shape;190;p30"/>
          <p:cNvSpPr txBox="1"/>
          <p:nvPr>
            <p:ph idx="1" type="body"/>
          </p:nvPr>
        </p:nvSpPr>
        <p:spPr>
          <a:xfrm>
            <a:off x="1171575" y="3073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tensão total do circuito.</a:t>
            </a:r>
            <a:endParaRPr sz="1800"/>
          </a:p>
        </p:txBody>
      </p:sp>
      <p:sp>
        <p:nvSpPr>
          <p:cNvPr id="191" name="Google Shape;191;p30"/>
          <p:cNvSpPr txBox="1"/>
          <p:nvPr>
            <p:ph idx="1" type="body"/>
          </p:nvPr>
        </p:nvSpPr>
        <p:spPr>
          <a:xfrm>
            <a:off x="1171575" y="2464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V</a:t>
            </a:r>
            <a:r>
              <a:rPr baseline="-25000" lang="pt-BR" sz="1800"/>
              <a:t>N</a:t>
            </a:r>
            <a:endParaRPr baseline="-25000" sz="1800"/>
          </a:p>
        </p:txBody>
      </p:sp>
      <p:grpSp>
        <p:nvGrpSpPr>
          <p:cNvPr id="192" name="Google Shape;192;p30"/>
          <p:cNvGrpSpPr/>
          <p:nvPr/>
        </p:nvGrpSpPr>
        <p:grpSpPr>
          <a:xfrm>
            <a:off x="3384588" y="3372475"/>
            <a:ext cx="2631339" cy="1555100"/>
            <a:chOff x="3384588" y="3372475"/>
            <a:chExt cx="2631339" cy="1555100"/>
          </a:xfrm>
        </p:grpSpPr>
        <p:grpSp>
          <p:nvGrpSpPr>
            <p:cNvPr id="193" name="Google Shape;193;p30"/>
            <p:cNvGrpSpPr/>
            <p:nvPr/>
          </p:nvGrpSpPr>
          <p:grpSpPr>
            <a:xfrm>
              <a:off x="3384588" y="3372475"/>
              <a:ext cx="2631339" cy="1555100"/>
              <a:chOff x="2101650" y="3296275"/>
              <a:chExt cx="2631339" cy="1555100"/>
            </a:xfrm>
          </p:grpSpPr>
          <p:pic>
            <p:nvPicPr>
              <p:cNvPr id="194" name="Google Shape;194;p30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5" name="Google Shape;195;p30"/>
              <p:cNvSpPr txBox="1"/>
              <p:nvPr/>
            </p:nvSpPr>
            <p:spPr>
              <a:xfrm>
                <a:off x="2101650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6" name="Google Shape;196;p30"/>
              <p:cNvSpPr txBox="1"/>
              <p:nvPr/>
            </p:nvSpPr>
            <p:spPr>
              <a:xfrm>
                <a:off x="2787471" y="3296275"/>
                <a:ext cx="9078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1</a:t>
                </a: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=6V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7" name="Google Shape;197;p30"/>
              <p:cNvSpPr txBox="1"/>
              <p:nvPr/>
            </p:nvSpPr>
            <p:spPr>
              <a:xfrm>
                <a:off x="3932589" y="3982075"/>
                <a:ext cx="800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2</a:t>
                </a: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=30V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198" name="Google Shape;198;p30"/>
              <p:cNvSpPr txBox="1"/>
              <p:nvPr/>
            </p:nvSpPr>
            <p:spPr>
              <a:xfrm>
                <a:off x="2771816" y="4302325"/>
                <a:ext cx="800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3</a:t>
                </a: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=54V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199" name="Google Shape;199;p30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00" name="Google Shape;200;p30"/>
            <p:cNvSpPr txBox="1"/>
            <p:nvPr/>
          </p:nvSpPr>
          <p:spPr>
            <a:xfrm>
              <a:off x="4298988" y="3982075"/>
              <a:ext cx="5439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6276975" y="4064475"/>
            <a:ext cx="2746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6 + 30 + 54 = 90V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07" name="Google Shape;207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8" name="Google Shape;208;p31"/>
          <p:cNvSpPr txBox="1"/>
          <p:nvPr>
            <p:ph idx="1" type="body"/>
          </p:nvPr>
        </p:nvSpPr>
        <p:spPr>
          <a:xfrm>
            <a:off x="1171575" y="1473675"/>
            <a:ext cx="78783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ser aplicada ao circuito todo ou partes separadas.</a:t>
            </a:r>
            <a:endParaRPr sz="1800"/>
          </a:p>
        </p:txBody>
      </p:sp>
      <p:sp>
        <p:nvSpPr>
          <p:cNvPr id="209" name="Google Shape;209;p31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as tensões do circuito.</a:t>
            </a:r>
            <a:endParaRPr sz="1800"/>
          </a:p>
        </p:txBody>
      </p:sp>
      <p:sp>
        <p:nvSpPr>
          <p:cNvPr id="210" name="Google Shape;210;p31"/>
          <p:cNvSpPr txBox="1"/>
          <p:nvPr>
            <p:ph idx="1" type="body"/>
          </p:nvPr>
        </p:nvSpPr>
        <p:spPr>
          <a:xfrm>
            <a:off x="17608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1</a:t>
            </a:r>
            <a:endParaRPr baseline="-25000" sz="1800"/>
          </a:p>
        </p:txBody>
      </p:sp>
      <p:grpSp>
        <p:nvGrpSpPr>
          <p:cNvPr id="211" name="Google Shape;211;p31"/>
          <p:cNvGrpSpPr/>
          <p:nvPr/>
        </p:nvGrpSpPr>
        <p:grpSpPr>
          <a:xfrm>
            <a:off x="314775" y="3203614"/>
            <a:ext cx="2773321" cy="1723984"/>
            <a:chOff x="3384588" y="3372475"/>
            <a:chExt cx="2374825" cy="1555100"/>
          </a:xfrm>
        </p:grpSpPr>
        <p:grpSp>
          <p:nvGrpSpPr>
            <p:cNvPr id="212" name="Google Shape;212;p31"/>
            <p:cNvGrpSpPr/>
            <p:nvPr/>
          </p:nvGrpSpPr>
          <p:grpSpPr>
            <a:xfrm>
              <a:off x="3384588" y="3372475"/>
              <a:ext cx="2374825" cy="1555100"/>
              <a:chOff x="2101650" y="3296275"/>
              <a:chExt cx="2374825" cy="1555100"/>
            </a:xfrm>
          </p:grpSpPr>
          <p:pic>
            <p:nvPicPr>
              <p:cNvPr id="213" name="Google Shape;213;p31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4" name="Google Shape;214;p31"/>
              <p:cNvSpPr txBox="1"/>
              <p:nvPr/>
            </p:nvSpPr>
            <p:spPr>
              <a:xfrm>
                <a:off x="2101650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5" name="Google Shape;215;p31"/>
              <p:cNvSpPr txBox="1"/>
              <p:nvPr/>
            </p:nvSpPr>
            <p:spPr>
              <a:xfrm>
                <a:off x="2939850" y="32962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2Ω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6" name="Google Shape;216;p31"/>
              <p:cNvSpPr txBox="1"/>
              <p:nvPr/>
            </p:nvSpPr>
            <p:spPr>
              <a:xfrm>
                <a:off x="3932575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3</a:t>
                </a: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17" name="Google Shape;217;p31"/>
              <p:cNvSpPr txBox="1"/>
              <p:nvPr/>
            </p:nvSpPr>
            <p:spPr>
              <a:xfrm>
                <a:off x="2963800" y="4302325"/>
                <a:ext cx="608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5</a:t>
                </a: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218" name="Google Shape;218;p31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19" name="Google Shape;219;p31"/>
            <p:cNvSpPr txBox="1"/>
            <p:nvPr/>
          </p:nvSpPr>
          <p:spPr>
            <a:xfrm>
              <a:off x="4157084" y="3982072"/>
              <a:ext cx="68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=10A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40087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221" name="Google Shape;221;p31"/>
          <p:cNvSpPr txBox="1"/>
          <p:nvPr>
            <p:ph idx="1" type="body"/>
          </p:nvPr>
        </p:nvSpPr>
        <p:spPr>
          <a:xfrm>
            <a:off x="62566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3</a:t>
            </a:r>
            <a:endParaRPr baseline="-25000"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27" name="Google Shape;227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8" name="Google Shape;228;p32"/>
          <p:cNvSpPr txBox="1"/>
          <p:nvPr>
            <p:ph idx="1" type="body"/>
          </p:nvPr>
        </p:nvSpPr>
        <p:spPr>
          <a:xfrm>
            <a:off x="1171575" y="1473675"/>
            <a:ext cx="78783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ser aplicada ao circuito todo ou partes separadas.</a:t>
            </a:r>
            <a:endParaRPr sz="1800"/>
          </a:p>
        </p:txBody>
      </p:sp>
      <p:sp>
        <p:nvSpPr>
          <p:cNvPr id="229" name="Google Shape;229;p32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as tensões do circuito.</a:t>
            </a:r>
            <a:endParaRPr sz="1800"/>
          </a:p>
        </p:txBody>
      </p:sp>
      <p:sp>
        <p:nvSpPr>
          <p:cNvPr id="230" name="Google Shape;230;p32"/>
          <p:cNvSpPr txBox="1"/>
          <p:nvPr>
            <p:ph idx="1" type="body"/>
          </p:nvPr>
        </p:nvSpPr>
        <p:spPr>
          <a:xfrm>
            <a:off x="17608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1</a:t>
            </a:r>
            <a:endParaRPr baseline="-25000" sz="1800"/>
          </a:p>
        </p:txBody>
      </p:sp>
      <p:grpSp>
        <p:nvGrpSpPr>
          <p:cNvPr id="231" name="Google Shape;231;p32"/>
          <p:cNvGrpSpPr/>
          <p:nvPr/>
        </p:nvGrpSpPr>
        <p:grpSpPr>
          <a:xfrm>
            <a:off x="1614775" y="3203589"/>
            <a:ext cx="2773321" cy="1723984"/>
            <a:chOff x="3384588" y="3372475"/>
            <a:chExt cx="2374825" cy="1555100"/>
          </a:xfrm>
        </p:grpSpPr>
        <p:grpSp>
          <p:nvGrpSpPr>
            <p:cNvPr id="232" name="Google Shape;232;p32"/>
            <p:cNvGrpSpPr/>
            <p:nvPr/>
          </p:nvGrpSpPr>
          <p:grpSpPr>
            <a:xfrm>
              <a:off x="3384588" y="3372475"/>
              <a:ext cx="2374825" cy="1555100"/>
              <a:chOff x="2101650" y="3296275"/>
              <a:chExt cx="2374825" cy="1555100"/>
            </a:xfrm>
          </p:grpSpPr>
          <p:pic>
            <p:nvPicPr>
              <p:cNvPr id="233" name="Google Shape;233;p32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4" name="Google Shape;234;p32"/>
              <p:cNvSpPr txBox="1"/>
              <p:nvPr/>
            </p:nvSpPr>
            <p:spPr>
              <a:xfrm>
                <a:off x="2101650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5" name="Google Shape;235;p32"/>
              <p:cNvSpPr txBox="1"/>
              <p:nvPr/>
            </p:nvSpPr>
            <p:spPr>
              <a:xfrm>
                <a:off x="2939850" y="32962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2Ω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6" name="Google Shape;236;p32"/>
              <p:cNvSpPr txBox="1"/>
              <p:nvPr/>
            </p:nvSpPr>
            <p:spPr>
              <a:xfrm>
                <a:off x="3932575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3Ω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37" name="Google Shape;237;p32"/>
              <p:cNvSpPr txBox="1"/>
              <p:nvPr/>
            </p:nvSpPr>
            <p:spPr>
              <a:xfrm>
                <a:off x="2963800" y="4302325"/>
                <a:ext cx="608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5Ω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238" name="Google Shape;238;p32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39" name="Google Shape;239;p32"/>
            <p:cNvSpPr txBox="1"/>
            <p:nvPr/>
          </p:nvSpPr>
          <p:spPr>
            <a:xfrm>
              <a:off x="4157084" y="3982072"/>
              <a:ext cx="68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=10A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40" name="Google Shape;240;p32"/>
          <p:cNvSpPr txBox="1"/>
          <p:nvPr>
            <p:ph idx="1" type="body"/>
          </p:nvPr>
        </p:nvSpPr>
        <p:spPr>
          <a:xfrm>
            <a:off x="40087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241" name="Google Shape;241;p32"/>
          <p:cNvSpPr txBox="1"/>
          <p:nvPr>
            <p:ph idx="1" type="body"/>
          </p:nvPr>
        </p:nvSpPr>
        <p:spPr>
          <a:xfrm>
            <a:off x="62566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3</a:t>
            </a:r>
            <a:endParaRPr baseline="-25000" sz="1800"/>
          </a:p>
        </p:txBody>
      </p:sp>
      <p:sp>
        <p:nvSpPr>
          <p:cNvPr id="242" name="Google Shape;242;p32"/>
          <p:cNvSpPr txBox="1"/>
          <p:nvPr>
            <p:ph idx="1" type="body"/>
          </p:nvPr>
        </p:nvSpPr>
        <p:spPr>
          <a:xfrm>
            <a:off x="4580200" y="3073875"/>
            <a:ext cx="289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1</a:t>
            </a:r>
            <a:r>
              <a:rPr lang="pt-BR" sz="1800"/>
              <a:t> = 10x2 = 20V</a:t>
            </a:r>
            <a:endParaRPr sz="1800"/>
          </a:p>
        </p:txBody>
      </p:sp>
      <p:sp>
        <p:nvSpPr>
          <p:cNvPr id="243" name="Google Shape;243;p32"/>
          <p:cNvSpPr txBox="1"/>
          <p:nvPr>
            <p:ph idx="1" type="body"/>
          </p:nvPr>
        </p:nvSpPr>
        <p:spPr>
          <a:xfrm>
            <a:off x="4580200" y="3558875"/>
            <a:ext cx="2932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2</a:t>
            </a:r>
            <a:r>
              <a:rPr lang="pt-BR" sz="1800"/>
              <a:t> = 10x3 = 30V </a:t>
            </a:r>
            <a:endParaRPr sz="1800"/>
          </a:p>
        </p:txBody>
      </p:sp>
      <p:sp>
        <p:nvSpPr>
          <p:cNvPr id="244" name="Google Shape;244;p32"/>
          <p:cNvSpPr txBox="1"/>
          <p:nvPr>
            <p:ph idx="1" type="body"/>
          </p:nvPr>
        </p:nvSpPr>
        <p:spPr>
          <a:xfrm>
            <a:off x="4580200" y="4016075"/>
            <a:ext cx="2932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3</a:t>
            </a:r>
            <a:r>
              <a:rPr lang="pt-BR" sz="1800"/>
              <a:t> = 10x5 = 50V </a:t>
            </a:r>
            <a:endParaRPr sz="1800"/>
          </a:p>
        </p:txBody>
      </p:sp>
      <p:sp>
        <p:nvSpPr>
          <p:cNvPr id="245" name="Google Shape;245;p32"/>
          <p:cNvSpPr txBox="1"/>
          <p:nvPr>
            <p:ph idx="1" type="body"/>
          </p:nvPr>
        </p:nvSpPr>
        <p:spPr>
          <a:xfrm>
            <a:off x="4580200" y="4473275"/>
            <a:ext cx="33969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20 + 30 + 50 = 100V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51" name="Google Shape;251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2" name="Google Shape;252;p33"/>
          <p:cNvSpPr txBox="1"/>
          <p:nvPr>
            <p:ph idx="1" type="body"/>
          </p:nvPr>
        </p:nvSpPr>
        <p:spPr>
          <a:xfrm>
            <a:off x="1171575" y="1473675"/>
            <a:ext cx="7878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determinar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e </a:t>
            </a:r>
            <a:r>
              <a:rPr i="1" lang="pt-BR" sz="1800"/>
              <a:t>I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253" name="Google Shape;253;p33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tensão total (corrente) do circuito.</a:t>
            </a:r>
            <a:endParaRPr sz="1800"/>
          </a:p>
        </p:txBody>
      </p:sp>
      <p:grpSp>
        <p:nvGrpSpPr>
          <p:cNvPr id="254" name="Google Shape;254;p33"/>
          <p:cNvGrpSpPr/>
          <p:nvPr/>
        </p:nvGrpSpPr>
        <p:grpSpPr>
          <a:xfrm>
            <a:off x="409001" y="3141115"/>
            <a:ext cx="2833164" cy="1833618"/>
            <a:chOff x="3384590" y="3372475"/>
            <a:chExt cx="2374823" cy="1555100"/>
          </a:xfrm>
        </p:grpSpPr>
        <p:grpSp>
          <p:nvGrpSpPr>
            <p:cNvPr id="255" name="Google Shape;255;p33"/>
            <p:cNvGrpSpPr/>
            <p:nvPr/>
          </p:nvGrpSpPr>
          <p:grpSpPr>
            <a:xfrm>
              <a:off x="3384590" y="3372475"/>
              <a:ext cx="2374823" cy="1555100"/>
              <a:chOff x="2101652" y="3296275"/>
              <a:chExt cx="2374823" cy="1555100"/>
            </a:xfrm>
          </p:grpSpPr>
          <p:pic>
            <p:nvPicPr>
              <p:cNvPr id="256" name="Google Shape;256;p33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7" name="Google Shape;257;p33"/>
              <p:cNvSpPr txBox="1"/>
              <p:nvPr/>
            </p:nvSpPr>
            <p:spPr>
              <a:xfrm>
                <a:off x="2101652" y="3982082"/>
                <a:ext cx="7725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100 = </a:t>
                </a: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 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8" name="Google Shape;258;p33"/>
              <p:cNvSpPr txBox="1"/>
              <p:nvPr/>
            </p:nvSpPr>
            <p:spPr>
              <a:xfrm>
                <a:off x="2939850" y="32962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2Ω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59" name="Google Shape;259;p33"/>
              <p:cNvSpPr txBox="1"/>
              <p:nvPr/>
            </p:nvSpPr>
            <p:spPr>
              <a:xfrm>
                <a:off x="3932575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3Ω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60" name="Google Shape;260;p33"/>
              <p:cNvSpPr txBox="1"/>
              <p:nvPr/>
            </p:nvSpPr>
            <p:spPr>
              <a:xfrm>
                <a:off x="2963800" y="4302325"/>
                <a:ext cx="608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5Ω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261" name="Google Shape;261;p33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62" name="Google Shape;262;p33"/>
            <p:cNvSpPr txBox="1"/>
            <p:nvPr/>
          </p:nvSpPr>
          <p:spPr>
            <a:xfrm>
              <a:off x="4157084" y="3982072"/>
              <a:ext cx="68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=?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63" name="Google Shape;263;p33"/>
          <p:cNvSpPr txBox="1"/>
          <p:nvPr>
            <p:ph idx="1" type="body"/>
          </p:nvPr>
        </p:nvSpPr>
        <p:spPr>
          <a:xfrm>
            <a:off x="25609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eq</a:t>
            </a:r>
            <a:endParaRPr baseline="-25000" sz="1800"/>
          </a:p>
        </p:txBody>
      </p:sp>
      <p:sp>
        <p:nvSpPr>
          <p:cNvPr id="264" name="Google Shape;264;p33"/>
          <p:cNvSpPr txBox="1"/>
          <p:nvPr>
            <p:ph idx="1" type="body"/>
          </p:nvPr>
        </p:nvSpPr>
        <p:spPr>
          <a:xfrm>
            <a:off x="55327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 </a:t>
            </a:r>
            <a:r>
              <a:rPr lang="pt-BR" sz="1800"/>
              <a:t>=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÷</a:t>
            </a:r>
            <a:r>
              <a:rPr i="1" lang="pt-BR" sz="1800"/>
              <a:t> R</a:t>
            </a:r>
            <a:r>
              <a:rPr baseline="-25000" lang="pt-BR" sz="1800"/>
              <a:t>eq</a:t>
            </a:r>
            <a:endParaRPr baseline="-25000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70" name="Google Shape;270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1" name="Google Shape;271;p34"/>
          <p:cNvSpPr txBox="1"/>
          <p:nvPr>
            <p:ph idx="1" type="body"/>
          </p:nvPr>
        </p:nvSpPr>
        <p:spPr>
          <a:xfrm>
            <a:off x="1171575" y="1473675"/>
            <a:ext cx="7878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determinar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e </a:t>
            </a:r>
            <a:r>
              <a:rPr i="1" lang="pt-BR" sz="1800"/>
              <a:t>I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272" name="Google Shape;272;p34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Ex. Calcule a tensão total (corrente) do circuito.</a:t>
            </a:r>
            <a:endParaRPr sz="1800"/>
          </a:p>
        </p:txBody>
      </p:sp>
      <p:grpSp>
        <p:nvGrpSpPr>
          <p:cNvPr id="273" name="Google Shape;273;p34"/>
          <p:cNvGrpSpPr/>
          <p:nvPr/>
        </p:nvGrpSpPr>
        <p:grpSpPr>
          <a:xfrm>
            <a:off x="1614798" y="3094015"/>
            <a:ext cx="2833166" cy="1833618"/>
            <a:chOff x="3384588" y="3372475"/>
            <a:chExt cx="2374825" cy="1555100"/>
          </a:xfrm>
        </p:grpSpPr>
        <p:grpSp>
          <p:nvGrpSpPr>
            <p:cNvPr id="274" name="Google Shape;274;p34"/>
            <p:cNvGrpSpPr/>
            <p:nvPr/>
          </p:nvGrpSpPr>
          <p:grpSpPr>
            <a:xfrm>
              <a:off x="3384588" y="3372475"/>
              <a:ext cx="2374825" cy="1555100"/>
              <a:chOff x="2101650" y="3296275"/>
              <a:chExt cx="2374825" cy="1555100"/>
            </a:xfrm>
          </p:grpSpPr>
          <p:pic>
            <p:nvPicPr>
              <p:cNvPr id="275" name="Google Shape;275;p34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2436720" y="3637875"/>
                <a:ext cx="1495849" cy="1213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6" name="Google Shape;276;p34"/>
              <p:cNvSpPr txBox="1"/>
              <p:nvPr/>
            </p:nvSpPr>
            <p:spPr>
              <a:xfrm>
                <a:off x="2101650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pt-BR">
                    <a:latin typeface="Tahoma"/>
                    <a:ea typeface="Tahoma"/>
                    <a:cs typeface="Tahoma"/>
                    <a:sym typeface="Tahoma"/>
                  </a:rPr>
                  <a:t>V</a:t>
                </a:r>
                <a:r>
                  <a:rPr baseline="-25000" lang="pt-BR">
                    <a:latin typeface="Tahoma"/>
                    <a:ea typeface="Tahoma"/>
                    <a:cs typeface="Tahoma"/>
                    <a:sym typeface="Tahoma"/>
                  </a:rPr>
                  <a:t>T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77" name="Google Shape;277;p34"/>
              <p:cNvSpPr txBox="1"/>
              <p:nvPr/>
            </p:nvSpPr>
            <p:spPr>
              <a:xfrm>
                <a:off x="2939850" y="32962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latin typeface="Tahoma"/>
                    <a:ea typeface="Tahoma"/>
                    <a:cs typeface="Tahoma"/>
                    <a:sym typeface="Tahoma"/>
                  </a:rPr>
                  <a:t>2Ω</a:t>
                </a:r>
                <a:endParaRPr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78" name="Google Shape;278;p34"/>
              <p:cNvSpPr txBox="1"/>
              <p:nvPr/>
            </p:nvSpPr>
            <p:spPr>
              <a:xfrm>
                <a:off x="3932575" y="3982075"/>
                <a:ext cx="5439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3Ω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79" name="Google Shape;279;p34"/>
              <p:cNvSpPr txBox="1"/>
              <p:nvPr/>
            </p:nvSpPr>
            <p:spPr>
              <a:xfrm>
                <a:off x="2963800" y="4302325"/>
                <a:ext cx="608400" cy="30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rPr>
                  <a:t>5Ω</a:t>
                </a:r>
                <a:endParaRPr baseline="-25000"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cxnSp>
          <p:nvCxnSpPr>
            <p:cNvPr id="280" name="Google Shape;280;p34"/>
            <p:cNvCxnSpPr/>
            <p:nvPr/>
          </p:nvCxnSpPr>
          <p:spPr>
            <a:xfrm>
              <a:off x="4157088" y="3981775"/>
              <a:ext cx="472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81" name="Google Shape;281;p34"/>
            <p:cNvSpPr txBox="1"/>
            <p:nvPr/>
          </p:nvSpPr>
          <p:spPr>
            <a:xfrm>
              <a:off x="4157084" y="3982072"/>
              <a:ext cx="685800" cy="3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=10A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282" name="Google Shape;282;p34"/>
          <p:cNvSpPr txBox="1"/>
          <p:nvPr>
            <p:ph idx="1" type="body"/>
          </p:nvPr>
        </p:nvSpPr>
        <p:spPr>
          <a:xfrm>
            <a:off x="25609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eq</a:t>
            </a:r>
            <a:endParaRPr baseline="-25000" sz="1800"/>
          </a:p>
        </p:txBody>
      </p:sp>
      <p:sp>
        <p:nvSpPr>
          <p:cNvPr id="283" name="Google Shape;283;p34"/>
          <p:cNvSpPr txBox="1"/>
          <p:nvPr>
            <p:ph idx="1" type="body"/>
          </p:nvPr>
        </p:nvSpPr>
        <p:spPr>
          <a:xfrm>
            <a:off x="4752725" y="3580075"/>
            <a:ext cx="3594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IR</a:t>
            </a:r>
            <a:r>
              <a:rPr baseline="-25000" lang="pt-BR" sz="1800"/>
              <a:t>eq</a:t>
            </a:r>
            <a:r>
              <a:rPr lang="pt-BR" sz="1800"/>
              <a:t> = 10x(2+3+5) = 100V </a:t>
            </a:r>
            <a:endParaRPr sz="1800"/>
          </a:p>
        </p:txBody>
      </p:sp>
      <p:sp>
        <p:nvSpPr>
          <p:cNvPr id="284" name="Google Shape;284;p34"/>
          <p:cNvSpPr txBox="1"/>
          <p:nvPr>
            <p:ph idx="1" type="body"/>
          </p:nvPr>
        </p:nvSpPr>
        <p:spPr>
          <a:xfrm>
            <a:off x="55327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 </a:t>
            </a:r>
            <a:r>
              <a:rPr lang="pt-BR" sz="1800"/>
              <a:t>=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÷</a:t>
            </a:r>
            <a:r>
              <a:rPr i="1" lang="pt-BR" sz="1800"/>
              <a:t> </a:t>
            </a:r>
            <a:r>
              <a:rPr i="1" lang="pt-BR" sz="1800"/>
              <a:t>R</a:t>
            </a:r>
            <a:r>
              <a:rPr baseline="-25000" lang="pt-BR" sz="1800"/>
              <a:t>eq</a:t>
            </a:r>
            <a:endParaRPr baseline="-25000" sz="1800"/>
          </a:p>
        </p:txBody>
      </p:sp>
      <p:sp>
        <p:nvSpPr>
          <p:cNvPr id="285" name="Google Shape;285;p34"/>
          <p:cNvSpPr txBox="1"/>
          <p:nvPr>
            <p:ph idx="1" type="body"/>
          </p:nvPr>
        </p:nvSpPr>
        <p:spPr>
          <a:xfrm>
            <a:off x="4846900" y="4216875"/>
            <a:ext cx="25617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 </a:t>
            </a:r>
            <a:r>
              <a:rPr lang="pt-BR" sz="1800"/>
              <a:t>= 100 ÷</a:t>
            </a:r>
            <a:r>
              <a:rPr i="1" lang="pt-BR" sz="1800"/>
              <a:t> </a:t>
            </a:r>
            <a:r>
              <a:rPr lang="pt-BR" sz="1800"/>
              <a:t>10 = 10A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