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0" r:id="rId3"/>
    <p:sldMasterId id="2147483671" r:id="rId4"/>
    <p:sldMasterId id="2147483672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</p:sldIdLst>
  <p:sldSz cy="5143500" cx="9144000"/>
  <p:notesSz cx="6858000" cy="9144000"/>
  <p:embeddedFontLst>
    <p:embeddedFont>
      <p:font typeface="Tahoma"/>
      <p:regular r:id="rId22"/>
      <p:bold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11" Type="http://schemas.openxmlformats.org/officeDocument/2006/relationships/slide" Target="slides/slide5.xml"/><Relationship Id="rId22" Type="http://schemas.openxmlformats.org/officeDocument/2006/relationships/font" Target="fonts/Tahoma-regular.fntdata"/><Relationship Id="rId10" Type="http://schemas.openxmlformats.org/officeDocument/2006/relationships/slide" Target="slides/slide4.xml"/><Relationship Id="rId21" Type="http://schemas.openxmlformats.org/officeDocument/2006/relationships/slide" Target="slides/slide15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23" Type="http://schemas.openxmlformats.org/officeDocument/2006/relationships/font" Target="fonts/Tahoma-bold.fntdata"/><Relationship Id="rId1" Type="http://schemas.openxmlformats.org/officeDocument/2006/relationships/theme" Target="theme/theme3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3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1760e24ecf_2_9:notes"/>
          <p:cNvSpPr/>
          <p:nvPr>
            <p:ph idx="2" type="sldImg"/>
          </p:nvPr>
        </p:nvSpPr>
        <p:spPr>
          <a:xfrm>
            <a:off x="134951" y="686475"/>
            <a:ext cx="6588097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32" name="Google Shape;132;g1760e24ecf_2_9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t" bIns="46625" lIns="93275" spcFirstLastPara="1" rIns="93275" wrap="square" tIns="466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700" u="none" cap="none" strike="noStrike"/>
          </a:p>
        </p:txBody>
      </p:sp>
      <p:sp>
        <p:nvSpPr>
          <p:cNvPr id="133" name="Google Shape;133;g1760e24ecf_2_9:notes"/>
          <p:cNvSpPr txBox="1"/>
          <p:nvPr/>
        </p:nvSpPr>
        <p:spPr>
          <a:xfrm>
            <a:off x="3885996" y="8687306"/>
            <a:ext cx="2972004" cy="456704"/>
          </a:xfrm>
          <a:prstGeom prst="rect">
            <a:avLst/>
          </a:prstGeom>
          <a:noFill/>
          <a:ln>
            <a:noFill/>
          </a:ln>
        </p:spPr>
        <p:txBody>
          <a:bodyPr anchorCtr="0" anchor="b" bIns="46625" lIns="93275" spcFirstLastPara="1" rIns="93275" wrap="square" tIns="466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</a:pPr>
            <a:fld id="{00000000-1234-1234-1234-123412341234}" type="slidenum">
              <a:rPr b="0" i="0" lang="pt-BR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sz="13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g1686ba0038d_0_0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5" name="Google Shape;275;g1686ba0038d_0_0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g1686ba0038d_0_17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3" name="Google Shape;293;g1686ba0038d_0_17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g1686ba0038d_0_34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1" name="Google Shape;311;g1686ba0038d_0_34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7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g1686ba0038d_0_51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9" name="Google Shape;329;g1686ba0038d_0_51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0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gaa8200067a_1_20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2" name="Google Shape;362;gaa8200067a_1_20:notes"/>
          <p:cNvSpPr/>
          <p:nvPr>
            <p:ph idx="2" type="sldImg"/>
          </p:nvPr>
        </p:nvSpPr>
        <p:spPr>
          <a:xfrm>
            <a:off x="132882" y="686475"/>
            <a:ext cx="65925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7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g1760e24ecf_2_242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9" name="Google Shape;369;g1760e24ecf_2_242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aa8200067a_1_0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9" name="Google Shape;139;gaa8200067a_1_0:notes"/>
          <p:cNvSpPr/>
          <p:nvPr>
            <p:ph idx="2" type="sldImg"/>
          </p:nvPr>
        </p:nvSpPr>
        <p:spPr>
          <a:xfrm>
            <a:off x="132930" y="686475"/>
            <a:ext cx="65919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1760e24ecf_2_88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6" name="Google Shape;146;g1760e24ecf_2_88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aa8200067a_1_252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4" name="Google Shape;154;gaa8200067a_1_252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107a0928a6b_0_0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2" name="Google Shape;162;g107a0928a6b_0_0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107a0928a6b_0_23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6" name="Google Shape;186;g107a0928a6b_0_23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aa8200067a_1_331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2" name="Google Shape;212;gaa8200067a_1_331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gaa8200067a_1_347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9" name="Google Shape;229;gaa8200067a_1_347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g107a0928a6b_0_116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6" name="Google Shape;246;g107a0928a6b_0_116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ide de título" type="title">
  <p:cSld name="TITLE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/>
          <p:nvPr>
            <p:ph idx="1" type="subTitle"/>
          </p:nvPr>
        </p:nvSpPr>
        <p:spPr>
          <a:xfrm>
            <a:off x="1403350" y="3868341"/>
            <a:ext cx="6400800" cy="11525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b="0" i="0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74295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1430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6002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057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514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2971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429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3886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58" name="Google Shape;58;p14"/>
          <p:cNvSpPr txBox="1"/>
          <p:nvPr>
            <p:ph type="ctrTitle"/>
          </p:nvPr>
        </p:nvSpPr>
        <p:spPr>
          <a:xfrm>
            <a:off x="684213" y="2518172"/>
            <a:ext cx="7772400" cy="110251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rgbClr val="6699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conteúdo" type="obj">
  <p:cSld name="OBJECT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6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69" name="Google Shape;69;p16"/>
          <p:cNvSpPr txBox="1"/>
          <p:nvPr>
            <p:ph idx="1" type="body"/>
          </p:nvPr>
        </p:nvSpPr>
        <p:spPr>
          <a:xfrm>
            <a:off x="1182687" y="1513284"/>
            <a:ext cx="7772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b="0" i="0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70" name="Google Shape;70;p16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1" name="Google Shape;71;p16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2" name="Google Shape;72;p16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texto verticais" type="vertTitleAndTx">
  <p:cSld name="VERTICAL_TITLE_AND_VERTICAL_TEXT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7"/>
          <p:cNvSpPr txBox="1"/>
          <p:nvPr>
            <p:ph type="title"/>
          </p:nvPr>
        </p:nvSpPr>
        <p:spPr>
          <a:xfrm rot="5400000">
            <a:off x="5764213" y="1408510"/>
            <a:ext cx="4438650" cy="1943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75" name="Google Shape;75;p17"/>
          <p:cNvSpPr txBox="1"/>
          <p:nvPr>
            <p:ph idx="1" type="body"/>
          </p:nvPr>
        </p:nvSpPr>
        <p:spPr>
          <a:xfrm rot="5400000">
            <a:off x="1801813" y="-458390"/>
            <a:ext cx="4438650" cy="56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sz="3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76" name="Google Shape;76;p17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7" name="Google Shape;77;p17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8" name="Google Shape;78;p17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texto vertical" type="vertTx">
  <p:cSld name="VERTICAL_TEXT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8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1" name="Google Shape;81;p18"/>
          <p:cNvSpPr txBox="1"/>
          <p:nvPr>
            <p:ph idx="1" type="body"/>
          </p:nvPr>
        </p:nvSpPr>
        <p:spPr>
          <a:xfrm rot="5400000">
            <a:off x="3525837" y="-829866"/>
            <a:ext cx="3086100" cy="777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sz="3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2" name="Google Shape;82;p18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83" name="Google Shape;83;p18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84" name="Google Shape;84;p18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m com Legenda" type="picTx">
  <p:cSld name="PICTURE_WITH_CAPTION_TEXT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9"/>
          <p:cNvSpPr txBox="1"/>
          <p:nvPr>
            <p:ph type="title"/>
          </p:nvPr>
        </p:nvSpPr>
        <p:spPr>
          <a:xfrm>
            <a:off x="1792288" y="3600450"/>
            <a:ext cx="5486400" cy="425053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7" name="Google Shape;87;p19"/>
          <p:cNvSpPr/>
          <p:nvPr>
            <p:ph idx="2" type="pic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1400"/>
              <a:buFont typeface="Noto Sans Symbols"/>
              <a:buNone/>
              <a:defRPr sz="3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4572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Noto Sans Symbols"/>
              <a:buNone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9144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400"/>
              <a:buFont typeface="Noto Sans Symbols"/>
              <a:buNone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13716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1828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8" name="Google Shape;88;p19"/>
          <p:cNvSpPr txBox="1"/>
          <p:nvPr>
            <p:ph idx="1" type="body"/>
          </p:nvPr>
        </p:nvSpPr>
        <p:spPr>
          <a:xfrm>
            <a:off x="1792288" y="4025503"/>
            <a:ext cx="5486400" cy="60364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28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sz="1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spcBef>
                <a:spcPts val="24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  <a:defRPr b="0" i="0" sz="1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spcBef>
                <a:spcPts val="20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spcBef>
                <a:spcPts val="18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9" name="Google Shape;89;p19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0" name="Google Shape;90;p19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1" name="Google Shape;91;p19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 com Legenda" type="objTx">
  <p:cSld name="OBJECT_WITH_CAPTION_TEXT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0"/>
          <p:cNvSpPr txBox="1"/>
          <p:nvPr>
            <p:ph type="title"/>
          </p:nvPr>
        </p:nvSpPr>
        <p:spPr>
          <a:xfrm>
            <a:off x="457200" y="204788"/>
            <a:ext cx="3008313" cy="87153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94" name="Google Shape;94;p20"/>
          <p:cNvSpPr txBox="1"/>
          <p:nvPr>
            <p:ph idx="1" type="body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sz="3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95" name="Google Shape;95;p20"/>
          <p:cNvSpPr txBox="1"/>
          <p:nvPr>
            <p:ph idx="2" type="body"/>
          </p:nvPr>
        </p:nvSpPr>
        <p:spPr>
          <a:xfrm>
            <a:off x="457200" y="1076325"/>
            <a:ext cx="3008313" cy="351829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28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sz="1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spcBef>
                <a:spcPts val="24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  <a:defRPr b="0" i="0" sz="1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spcBef>
                <a:spcPts val="20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spcBef>
                <a:spcPts val="18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96" name="Google Shape;96;p20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7" name="Google Shape;97;p20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8" name="Google Shape;98;p20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m branco" type="blank">
  <p:cSld name="BLANK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1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01" name="Google Shape;101;p21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02" name="Google Shape;102;p21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mente título" type="titleOnly">
  <p:cSld name="TITLE_ONLY"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2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05" name="Google Shape;105;p22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06" name="Google Shape;106;p22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07" name="Google Shape;107;p22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ção" type="twoTxTwoObj">
  <p:cSld name="TWO_OBJECTS_WITH_TEXT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3"/>
          <p:cNvSpPr txBox="1"/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0" name="Google Shape;110;p23"/>
          <p:cNvSpPr txBox="1"/>
          <p:nvPr>
            <p:ph idx="1" type="body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b="1"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  <a:defRPr b="1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  <a:defRPr b="1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spcBef>
                <a:spcPts val="32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1" name="Google Shape;111;p23"/>
          <p:cNvSpPr txBox="1"/>
          <p:nvPr>
            <p:ph idx="2" type="body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50520" lvl="0" marL="457200" marR="0" rtl="0" algn="l"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SzPts val="1920"/>
              <a:buFont typeface="Noto Sans Symbols"/>
              <a:buChar char="■"/>
              <a:defRPr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302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20039" lvl="2" marL="1371600" marR="0" rtl="0" algn="l">
              <a:spcBef>
                <a:spcPts val="360"/>
              </a:spcBef>
              <a:spcAft>
                <a:spcPts val="0"/>
              </a:spcAft>
              <a:buClr>
                <a:srgbClr val="E4B900"/>
              </a:buClr>
              <a:buSzPts val="144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09880" lvl="3" marL="1828800" marR="0" rtl="0" algn="l">
              <a:spcBef>
                <a:spcPts val="320"/>
              </a:spcBef>
              <a:spcAft>
                <a:spcPts val="0"/>
              </a:spcAft>
              <a:buClr>
                <a:srgbClr val="66FF66"/>
              </a:buClr>
              <a:buSzPts val="128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794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794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794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794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794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2" name="Google Shape;112;p23"/>
          <p:cNvSpPr txBox="1"/>
          <p:nvPr>
            <p:ph idx="3" type="body"/>
          </p:nvPr>
        </p:nvSpPr>
        <p:spPr>
          <a:xfrm>
            <a:off x="4645025" y="1151335"/>
            <a:ext cx="4041775" cy="47982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b="1"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  <a:defRPr b="1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  <a:defRPr b="1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spcBef>
                <a:spcPts val="32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3" name="Google Shape;113;p23"/>
          <p:cNvSpPr txBox="1"/>
          <p:nvPr>
            <p:ph idx="4" type="body"/>
          </p:nvPr>
        </p:nvSpPr>
        <p:spPr>
          <a:xfrm>
            <a:off x="4645025" y="1631156"/>
            <a:ext cx="4041775" cy="296346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50520" lvl="0" marL="457200" marR="0" rtl="0" algn="l"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SzPts val="1920"/>
              <a:buFont typeface="Noto Sans Symbols"/>
              <a:buChar char="■"/>
              <a:defRPr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302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20039" lvl="2" marL="1371600" marR="0" rtl="0" algn="l">
              <a:spcBef>
                <a:spcPts val="360"/>
              </a:spcBef>
              <a:spcAft>
                <a:spcPts val="0"/>
              </a:spcAft>
              <a:buClr>
                <a:srgbClr val="E4B900"/>
              </a:buClr>
              <a:buSzPts val="144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09880" lvl="3" marL="1828800" marR="0" rtl="0" algn="l">
              <a:spcBef>
                <a:spcPts val="320"/>
              </a:spcBef>
              <a:spcAft>
                <a:spcPts val="0"/>
              </a:spcAft>
              <a:buClr>
                <a:srgbClr val="66FF66"/>
              </a:buClr>
              <a:buSzPts val="128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794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794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794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794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794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4" name="Google Shape;114;p23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15" name="Google Shape;115;p23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16" name="Google Shape;116;p23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uas Partes de Conteúdo" type="twoObj">
  <p:cSld name="TWO_OBJECTS"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4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9" name="Google Shape;119;p24"/>
          <p:cNvSpPr txBox="1"/>
          <p:nvPr>
            <p:ph idx="1" type="body"/>
          </p:nvPr>
        </p:nvSpPr>
        <p:spPr>
          <a:xfrm>
            <a:off x="1182688" y="1513285"/>
            <a:ext cx="38100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70840" lvl="0" marL="457200" marR="0" rtl="0" algn="l">
              <a:spcBef>
                <a:spcPts val="560"/>
              </a:spcBef>
              <a:spcAft>
                <a:spcPts val="0"/>
              </a:spcAft>
              <a:buClr>
                <a:srgbClr val="54A800"/>
              </a:buClr>
              <a:buSzPts val="2240"/>
              <a:buFont typeface="Noto Sans Symbols"/>
              <a:buChar char="■"/>
              <a:defRPr sz="2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50519" lvl="1" marL="914400" marR="0" rtl="0" algn="l"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30200" lvl="2" marL="1371600" marR="0" rtl="0" algn="l">
              <a:spcBef>
                <a:spcPts val="400"/>
              </a:spcBef>
              <a:spcAft>
                <a:spcPts val="0"/>
              </a:spcAft>
              <a:buClr>
                <a:srgbClr val="E4B900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20039" lvl="3" marL="1828800" marR="0" rtl="0" algn="l">
              <a:spcBef>
                <a:spcPts val="360"/>
              </a:spcBef>
              <a:spcAft>
                <a:spcPts val="0"/>
              </a:spcAft>
              <a:buClr>
                <a:srgbClr val="66FF66"/>
              </a:buClr>
              <a:buSzPts val="144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85750" lvl="4" marL="22860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85750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8575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85750" lvl="7" marL="36576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85750" lvl="8" marL="41148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20" name="Google Shape;120;p24"/>
          <p:cNvSpPr txBox="1"/>
          <p:nvPr>
            <p:ph idx="2" type="body"/>
          </p:nvPr>
        </p:nvSpPr>
        <p:spPr>
          <a:xfrm>
            <a:off x="5145088" y="1513285"/>
            <a:ext cx="38100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70840" lvl="0" marL="457200" marR="0" rtl="0" algn="l">
              <a:spcBef>
                <a:spcPts val="560"/>
              </a:spcBef>
              <a:spcAft>
                <a:spcPts val="0"/>
              </a:spcAft>
              <a:buClr>
                <a:srgbClr val="54A800"/>
              </a:buClr>
              <a:buSzPts val="2240"/>
              <a:buFont typeface="Noto Sans Symbols"/>
              <a:buChar char="■"/>
              <a:defRPr sz="2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50519" lvl="1" marL="914400" marR="0" rtl="0" algn="l"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30200" lvl="2" marL="1371600" marR="0" rtl="0" algn="l">
              <a:spcBef>
                <a:spcPts val="400"/>
              </a:spcBef>
              <a:spcAft>
                <a:spcPts val="0"/>
              </a:spcAft>
              <a:buClr>
                <a:srgbClr val="E4B900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20039" lvl="3" marL="1828800" marR="0" rtl="0" algn="l">
              <a:spcBef>
                <a:spcPts val="360"/>
              </a:spcBef>
              <a:spcAft>
                <a:spcPts val="0"/>
              </a:spcAft>
              <a:buClr>
                <a:srgbClr val="66FF66"/>
              </a:buClr>
              <a:buSzPts val="144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85750" lvl="4" marL="22860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85750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8575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85750" lvl="7" marL="36576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85750" lvl="8" marL="41148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21" name="Google Shape;121;p24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22" name="Google Shape;122;p24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23" name="Google Shape;123;p24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beçalho da Seção" type="secHead">
  <p:cSld name="SECTION_HEADER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5"/>
          <p:cNvSpPr txBox="1"/>
          <p:nvPr>
            <p:ph type="title"/>
          </p:nvPr>
        </p:nvSpPr>
        <p:spPr>
          <a:xfrm>
            <a:off x="722313" y="3305175"/>
            <a:ext cx="7772400" cy="102155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26" name="Google Shape;126;p25"/>
          <p:cNvSpPr txBox="1"/>
          <p:nvPr>
            <p:ph idx="1" type="body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40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sz="2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spcBef>
                <a:spcPts val="32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spcBef>
                <a:spcPts val="28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27" name="Google Shape;127;p25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28" name="Google Shape;128;p25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29" name="Google Shape;129;p25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image" Target="../media/image1.jpg"/><Relationship Id="rId2" Type="http://schemas.openxmlformats.org/officeDocument/2006/relationships/image" Target="../media/image3.jpg"/><Relationship Id="rId3" Type="http://schemas.openxmlformats.org/officeDocument/2006/relationships/slideLayout" Target="../slideLayouts/slideLayout12.xml"/><Relationship Id="rId4" Type="http://schemas.openxmlformats.org/officeDocument/2006/relationships/theme" Target="../theme/theme1.xml"/></Relationships>
</file>

<file path=ppt/slideMasters/_rels/slideMaster3.xml.rels><?xml version="1.0" encoding="UTF-8" standalone="yes"?>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4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Google Shape;51;p13"/>
          <p:cNvPicPr preferRelativeResize="0"/>
          <p:nvPr/>
        </p:nvPicPr>
        <p:blipFill rotWithShape="1">
          <a:blip r:embed="rId1">
            <a:alphaModFix/>
          </a:blip>
          <a:srcRect b="0" l="0" r="0" t="28945"/>
          <a:stretch/>
        </p:blipFill>
        <p:spPr>
          <a:xfrm>
            <a:off x="1587" y="1491853"/>
            <a:ext cx="9140825" cy="364450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2" name="Google Shape;52;p13"/>
          <p:cNvCxnSpPr/>
          <p:nvPr/>
        </p:nvCxnSpPr>
        <p:spPr>
          <a:xfrm>
            <a:off x="0" y="2933700"/>
            <a:ext cx="7812087" cy="0"/>
          </a:xfrm>
          <a:prstGeom prst="straightConnector1">
            <a:avLst/>
          </a:prstGeom>
          <a:noFill/>
          <a:ln cap="flat" cmpd="sng" w="12700">
            <a:solidFill>
              <a:srgbClr val="669900"/>
            </a:solidFill>
            <a:prstDash val="solid"/>
            <a:miter lim="8000"/>
            <a:headEnd len="sm" w="sm" type="none"/>
            <a:tailEnd len="sm" w="sm" type="none"/>
          </a:ln>
        </p:spPr>
      </p:cxnSp>
      <p:pic>
        <p:nvPicPr>
          <p:cNvPr id="53" name="Google Shape;53;p1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44462" y="108346"/>
            <a:ext cx="3984625" cy="1306115"/>
          </a:xfrm>
          <a:prstGeom prst="rect">
            <a:avLst/>
          </a:prstGeom>
          <a:noFill/>
          <a:ln>
            <a:noFill/>
          </a:ln>
        </p:spPr>
      </p:pic>
      <p:sp>
        <p:nvSpPr>
          <p:cNvPr id="54" name="Google Shape;54;p13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" type="body"/>
          </p:nvPr>
        </p:nvSpPr>
        <p:spPr>
          <a:xfrm>
            <a:off x="1182687" y="1513284"/>
            <a:ext cx="7772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b="0" i="0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Google Shape;60;p15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179387" y="141684"/>
            <a:ext cx="930275" cy="919163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p15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62" name="Google Shape;62;p15"/>
          <p:cNvSpPr txBox="1"/>
          <p:nvPr>
            <p:ph idx="1" type="body"/>
          </p:nvPr>
        </p:nvSpPr>
        <p:spPr>
          <a:xfrm>
            <a:off x="1182687" y="1513284"/>
            <a:ext cx="7772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b="0" i="0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63" name="Google Shape;63;p15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64" name="Google Shape;64;p15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65" name="Google Shape;65;p15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 b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6" name="Google Shape;66;p15"/>
          <p:cNvCxnSpPr/>
          <p:nvPr/>
        </p:nvCxnSpPr>
        <p:spPr>
          <a:xfrm>
            <a:off x="1127125" y="1168003"/>
            <a:ext cx="7993062" cy="0"/>
          </a:xfrm>
          <a:prstGeom prst="straightConnector1">
            <a:avLst/>
          </a:prstGeom>
          <a:noFill/>
          <a:ln cap="flat" cmpd="sng" w="12700">
            <a:solidFill>
              <a:srgbClr val="669900"/>
            </a:solidFill>
            <a:prstDash val="solid"/>
            <a:miter lim="8000"/>
            <a:headEnd len="sm" w="sm" type="none"/>
            <a:tailEnd len="sm" w="sm" type="none"/>
          </a:ln>
        </p:spPr>
      </p:cxn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4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4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8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5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0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9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6"/>
          <p:cNvSpPr txBox="1"/>
          <p:nvPr>
            <p:ph idx="1" type="subTitle"/>
          </p:nvPr>
        </p:nvSpPr>
        <p:spPr>
          <a:xfrm>
            <a:off x="1357312" y="3161109"/>
            <a:ext cx="6400800" cy="80367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1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Prof</a:t>
            </a:r>
            <a:r>
              <a:rPr b="1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. Gustavo Fernandes de Lima</a:t>
            </a:r>
            <a:endParaRPr sz="2400"/>
          </a:p>
          <a:p>
            <a:pPr indent="0" lvl="0" marL="0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1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&lt;gustavo.lima@ifrn.edu.br&gt;</a:t>
            </a:r>
            <a:endParaRPr sz="2400"/>
          </a:p>
        </p:txBody>
      </p:sp>
      <p:sp>
        <p:nvSpPr>
          <p:cNvPr id="136" name="Google Shape;136;p26"/>
          <p:cNvSpPr txBox="1"/>
          <p:nvPr>
            <p:ph type="ctrTitle"/>
          </p:nvPr>
        </p:nvSpPr>
        <p:spPr>
          <a:xfrm>
            <a:off x="0" y="1446609"/>
            <a:ext cx="9144000" cy="11703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9900"/>
              </a:buClr>
              <a:buFont typeface="Arial"/>
              <a:buNone/>
            </a:pPr>
            <a:r>
              <a:rPr lang="pt-BR" sz="3600"/>
              <a:t>Leis de Kircchoff</a:t>
            </a:r>
            <a:endParaRPr sz="36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7" name="Google Shape;277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20825" y="2506275"/>
            <a:ext cx="2872475" cy="2469550"/>
          </a:xfrm>
          <a:prstGeom prst="rect">
            <a:avLst/>
          </a:prstGeom>
          <a:noFill/>
          <a:ln>
            <a:noFill/>
          </a:ln>
        </p:spPr>
      </p:pic>
      <p:sp>
        <p:nvSpPr>
          <p:cNvPr id="278" name="Google Shape;278;p35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Análise de Circuitos</a:t>
            </a:r>
            <a:endParaRPr/>
          </a:p>
        </p:txBody>
      </p:sp>
      <p:sp>
        <p:nvSpPr>
          <p:cNvPr id="279" name="Google Shape;279;p35"/>
          <p:cNvSpPr txBox="1"/>
          <p:nvPr>
            <p:ph idx="1" type="body"/>
          </p:nvPr>
        </p:nvSpPr>
        <p:spPr>
          <a:xfrm>
            <a:off x="1182675" y="1513275"/>
            <a:ext cx="7873500" cy="84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Determinar as grandezas elétricas que faltam no circuito utilizando as Leis de Kirchhoff e a Lei de Ohm.</a:t>
            </a:r>
            <a:endParaRPr sz="1800"/>
          </a:p>
        </p:txBody>
      </p:sp>
      <p:sp>
        <p:nvSpPr>
          <p:cNvPr id="280" name="Google Shape;280;p35"/>
          <p:cNvSpPr txBox="1"/>
          <p:nvPr/>
        </p:nvSpPr>
        <p:spPr>
          <a:xfrm>
            <a:off x="8474425" y="4682725"/>
            <a:ext cx="4725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81" name="Google Shape;281;p35"/>
          <p:cNvSpPr txBox="1"/>
          <p:nvPr/>
        </p:nvSpPr>
        <p:spPr>
          <a:xfrm>
            <a:off x="2089474" y="3232825"/>
            <a:ext cx="146400" cy="272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82" name="Google Shape;282;p35"/>
          <p:cNvSpPr/>
          <p:nvPr/>
        </p:nvSpPr>
        <p:spPr>
          <a:xfrm>
            <a:off x="3110148" y="3606973"/>
            <a:ext cx="320100" cy="262200"/>
          </a:xfrm>
          <a:prstGeom prst="ellipse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3" name="Google Shape;283;p35"/>
          <p:cNvSpPr txBox="1"/>
          <p:nvPr/>
        </p:nvSpPr>
        <p:spPr>
          <a:xfrm>
            <a:off x="5129150" y="2375050"/>
            <a:ext cx="2251200" cy="39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ΣV = 0 </a:t>
            </a:r>
            <a:endParaRPr sz="18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84" name="Google Shape;284;p35"/>
          <p:cNvSpPr txBox="1"/>
          <p:nvPr/>
        </p:nvSpPr>
        <p:spPr>
          <a:xfrm>
            <a:off x="5129150" y="2908450"/>
            <a:ext cx="3345300" cy="39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90 - 1.000x0,1 + 100I</a:t>
            </a:r>
            <a:r>
              <a:rPr baseline="-25000" lang="pt-BR" sz="1800">
                <a:latin typeface="Tahoma"/>
                <a:ea typeface="Tahoma"/>
                <a:cs typeface="Tahoma"/>
                <a:sym typeface="Tahoma"/>
              </a:rPr>
              <a:t>1</a:t>
            </a: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 = 0</a:t>
            </a:r>
            <a:endParaRPr sz="18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85" name="Google Shape;285;p35"/>
          <p:cNvSpPr txBox="1"/>
          <p:nvPr/>
        </p:nvSpPr>
        <p:spPr>
          <a:xfrm>
            <a:off x="5129150" y="3441850"/>
            <a:ext cx="2918400" cy="39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90 - 100 +100I</a:t>
            </a:r>
            <a:r>
              <a:rPr baseline="-25000" lang="pt-BR" sz="1800">
                <a:latin typeface="Tahoma"/>
                <a:ea typeface="Tahoma"/>
                <a:cs typeface="Tahoma"/>
                <a:sym typeface="Tahoma"/>
              </a:rPr>
              <a:t>1</a:t>
            </a: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 = 0</a:t>
            </a:r>
            <a:endParaRPr sz="18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86" name="Google Shape;286;p35"/>
          <p:cNvSpPr txBox="1"/>
          <p:nvPr/>
        </p:nvSpPr>
        <p:spPr>
          <a:xfrm>
            <a:off x="5129150" y="3975250"/>
            <a:ext cx="1854600" cy="39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100I</a:t>
            </a:r>
            <a:r>
              <a:rPr baseline="-25000" lang="pt-BR" sz="1800">
                <a:latin typeface="Tahoma"/>
                <a:ea typeface="Tahoma"/>
                <a:cs typeface="Tahoma"/>
                <a:sym typeface="Tahoma"/>
              </a:rPr>
              <a:t>1</a:t>
            </a: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 = 10 =&gt; </a:t>
            </a:r>
            <a:endParaRPr sz="18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87" name="Google Shape;287;p35"/>
          <p:cNvSpPr txBox="1"/>
          <p:nvPr/>
        </p:nvSpPr>
        <p:spPr>
          <a:xfrm>
            <a:off x="1982725" y="2621900"/>
            <a:ext cx="12282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solidFill>
                  <a:srgbClr val="FF9900"/>
                </a:solidFill>
                <a:latin typeface="Tahoma"/>
                <a:ea typeface="Tahoma"/>
                <a:cs typeface="Tahoma"/>
                <a:sym typeface="Tahoma"/>
              </a:rPr>
              <a:t>-               +</a:t>
            </a:r>
            <a:endParaRPr>
              <a:solidFill>
                <a:srgbClr val="FF99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88" name="Google Shape;288;p35"/>
          <p:cNvSpPr txBox="1"/>
          <p:nvPr/>
        </p:nvSpPr>
        <p:spPr>
          <a:xfrm>
            <a:off x="1982725" y="3383900"/>
            <a:ext cx="12282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solidFill>
                  <a:srgbClr val="FF9900"/>
                </a:solidFill>
                <a:latin typeface="Tahoma"/>
                <a:ea typeface="Tahoma"/>
                <a:cs typeface="Tahoma"/>
                <a:sym typeface="Tahoma"/>
              </a:rPr>
              <a:t>-              +</a:t>
            </a:r>
            <a:endParaRPr>
              <a:solidFill>
                <a:srgbClr val="FF99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89" name="Google Shape;289;p35"/>
          <p:cNvSpPr txBox="1"/>
          <p:nvPr/>
        </p:nvSpPr>
        <p:spPr>
          <a:xfrm>
            <a:off x="1906525" y="4145900"/>
            <a:ext cx="10524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solidFill>
                  <a:srgbClr val="FF9900"/>
                </a:solidFill>
                <a:latin typeface="Tahoma"/>
                <a:ea typeface="Tahoma"/>
                <a:cs typeface="Tahoma"/>
                <a:sym typeface="Tahoma"/>
              </a:rPr>
              <a:t>+           -</a:t>
            </a:r>
            <a:endParaRPr>
              <a:solidFill>
                <a:srgbClr val="FF99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90" name="Google Shape;290;p35"/>
          <p:cNvSpPr txBox="1"/>
          <p:nvPr/>
        </p:nvSpPr>
        <p:spPr>
          <a:xfrm>
            <a:off x="5129150" y="4508650"/>
            <a:ext cx="1275300" cy="39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I</a:t>
            </a:r>
            <a:r>
              <a:rPr baseline="-25000" lang="pt-BR" sz="1800">
                <a:latin typeface="Tahoma"/>
                <a:ea typeface="Tahoma"/>
                <a:cs typeface="Tahoma"/>
                <a:sym typeface="Tahoma"/>
              </a:rPr>
              <a:t>1</a:t>
            </a: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 = 0,1 A</a:t>
            </a:r>
            <a:endParaRPr sz="18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5" name="Google Shape;295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20825" y="2506275"/>
            <a:ext cx="2872475" cy="2469550"/>
          </a:xfrm>
          <a:prstGeom prst="rect">
            <a:avLst/>
          </a:prstGeom>
          <a:noFill/>
          <a:ln>
            <a:noFill/>
          </a:ln>
        </p:spPr>
      </p:pic>
      <p:sp>
        <p:nvSpPr>
          <p:cNvPr id="296" name="Google Shape;296;p36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Análise de Circuitos</a:t>
            </a:r>
            <a:endParaRPr/>
          </a:p>
        </p:txBody>
      </p:sp>
      <p:sp>
        <p:nvSpPr>
          <p:cNvPr id="297" name="Google Shape;297;p36"/>
          <p:cNvSpPr txBox="1"/>
          <p:nvPr>
            <p:ph idx="1" type="body"/>
          </p:nvPr>
        </p:nvSpPr>
        <p:spPr>
          <a:xfrm>
            <a:off x="1182675" y="1513275"/>
            <a:ext cx="7873500" cy="84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Determinar as grandezas elétricas que faltam no circuito utilizando as Leis de Kirchhoff e a Lei de Ohm.</a:t>
            </a:r>
            <a:endParaRPr sz="1800"/>
          </a:p>
        </p:txBody>
      </p:sp>
      <p:sp>
        <p:nvSpPr>
          <p:cNvPr id="298" name="Google Shape;298;p36"/>
          <p:cNvSpPr txBox="1"/>
          <p:nvPr/>
        </p:nvSpPr>
        <p:spPr>
          <a:xfrm>
            <a:off x="8474425" y="4682725"/>
            <a:ext cx="4725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99" name="Google Shape;299;p36"/>
          <p:cNvSpPr txBox="1"/>
          <p:nvPr/>
        </p:nvSpPr>
        <p:spPr>
          <a:xfrm>
            <a:off x="2089474" y="3232825"/>
            <a:ext cx="146400" cy="272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00" name="Google Shape;300;p36"/>
          <p:cNvSpPr/>
          <p:nvPr/>
        </p:nvSpPr>
        <p:spPr>
          <a:xfrm>
            <a:off x="1695185" y="3596006"/>
            <a:ext cx="320100" cy="262200"/>
          </a:xfrm>
          <a:prstGeom prst="ellipse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1" name="Google Shape;301;p36"/>
          <p:cNvSpPr txBox="1"/>
          <p:nvPr/>
        </p:nvSpPr>
        <p:spPr>
          <a:xfrm>
            <a:off x="5281550" y="2679850"/>
            <a:ext cx="1926600" cy="39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Σ i</a:t>
            </a:r>
            <a:r>
              <a:rPr baseline="-25000" lang="pt-BR" sz="1800">
                <a:latin typeface="Tahoma"/>
                <a:ea typeface="Tahoma"/>
                <a:cs typeface="Tahoma"/>
                <a:sym typeface="Tahoma"/>
              </a:rPr>
              <a:t>c</a:t>
            </a:r>
            <a:r>
              <a:rPr lang="pt-BR" sz="1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 = </a:t>
            </a: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Σ i</a:t>
            </a:r>
            <a:r>
              <a:rPr baseline="-25000"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s</a:t>
            </a:r>
            <a:r>
              <a:rPr lang="pt-BR" sz="1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endParaRPr sz="18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02" name="Google Shape;302;p36"/>
          <p:cNvSpPr txBox="1"/>
          <p:nvPr/>
        </p:nvSpPr>
        <p:spPr>
          <a:xfrm>
            <a:off x="5281550" y="3213250"/>
            <a:ext cx="1926600" cy="39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0,1 + I</a:t>
            </a:r>
            <a:r>
              <a:rPr baseline="-25000" lang="pt-BR" sz="1800">
                <a:latin typeface="Tahoma"/>
                <a:ea typeface="Tahoma"/>
                <a:cs typeface="Tahoma"/>
                <a:sym typeface="Tahoma"/>
              </a:rPr>
              <a:t>1</a:t>
            </a: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 = I</a:t>
            </a:r>
            <a:r>
              <a:rPr baseline="-25000" lang="pt-BR" sz="1800">
                <a:latin typeface="Tahoma"/>
                <a:ea typeface="Tahoma"/>
                <a:cs typeface="Tahoma"/>
                <a:sym typeface="Tahoma"/>
              </a:rPr>
              <a:t>2</a:t>
            </a:r>
            <a:endParaRPr baseline="-25000" sz="18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03" name="Google Shape;303;p36"/>
          <p:cNvSpPr txBox="1"/>
          <p:nvPr/>
        </p:nvSpPr>
        <p:spPr>
          <a:xfrm>
            <a:off x="5281550" y="3746650"/>
            <a:ext cx="1926600" cy="39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I</a:t>
            </a:r>
            <a:r>
              <a:rPr baseline="-25000" lang="pt-BR" sz="1800">
                <a:latin typeface="Tahoma"/>
                <a:ea typeface="Tahoma"/>
                <a:cs typeface="Tahoma"/>
                <a:sym typeface="Tahoma"/>
              </a:rPr>
              <a:t>2</a:t>
            </a: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 = 0,1 + 0,1</a:t>
            </a:r>
            <a:endParaRPr sz="18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04" name="Google Shape;304;p36"/>
          <p:cNvSpPr txBox="1"/>
          <p:nvPr/>
        </p:nvSpPr>
        <p:spPr>
          <a:xfrm>
            <a:off x="5281550" y="4280050"/>
            <a:ext cx="1926600" cy="39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I</a:t>
            </a:r>
            <a:r>
              <a:rPr baseline="-25000" lang="pt-BR" sz="1800">
                <a:latin typeface="Tahoma"/>
                <a:ea typeface="Tahoma"/>
                <a:cs typeface="Tahoma"/>
                <a:sym typeface="Tahoma"/>
              </a:rPr>
              <a:t>2</a:t>
            </a: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 = 0,2 A</a:t>
            </a:r>
            <a:endParaRPr sz="18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grpSp>
        <p:nvGrpSpPr>
          <p:cNvPr id="305" name="Google Shape;305;p36"/>
          <p:cNvGrpSpPr/>
          <p:nvPr/>
        </p:nvGrpSpPr>
        <p:grpSpPr>
          <a:xfrm>
            <a:off x="1708550" y="3087350"/>
            <a:ext cx="571675" cy="1287300"/>
            <a:chOff x="1708550" y="3087350"/>
            <a:chExt cx="571675" cy="1287300"/>
          </a:xfrm>
        </p:grpSpPr>
        <p:cxnSp>
          <p:nvCxnSpPr>
            <p:cNvPr id="306" name="Google Shape;306;p36"/>
            <p:cNvCxnSpPr/>
            <p:nvPr/>
          </p:nvCxnSpPr>
          <p:spPr>
            <a:xfrm>
              <a:off x="1708550" y="3087350"/>
              <a:ext cx="11100" cy="372900"/>
            </a:xfrm>
            <a:prstGeom prst="straightConnector1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307" name="Google Shape;307;p36"/>
            <p:cNvCxnSpPr/>
            <p:nvPr/>
          </p:nvCxnSpPr>
          <p:spPr>
            <a:xfrm>
              <a:off x="1708550" y="4001750"/>
              <a:ext cx="11100" cy="372900"/>
            </a:xfrm>
            <a:prstGeom prst="straightConnector1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308" name="Google Shape;308;p36"/>
            <p:cNvCxnSpPr/>
            <p:nvPr/>
          </p:nvCxnSpPr>
          <p:spPr>
            <a:xfrm rot="10800000">
              <a:off x="1951125" y="3522625"/>
              <a:ext cx="329100" cy="0"/>
            </a:xfrm>
            <a:prstGeom prst="straightConnector1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</p:grp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3" name="Google Shape;313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20825" y="2506275"/>
            <a:ext cx="2872475" cy="2469550"/>
          </a:xfrm>
          <a:prstGeom prst="rect">
            <a:avLst/>
          </a:prstGeom>
          <a:noFill/>
          <a:ln>
            <a:noFill/>
          </a:ln>
        </p:spPr>
      </p:pic>
      <p:sp>
        <p:nvSpPr>
          <p:cNvPr id="314" name="Google Shape;314;p37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Análise de Circuitos</a:t>
            </a:r>
            <a:endParaRPr/>
          </a:p>
        </p:txBody>
      </p:sp>
      <p:sp>
        <p:nvSpPr>
          <p:cNvPr id="315" name="Google Shape;315;p37"/>
          <p:cNvSpPr txBox="1"/>
          <p:nvPr>
            <p:ph idx="1" type="body"/>
          </p:nvPr>
        </p:nvSpPr>
        <p:spPr>
          <a:xfrm>
            <a:off x="1182675" y="1513275"/>
            <a:ext cx="7873500" cy="84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Determinar as grandezas elétricas que faltam no circuito utilizando as Leis de Kirchhoff e a Lei de Ohm.</a:t>
            </a:r>
            <a:endParaRPr sz="1800"/>
          </a:p>
        </p:txBody>
      </p:sp>
      <p:sp>
        <p:nvSpPr>
          <p:cNvPr id="316" name="Google Shape;316;p37"/>
          <p:cNvSpPr txBox="1"/>
          <p:nvPr/>
        </p:nvSpPr>
        <p:spPr>
          <a:xfrm>
            <a:off x="8474425" y="4682725"/>
            <a:ext cx="4725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317" name="Google Shape;317;p37"/>
          <p:cNvSpPr txBox="1"/>
          <p:nvPr/>
        </p:nvSpPr>
        <p:spPr>
          <a:xfrm>
            <a:off x="2089474" y="3232825"/>
            <a:ext cx="146400" cy="272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18" name="Google Shape;318;p37"/>
          <p:cNvSpPr/>
          <p:nvPr/>
        </p:nvSpPr>
        <p:spPr>
          <a:xfrm>
            <a:off x="3133533" y="4336641"/>
            <a:ext cx="320100" cy="262200"/>
          </a:xfrm>
          <a:prstGeom prst="ellipse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9" name="Google Shape;319;p37"/>
          <p:cNvSpPr txBox="1"/>
          <p:nvPr/>
        </p:nvSpPr>
        <p:spPr>
          <a:xfrm>
            <a:off x="4900550" y="2603650"/>
            <a:ext cx="2251200" cy="39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ΣV = 0 </a:t>
            </a:r>
            <a:endParaRPr sz="18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20" name="Google Shape;320;p37"/>
          <p:cNvSpPr txBox="1"/>
          <p:nvPr/>
        </p:nvSpPr>
        <p:spPr>
          <a:xfrm>
            <a:off x="4900550" y="3518050"/>
            <a:ext cx="2351100" cy="39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120 - 100 = RI</a:t>
            </a:r>
            <a:r>
              <a:rPr baseline="-25000" lang="pt-BR" sz="1800">
                <a:latin typeface="Tahoma"/>
                <a:ea typeface="Tahoma"/>
                <a:cs typeface="Tahoma"/>
                <a:sym typeface="Tahoma"/>
              </a:rPr>
              <a:t>2</a:t>
            </a:r>
            <a:endParaRPr baseline="-25000" sz="18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21" name="Google Shape;321;p37"/>
          <p:cNvSpPr txBox="1"/>
          <p:nvPr/>
        </p:nvSpPr>
        <p:spPr>
          <a:xfrm>
            <a:off x="4900550" y="3975250"/>
            <a:ext cx="3192900" cy="39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20 = 0,2xR =&gt; R = 20/0,2</a:t>
            </a:r>
            <a:endParaRPr sz="18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22" name="Google Shape;322;p37"/>
          <p:cNvSpPr txBox="1"/>
          <p:nvPr/>
        </p:nvSpPr>
        <p:spPr>
          <a:xfrm>
            <a:off x="4900550" y="4432450"/>
            <a:ext cx="1257600" cy="39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R = 100</a:t>
            </a: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Ω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23" name="Google Shape;323;p37"/>
          <p:cNvSpPr txBox="1"/>
          <p:nvPr/>
        </p:nvSpPr>
        <p:spPr>
          <a:xfrm>
            <a:off x="4900550" y="3060850"/>
            <a:ext cx="3127800" cy="39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120 - 1.000x0,1 - RI</a:t>
            </a:r>
            <a:r>
              <a:rPr baseline="-25000" lang="pt-BR" sz="1800">
                <a:latin typeface="Tahoma"/>
                <a:ea typeface="Tahoma"/>
                <a:cs typeface="Tahoma"/>
                <a:sym typeface="Tahoma"/>
              </a:rPr>
              <a:t>2</a:t>
            </a: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 = 0</a:t>
            </a:r>
            <a:endParaRPr sz="18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24" name="Google Shape;324;p37"/>
          <p:cNvSpPr txBox="1"/>
          <p:nvPr/>
        </p:nvSpPr>
        <p:spPr>
          <a:xfrm>
            <a:off x="1982725" y="2621900"/>
            <a:ext cx="12282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solidFill>
                  <a:srgbClr val="FF9900"/>
                </a:solidFill>
                <a:latin typeface="Tahoma"/>
                <a:ea typeface="Tahoma"/>
                <a:cs typeface="Tahoma"/>
                <a:sym typeface="Tahoma"/>
              </a:rPr>
              <a:t>-               +</a:t>
            </a:r>
            <a:endParaRPr>
              <a:solidFill>
                <a:srgbClr val="FF99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25" name="Google Shape;325;p37"/>
          <p:cNvSpPr txBox="1"/>
          <p:nvPr/>
        </p:nvSpPr>
        <p:spPr>
          <a:xfrm>
            <a:off x="1982725" y="3383900"/>
            <a:ext cx="12282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solidFill>
                  <a:srgbClr val="FF9900"/>
                </a:solidFill>
                <a:latin typeface="Tahoma"/>
                <a:ea typeface="Tahoma"/>
                <a:cs typeface="Tahoma"/>
                <a:sym typeface="Tahoma"/>
              </a:rPr>
              <a:t>-              +</a:t>
            </a:r>
            <a:endParaRPr>
              <a:solidFill>
                <a:srgbClr val="FF99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26" name="Google Shape;326;p37"/>
          <p:cNvSpPr txBox="1"/>
          <p:nvPr/>
        </p:nvSpPr>
        <p:spPr>
          <a:xfrm>
            <a:off x="1982725" y="4069700"/>
            <a:ext cx="10524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solidFill>
                  <a:srgbClr val="FF9900"/>
                </a:solidFill>
                <a:latin typeface="Tahoma"/>
                <a:ea typeface="Tahoma"/>
                <a:cs typeface="Tahoma"/>
                <a:sym typeface="Tahoma"/>
              </a:rPr>
              <a:t>+  R I</a:t>
            </a:r>
            <a:r>
              <a:rPr baseline="-25000" lang="pt-BR">
                <a:solidFill>
                  <a:srgbClr val="FF9900"/>
                </a:solidFill>
                <a:latin typeface="Tahoma"/>
                <a:ea typeface="Tahoma"/>
                <a:cs typeface="Tahoma"/>
                <a:sym typeface="Tahoma"/>
              </a:rPr>
              <a:t>2</a:t>
            </a:r>
            <a:r>
              <a:rPr lang="pt-BR">
                <a:solidFill>
                  <a:srgbClr val="FF9900"/>
                </a:solidFill>
                <a:latin typeface="Tahoma"/>
                <a:ea typeface="Tahoma"/>
                <a:cs typeface="Tahoma"/>
                <a:sym typeface="Tahoma"/>
              </a:rPr>
              <a:t>   -</a:t>
            </a:r>
            <a:endParaRPr>
              <a:solidFill>
                <a:srgbClr val="FF99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0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p38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Análise de Circuitos</a:t>
            </a:r>
            <a:endParaRPr/>
          </a:p>
        </p:txBody>
      </p:sp>
      <p:sp>
        <p:nvSpPr>
          <p:cNvPr id="332" name="Google Shape;332;p38"/>
          <p:cNvSpPr txBox="1"/>
          <p:nvPr>
            <p:ph idx="1" type="body"/>
          </p:nvPr>
        </p:nvSpPr>
        <p:spPr>
          <a:xfrm>
            <a:off x="1182675" y="1513275"/>
            <a:ext cx="7873500" cy="423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Font typeface="Tahoma"/>
              <a:buChar char="❏"/>
            </a:pPr>
            <a:r>
              <a:rPr lang="pt-BR" sz="1800">
                <a:solidFill>
                  <a:srgbClr val="FF0000"/>
                </a:solidFill>
              </a:rPr>
              <a:t>Determinar R, I e E no circuito abaixo:</a:t>
            </a:r>
            <a:endParaRPr sz="1800">
              <a:solidFill>
                <a:srgbClr val="FF0000"/>
              </a:solidFill>
            </a:endParaRPr>
          </a:p>
        </p:txBody>
      </p:sp>
      <p:sp>
        <p:nvSpPr>
          <p:cNvPr id="333" name="Google Shape;333;p38"/>
          <p:cNvSpPr txBox="1"/>
          <p:nvPr/>
        </p:nvSpPr>
        <p:spPr>
          <a:xfrm>
            <a:off x="8474425" y="4682725"/>
            <a:ext cx="4725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grpSp>
        <p:nvGrpSpPr>
          <p:cNvPr id="334" name="Google Shape;334;p38"/>
          <p:cNvGrpSpPr/>
          <p:nvPr/>
        </p:nvGrpSpPr>
        <p:grpSpPr>
          <a:xfrm>
            <a:off x="1854288" y="2207875"/>
            <a:ext cx="4216225" cy="2123025"/>
            <a:chOff x="2463888" y="2207875"/>
            <a:chExt cx="4216225" cy="2123025"/>
          </a:xfrm>
        </p:grpSpPr>
        <p:sp>
          <p:nvSpPr>
            <p:cNvPr id="335" name="Google Shape;335;p38"/>
            <p:cNvSpPr txBox="1"/>
            <p:nvPr/>
          </p:nvSpPr>
          <p:spPr>
            <a:xfrm>
              <a:off x="3729436" y="3232825"/>
              <a:ext cx="146400" cy="2721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Tahoma"/>
                <a:ea typeface="Tahoma"/>
                <a:cs typeface="Tahoma"/>
                <a:sym typeface="Tahoma"/>
              </a:endParaRPr>
            </a:p>
          </p:txBody>
        </p:sp>
        <p:pic>
          <p:nvPicPr>
            <p:cNvPr id="336" name="Google Shape;336;p38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2463888" y="2406850"/>
              <a:ext cx="4171950" cy="19240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37" name="Google Shape;337;p38"/>
            <p:cNvSpPr txBox="1"/>
            <p:nvPr/>
          </p:nvSpPr>
          <p:spPr>
            <a:xfrm>
              <a:off x="2843113" y="3274675"/>
              <a:ext cx="408000" cy="3429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pt-BR">
                  <a:latin typeface="Tahoma"/>
                  <a:ea typeface="Tahoma"/>
                  <a:cs typeface="Tahoma"/>
                  <a:sym typeface="Tahoma"/>
                </a:rPr>
                <a:t>E</a:t>
              </a:r>
              <a:endParaRPr i="1"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338" name="Google Shape;338;p38"/>
            <p:cNvSpPr txBox="1"/>
            <p:nvPr/>
          </p:nvSpPr>
          <p:spPr>
            <a:xfrm>
              <a:off x="6272113" y="3274675"/>
              <a:ext cx="408000" cy="3429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BR">
                  <a:latin typeface="Tahoma"/>
                  <a:ea typeface="Tahoma"/>
                  <a:cs typeface="Tahoma"/>
                  <a:sym typeface="Tahoma"/>
                </a:rPr>
                <a:t>10</a:t>
              </a:r>
              <a:endParaRPr>
                <a:latin typeface="Tahoma"/>
                <a:ea typeface="Tahoma"/>
                <a:cs typeface="Tahoma"/>
                <a:sym typeface="Tahoma"/>
              </a:endParaRPr>
            </a:p>
          </p:txBody>
        </p:sp>
        <p:cxnSp>
          <p:nvCxnSpPr>
            <p:cNvPr id="339" name="Google Shape;339;p38"/>
            <p:cNvCxnSpPr/>
            <p:nvPr/>
          </p:nvCxnSpPr>
          <p:spPr>
            <a:xfrm>
              <a:off x="3198838" y="2835275"/>
              <a:ext cx="585900" cy="0"/>
            </a:xfrm>
            <a:prstGeom prst="straightConnector1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340" name="Google Shape;340;p38"/>
            <p:cNvCxnSpPr/>
            <p:nvPr/>
          </p:nvCxnSpPr>
          <p:spPr>
            <a:xfrm rot="10800000">
              <a:off x="5077513" y="2835275"/>
              <a:ext cx="585900" cy="0"/>
            </a:xfrm>
            <a:prstGeom prst="straightConnector1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341" name="Google Shape;341;p38"/>
            <p:cNvCxnSpPr/>
            <p:nvPr/>
          </p:nvCxnSpPr>
          <p:spPr>
            <a:xfrm rot="5400000">
              <a:off x="3974438" y="3525775"/>
              <a:ext cx="585900" cy="0"/>
            </a:xfrm>
            <a:prstGeom prst="straightConnector1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342" name="Google Shape;342;p38"/>
            <p:cNvSpPr txBox="1"/>
            <p:nvPr/>
          </p:nvSpPr>
          <p:spPr>
            <a:xfrm>
              <a:off x="3520813" y="3274675"/>
              <a:ext cx="720900" cy="3429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BR">
                  <a:solidFill>
                    <a:srgbClr val="FF0000"/>
                  </a:solidFill>
                  <a:latin typeface="Tahoma"/>
                  <a:ea typeface="Tahoma"/>
                  <a:cs typeface="Tahoma"/>
                  <a:sym typeface="Tahoma"/>
                </a:rPr>
                <a:t>2,7mA</a:t>
              </a:r>
              <a:endParaRPr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343" name="Google Shape;343;p38"/>
            <p:cNvSpPr txBox="1"/>
            <p:nvPr/>
          </p:nvSpPr>
          <p:spPr>
            <a:xfrm>
              <a:off x="4519513" y="3274675"/>
              <a:ext cx="667200" cy="3429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pt-BR">
                  <a:latin typeface="Tahoma"/>
                  <a:ea typeface="Tahoma"/>
                  <a:cs typeface="Tahoma"/>
                  <a:sym typeface="Tahoma"/>
                </a:rPr>
                <a:t>R</a:t>
              </a:r>
              <a:endParaRPr i="1"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344" name="Google Shape;344;p38"/>
            <p:cNvSpPr txBox="1"/>
            <p:nvPr/>
          </p:nvSpPr>
          <p:spPr>
            <a:xfrm>
              <a:off x="5052913" y="2207875"/>
              <a:ext cx="667200" cy="3429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BR">
                  <a:latin typeface="Tahoma"/>
                  <a:ea typeface="Tahoma"/>
                  <a:cs typeface="Tahoma"/>
                  <a:sym typeface="Tahoma"/>
                </a:rPr>
                <a:t>3.900</a:t>
              </a:r>
              <a:endParaRPr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345" name="Google Shape;345;p38"/>
            <p:cNvSpPr txBox="1"/>
            <p:nvPr/>
          </p:nvSpPr>
          <p:spPr>
            <a:xfrm>
              <a:off x="3147913" y="2207875"/>
              <a:ext cx="667200" cy="3429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BR">
                  <a:latin typeface="Tahoma"/>
                  <a:ea typeface="Tahoma"/>
                  <a:cs typeface="Tahoma"/>
                  <a:sym typeface="Tahoma"/>
                </a:rPr>
                <a:t>680</a:t>
              </a:r>
              <a:endParaRPr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346" name="Google Shape;346;p38"/>
            <p:cNvSpPr txBox="1"/>
            <p:nvPr/>
          </p:nvSpPr>
          <p:spPr>
            <a:xfrm>
              <a:off x="3274813" y="2893675"/>
              <a:ext cx="771600" cy="3429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BR">
                  <a:solidFill>
                    <a:srgbClr val="FF0000"/>
                  </a:solidFill>
                  <a:latin typeface="Tahoma"/>
                  <a:ea typeface="Tahoma"/>
                  <a:cs typeface="Tahoma"/>
                  <a:sym typeface="Tahoma"/>
                </a:rPr>
                <a:t>1,2mA</a:t>
              </a:r>
              <a:endParaRPr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347" name="Google Shape;347;p38"/>
            <p:cNvSpPr txBox="1"/>
            <p:nvPr/>
          </p:nvSpPr>
          <p:spPr>
            <a:xfrm>
              <a:off x="5256013" y="2893675"/>
              <a:ext cx="295200" cy="3429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pt-BR">
                  <a:solidFill>
                    <a:srgbClr val="FF0000"/>
                  </a:solidFill>
                  <a:latin typeface="Tahoma"/>
                  <a:ea typeface="Tahoma"/>
                  <a:cs typeface="Tahoma"/>
                  <a:sym typeface="Tahoma"/>
                </a:rPr>
                <a:t>I</a:t>
              </a:r>
              <a:endParaRPr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</p:grpSp>
      <p:sp>
        <p:nvSpPr>
          <p:cNvPr id="348" name="Google Shape;348;p38"/>
          <p:cNvSpPr txBox="1"/>
          <p:nvPr/>
        </p:nvSpPr>
        <p:spPr>
          <a:xfrm>
            <a:off x="176150" y="2298850"/>
            <a:ext cx="1926600" cy="39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Σ i</a:t>
            </a:r>
            <a:r>
              <a:rPr baseline="-25000" lang="pt-BR" sz="1800">
                <a:latin typeface="Tahoma"/>
                <a:ea typeface="Tahoma"/>
                <a:cs typeface="Tahoma"/>
                <a:sym typeface="Tahoma"/>
              </a:rPr>
              <a:t>c</a:t>
            </a:r>
            <a:r>
              <a:rPr lang="pt-BR" sz="1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 = </a:t>
            </a: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Σ i</a:t>
            </a:r>
            <a:r>
              <a:rPr baseline="-25000"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s</a:t>
            </a:r>
            <a:r>
              <a:rPr lang="pt-BR" sz="1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endParaRPr sz="18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49" name="Google Shape;349;p38"/>
          <p:cNvSpPr txBox="1"/>
          <p:nvPr/>
        </p:nvSpPr>
        <p:spPr>
          <a:xfrm>
            <a:off x="176150" y="2832250"/>
            <a:ext cx="1926600" cy="39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1,2 + I = 2,7</a:t>
            </a:r>
            <a:endParaRPr baseline="-25000" sz="18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50" name="Google Shape;350;p38"/>
          <p:cNvSpPr txBox="1"/>
          <p:nvPr/>
        </p:nvSpPr>
        <p:spPr>
          <a:xfrm>
            <a:off x="176150" y="3365650"/>
            <a:ext cx="1926600" cy="39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I = 2,7 - 1,2</a:t>
            </a:r>
            <a:endParaRPr sz="18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51" name="Google Shape;351;p38"/>
          <p:cNvSpPr txBox="1"/>
          <p:nvPr/>
        </p:nvSpPr>
        <p:spPr>
          <a:xfrm>
            <a:off x="176150" y="3899050"/>
            <a:ext cx="1926600" cy="39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I = 1,5 mA</a:t>
            </a:r>
            <a:endParaRPr sz="18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52" name="Google Shape;352;p38"/>
          <p:cNvSpPr txBox="1"/>
          <p:nvPr/>
        </p:nvSpPr>
        <p:spPr>
          <a:xfrm>
            <a:off x="6043550" y="2222650"/>
            <a:ext cx="2251200" cy="39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ΣV = 0 </a:t>
            </a:r>
            <a:endParaRPr sz="18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53" name="Google Shape;353;p38"/>
          <p:cNvSpPr txBox="1"/>
          <p:nvPr/>
        </p:nvSpPr>
        <p:spPr>
          <a:xfrm>
            <a:off x="6043550" y="3137050"/>
            <a:ext cx="2351100" cy="39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R = 1.537 </a:t>
            </a: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Ω</a:t>
            </a:r>
            <a:endParaRPr baseline="-25000" sz="18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54" name="Google Shape;354;p38"/>
          <p:cNvSpPr txBox="1"/>
          <p:nvPr/>
        </p:nvSpPr>
        <p:spPr>
          <a:xfrm>
            <a:off x="6043550" y="3975250"/>
            <a:ext cx="3192900" cy="39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E - 0,816 - 4,15 = 0</a:t>
            </a:r>
            <a:endParaRPr sz="18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55" name="Google Shape;355;p38"/>
          <p:cNvSpPr txBox="1"/>
          <p:nvPr/>
        </p:nvSpPr>
        <p:spPr>
          <a:xfrm>
            <a:off x="6043550" y="4432450"/>
            <a:ext cx="1476900" cy="39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E = 4,96 V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56" name="Google Shape;356;p38"/>
          <p:cNvSpPr txBox="1"/>
          <p:nvPr/>
        </p:nvSpPr>
        <p:spPr>
          <a:xfrm>
            <a:off x="6043550" y="2679850"/>
            <a:ext cx="3127800" cy="39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10 - 5,85 - 2,7mA x R = 0</a:t>
            </a:r>
            <a:endParaRPr sz="18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57" name="Google Shape;357;p38"/>
          <p:cNvSpPr txBox="1"/>
          <p:nvPr/>
        </p:nvSpPr>
        <p:spPr>
          <a:xfrm>
            <a:off x="2363600" y="1936875"/>
            <a:ext cx="859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solidFill>
                  <a:srgbClr val="0000FF"/>
                </a:solidFill>
                <a:latin typeface="Tahoma"/>
                <a:ea typeface="Tahoma"/>
                <a:cs typeface="Tahoma"/>
                <a:sym typeface="Tahoma"/>
              </a:rPr>
              <a:t>0,816 V</a:t>
            </a:r>
            <a:endParaRPr>
              <a:solidFill>
                <a:srgbClr val="0000FF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58" name="Google Shape;358;p38"/>
          <p:cNvSpPr txBox="1"/>
          <p:nvPr/>
        </p:nvSpPr>
        <p:spPr>
          <a:xfrm>
            <a:off x="4421000" y="1936875"/>
            <a:ext cx="859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solidFill>
                  <a:srgbClr val="0000FF"/>
                </a:solidFill>
                <a:latin typeface="Tahoma"/>
                <a:ea typeface="Tahoma"/>
                <a:cs typeface="Tahoma"/>
                <a:sym typeface="Tahoma"/>
              </a:rPr>
              <a:t>5,85 V</a:t>
            </a:r>
            <a:endParaRPr>
              <a:solidFill>
                <a:srgbClr val="0000FF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59" name="Google Shape;359;p38"/>
          <p:cNvSpPr txBox="1"/>
          <p:nvPr/>
        </p:nvSpPr>
        <p:spPr>
          <a:xfrm>
            <a:off x="3887600" y="3613275"/>
            <a:ext cx="859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solidFill>
                  <a:srgbClr val="0000FF"/>
                </a:solidFill>
                <a:latin typeface="Tahoma"/>
                <a:ea typeface="Tahoma"/>
                <a:cs typeface="Tahoma"/>
                <a:sym typeface="Tahoma"/>
              </a:rPr>
              <a:t>4,15 V</a:t>
            </a:r>
            <a:endParaRPr>
              <a:solidFill>
                <a:srgbClr val="0000FF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3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39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 sz="3600"/>
              <a:t>Resumindo</a:t>
            </a:r>
            <a:endParaRPr sz="3600"/>
          </a:p>
        </p:txBody>
      </p:sp>
      <p:sp>
        <p:nvSpPr>
          <p:cNvPr id="365" name="Google Shape;365;p39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366" name="Google Shape;366;p39"/>
          <p:cNvSpPr txBox="1"/>
          <p:nvPr>
            <p:ph idx="1" type="body"/>
          </p:nvPr>
        </p:nvSpPr>
        <p:spPr>
          <a:xfrm>
            <a:off x="1182675" y="1513312"/>
            <a:ext cx="7772400" cy="330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/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/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/>
          </a:p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Aprendeu as duas Leis de Kirchhoff.</a:t>
            </a:r>
            <a:endParaRPr sz="2200"/>
          </a:p>
          <a:p>
            <a:pPr indent="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/>
          </a:p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Analisou circuitos com duas fontes.</a:t>
            </a:r>
            <a:endParaRPr sz="2200"/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0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p40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pt-BR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Fim</a:t>
            </a:r>
            <a:endParaRPr/>
          </a:p>
        </p:txBody>
      </p:sp>
      <p:sp>
        <p:nvSpPr>
          <p:cNvPr id="372" name="Google Shape;372;p40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73" name="Google Shape;373;p40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74" name="Google Shape;374;p40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75" name="Google Shape;375;p40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76" name="Google Shape;376;p40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77" name="Google Shape;377;p40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78" name="Google Shape;378;p40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79" name="Google Shape;379;p40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80" name="Google Shape;380;p40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81" name="Google Shape;381;p40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382" name="Google Shape;382;p40"/>
          <p:cNvSpPr txBox="1"/>
          <p:nvPr>
            <p:ph idx="1" type="body"/>
          </p:nvPr>
        </p:nvSpPr>
        <p:spPr>
          <a:xfrm>
            <a:off x="285750" y="1513284"/>
            <a:ext cx="8669337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8034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18034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0" i="0" lang="pt-BR" sz="2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O B R I G A D O</a:t>
            </a:r>
            <a:endParaRPr sz="2400"/>
          </a:p>
          <a:p>
            <a:pPr indent="-18034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1" i="0" lang="pt-BR" sz="2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&lt;gustavo.lima@ifrn.edu.br&gt;</a:t>
            </a:r>
            <a:endParaRPr sz="2400"/>
          </a:p>
          <a:p>
            <a:pPr indent="-342900" lvl="0" marL="342900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1" i="0" lang="pt-BR" sz="2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http://docente.ifrn.edu.br/gustavolima</a:t>
            </a:r>
            <a:endParaRPr b="1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7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3600"/>
              <a:t>Definindo Objetivos</a:t>
            </a:r>
            <a:endParaRPr sz="3600"/>
          </a:p>
        </p:txBody>
      </p:sp>
      <p:sp>
        <p:nvSpPr>
          <p:cNvPr id="142" name="Google Shape;142;p27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43" name="Google Shape;143;p27"/>
          <p:cNvSpPr txBox="1"/>
          <p:nvPr/>
        </p:nvSpPr>
        <p:spPr>
          <a:xfrm>
            <a:off x="1182675" y="1513267"/>
            <a:ext cx="7772400" cy="317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Aprender sobre as Leis de Kirchhoff</a:t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Analisar circuitos com duas fontes.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8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Leis de Kirchhoff</a:t>
            </a:r>
            <a:endParaRPr/>
          </a:p>
        </p:txBody>
      </p:sp>
      <p:sp>
        <p:nvSpPr>
          <p:cNvPr id="149" name="Google Shape;149;p28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50" name="Google Shape;150;p28"/>
          <p:cNvSpPr txBox="1"/>
          <p:nvPr>
            <p:ph idx="1" type="body"/>
          </p:nvPr>
        </p:nvSpPr>
        <p:spPr>
          <a:xfrm>
            <a:off x="1182675" y="1513279"/>
            <a:ext cx="7772400" cy="1754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Lei de Kirchhoff para a Tensão (ou lei das malhas)</a:t>
            </a:r>
            <a:endParaRPr sz="22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A tensão aplicada a um circuito fechado é igual à soma das quedas de tensão naquele circuito. </a:t>
            </a:r>
            <a:endParaRPr sz="18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Este fato foi usado no estudo de circuitos em série, vejamos:</a:t>
            </a:r>
            <a:endParaRPr/>
          </a:p>
        </p:txBody>
      </p:sp>
      <p:sp>
        <p:nvSpPr>
          <p:cNvPr id="151" name="Google Shape;151;p28"/>
          <p:cNvSpPr txBox="1"/>
          <p:nvPr/>
        </p:nvSpPr>
        <p:spPr>
          <a:xfrm>
            <a:off x="1171575" y="3523947"/>
            <a:ext cx="7772400" cy="987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Tensão aplicada = soma de quedas de tensão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1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V</a:t>
            </a:r>
            <a:r>
              <a:rPr baseline="-25000" lang="pt-BR" sz="1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T</a:t>
            </a:r>
            <a:r>
              <a:rPr lang="pt-BR" sz="1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 = </a:t>
            </a:r>
            <a:r>
              <a:rPr i="1" lang="pt-BR" sz="1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V</a:t>
            </a:r>
            <a:r>
              <a:rPr baseline="-25000" lang="pt-BR" sz="1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1</a:t>
            </a:r>
            <a:r>
              <a:rPr lang="pt-BR" sz="1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 + </a:t>
            </a:r>
            <a:r>
              <a:rPr i="1" lang="pt-BR" sz="1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V</a:t>
            </a:r>
            <a:r>
              <a:rPr baseline="-25000" lang="pt-BR" sz="1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2</a:t>
            </a:r>
            <a:r>
              <a:rPr lang="pt-BR" sz="1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 + </a:t>
            </a:r>
            <a:r>
              <a:rPr i="1" lang="pt-BR" sz="1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V</a:t>
            </a:r>
            <a:r>
              <a:rPr baseline="-25000" lang="pt-BR" sz="1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3</a:t>
            </a:r>
            <a:r>
              <a:rPr lang="pt-BR" sz="1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 + … + </a:t>
            </a:r>
            <a:r>
              <a:rPr i="1" lang="pt-BR" sz="1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V</a:t>
            </a:r>
            <a:r>
              <a:rPr baseline="-25000" lang="pt-BR" sz="1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N</a:t>
            </a:r>
            <a:endParaRPr baseline="-25000" sz="18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9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Leis de Kirchhoff</a:t>
            </a:r>
            <a:endParaRPr/>
          </a:p>
        </p:txBody>
      </p:sp>
      <p:sp>
        <p:nvSpPr>
          <p:cNvPr id="157" name="Google Shape;157;p29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58" name="Google Shape;158;p29"/>
          <p:cNvSpPr txBox="1"/>
          <p:nvPr>
            <p:ph idx="1" type="body"/>
          </p:nvPr>
        </p:nvSpPr>
        <p:spPr>
          <a:xfrm>
            <a:off x="1182675" y="1513274"/>
            <a:ext cx="7772400" cy="20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Lei de Kirchhoff para a Tensão (ou lei das malhas)</a:t>
            </a:r>
            <a:endParaRPr sz="22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Outra forma de enunciar: a soma algébrica das subidas e das quedas de tensão</a:t>
            </a:r>
            <a:r>
              <a:rPr lang="pt-BR" sz="1800"/>
              <a:t> deve ser igual a zero.</a:t>
            </a:r>
            <a:endParaRPr sz="18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Uma fonte de tensão é considerada como um aumento de tensão e a tensão sobre o resistor é considerada uma queda de tensão.</a:t>
            </a:r>
            <a:endParaRPr/>
          </a:p>
        </p:txBody>
      </p:sp>
      <p:sp>
        <p:nvSpPr>
          <p:cNvPr id="159" name="Google Shape;159;p29"/>
          <p:cNvSpPr txBox="1"/>
          <p:nvPr/>
        </p:nvSpPr>
        <p:spPr>
          <a:xfrm>
            <a:off x="1171575" y="3752551"/>
            <a:ext cx="7772400" cy="127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Tensão aplicada - soma de quedas de tensão = 0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1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V</a:t>
            </a:r>
            <a:r>
              <a:rPr baseline="-25000" lang="pt-BR" sz="1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T</a:t>
            </a:r>
            <a:r>
              <a:rPr lang="pt-BR" sz="1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-</a:t>
            </a:r>
            <a:r>
              <a:rPr lang="pt-BR" sz="1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i="1" lang="pt-BR" sz="1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V</a:t>
            </a:r>
            <a:r>
              <a:rPr baseline="-25000" lang="pt-BR" sz="1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1</a:t>
            </a:r>
            <a:r>
              <a:rPr lang="pt-BR" sz="1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 - </a:t>
            </a:r>
            <a:r>
              <a:rPr i="1" lang="pt-BR" sz="1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V</a:t>
            </a:r>
            <a:r>
              <a:rPr baseline="-25000" lang="pt-BR" sz="1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2</a:t>
            </a:r>
            <a:r>
              <a:rPr lang="pt-BR" sz="1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 - </a:t>
            </a:r>
            <a:r>
              <a:rPr i="1" lang="pt-BR" sz="1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V</a:t>
            </a:r>
            <a:r>
              <a:rPr baseline="-25000" lang="pt-BR" sz="1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3</a:t>
            </a:r>
            <a:r>
              <a:rPr lang="pt-BR" sz="1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 - … </a:t>
            </a: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-</a:t>
            </a:r>
            <a:r>
              <a:rPr lang="pt-BR" sz="1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i="1" lang="pt-BR" sz="1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V</a:t>
            </a:r>
            <a:r>
              <a:rPr baseline="-25000" lang="pt-BR" sz="1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N</a:t>
            </a: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 = 0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ΣV = </a:t>
            </a:r>
            <a:r>
              <a:rPr i="1"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V</a:t>
            </a:r>
            <a:r>
              <a:rPr baseline="-25000"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T</a:t>
            </a: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- </a:t>
            </a:r>
            <a:r>
              <a:rPr i="1"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V</a:t>
            </a:r>
            <a:r>
              <a:rPr baseline="-25000"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1</a:t>
            </a: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- </a:t>
            </a:r>
            <a:r>
              <a:rPr i="1"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V</a:t>
            </a:r>
            <a:r>
              <a:rPr baseline="-25000"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2</a:t>
            </a: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- </a:t>
            </a:r>
            <a:r>
              <a:rPr i="1"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V</a:t>
            </a:r>
            <a:r>
              <a:rPr baseline="-25000"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3</a:t>
            </a: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- … - </a:t>
            </a:r>
            <a:r>
              <a:rPr i="1"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V</a:t>
            </a:r>
            <a:r>
              <a:rPr baseline="-25000"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N</a:t>
            </a: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= 0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30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Leis de Kirchhoff</a:t>
            </a:r>
            <a:endParaRPr/>
          </a:p>
        </p:txBody>
      </p:sp>
      <p:sp>
        <p:nvSpPr>
          <p:cNvPr id="165" name="Google Shape;165;p30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66" name="Google Shape;166;p30"/>
          <p:cNvSpPr txBox="1"/>
          <p:nvPr>
            <p:ph idx="1" type="body"/>
          </p:nvPr>
        </p:nvSpPr>
        <p:spPr>
          <a:xfrm>
            <a:off x="1182675" y="1513274"/>
            <a:ext cx="7772400" cy="46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Lei de Kirchhoff para a Tensão (ou lei das malhas)</a:t>
            </a:r>
            <a:endParaRPr/>
          </a:p>
        </p:txBody>
      </p:sp>
      <p:pic>
        <p:nvPicPr>
          <p:cNvPr id="167" name="Google Shape;167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72303" y="2575426"/>
            <a:ext cx="2211551" cy="1471513"/>
          </a:xfrm>
          <a:prstGeom prst="rect">
            <a:avLst/>
          </a:prstGeom>
          <a:noFill/>
          <a:ln>
            <a:noFill/>
          </a:ln>
        </p:spPr>
      </p:pic>
      <p:sp>
        <p:nvSpPr>
          <p:cNvPr id="168" name="Google Shape;168;p30"/>
          <p:cNvSpPr txBox="1"/>
          <p:nvPr/>
        </p:nvSpPr>
        <p:spPr>
          <a:xfrm>
            <a:off x="997816" y="3099700"/>
            <a:ext cx="1013700" cy="26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>
                <a:latin typeface="Tahoma"/>
                <a:ea typeface="Tahoma"/>
                <a:cs typeface="Tahoma"/>
                <a:sym typeface="Tahoma"/>
              </a:rPr>
              <a:t>V</a:t>
            </a:r>
            <a:r>
              <a:rPr baseline="-25000" lang="pt-BR">
                <a:latin typeface="Tahoma"/>
                <a:ea typeface="Tahoma"/>
                <a:cs typeface="Tahoma"/>
                <a:sym typeface="Tahoma"/>
              </a:rPr>
              <a:t>A</a:t>
            </a:r>
            <a:r>
              <a:rPr lang="pt-BR">
                <a:latin typeface="Tahoma"/>
                <a:ea typeface="Tahoma"/>
                <a:cs typeface="Tahoma"/>
                <a:sym typeface="Tahoma"/>
              </a:rPr>
              <a:t>=100V</a:t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69" name="Google Shape;169;p30"/>
          <p:cNvSpPr txBox="1"/>
          <p:nvPr/>
        </p:nvSpPr>
        <p:spPr>
          <a:xfrm>
            <a:off x="2008577" y="2691764"/>
            <a:ext cx="320100" cy="26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Tahoma"/>
                <a:ea typeface="Tahoma"/>
                <a:cs typeface="Tahoma"/>
                <a:sym typeface="Tahoma"/>
              </a:rPr>
              <a:t>+</a:t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70" name="Google Shape;170;p30"/>
          <p:cNvSpPr txBox="1"/>
          <p:nvPr/>
        </p:nvSpPr>
        <p:spPr>
          <a:xfrm>
            <a:off x="2072303" y="3486143"/>
            <a:ext cx="320100" cy="26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Tahoma"/>
                <a:ea typeface="Tahoma"/>
                <a:cs typeface="Tahoma"/>
                <a:sym typeface="Tahoma"/>
              </a:rPr>
              <a:t>-</a:t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71" name="Google Shape;171;p30"/>
          <p:cNvSpPr txBox="1"/>
          <p:nvPr/>
        </p:nvSpPr>
        <p:spPr>
          <a:xfrm>
            <a:off x="2820550" y="2176975"/>
            <a:ext cx="817500" cy="39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>
                <a:latin typeface="Tahoma"/>
                <a:ea typeface="Tahoma"/>
                <a:cs typeface="Tahoma"/>
                <a:sym typeface="Tahoma"/>
              </a:rPr>
              <a:t>V</a:t>
            </a:r>
            <a:r>
              <a:rPr baseline="-25000" lang="pt-BR">
                <a:latin typeface="Tahoma"/>
                <a:ea typeface="Tahoma"/>
                <a:cs typeface="Tahoma"/>
                <a:sym typeface="Tahoma"/>
              </a:rPr>
              <a:t>1</a:t>
            </a:r>
            <a:r>
              <a:rPr lang="pt-BR">
                <a:latin typeface="Tahoma"/>
                <a:ea typeface="Tahoma"/>
                <a:cs typeface="Tahoma"/>
                <a:sym typeface="Tahoma"/>
              </a:rPr>
              <a:t>=50V</a:t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72" name="Google Shape;172;p30"/>
          <p:cNvSpPr txBox="1"/>
          <p:nvPr/>
        </p:nvSpPr>
        <p:spPr>
          <a:xfrm>
            <a:off x="3811878" y="2726719"/>
            <a:ext cx="544200" cy="102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Tahoma"/>
                <a:ea typeface="Tahoma"/>
                <a:cs typeface="Tahoma"/>
                <a:sym typeface="Tahoma"/>
              </a:rPr>
              <a:t>+</a:t>
            </a:r>
            <a:endParaRPr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>
                <a:latin typeface="Tahoma"/>
                <a:ea typeface="Tahoma"/>
                <a:cs typeface="Tahoma"/>
                <a:sym typeface="Tahoma"/>
              </a:rPr>
              <a:t>R</a:t>
            </a:r>
            <a:r>
              <a:rPr baseline="-25000" lang="pt-BR">
                <a:latin typeface="Tahoma"/>
                <a:ea typeface="Tahoma"/>
                <a:cs typeface="Tahoma"/>
                <a:sym typeface="Tahoma"/>
              </a:rPr>
              <a:t>2</a:t>
            </a:r>
            <a:endParaRPr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Tahoma"/>
                <a:ea typeface="Tahoma"/>
                <a:cs typeface="Tahoma"/>
                <a:sym typeface="Tahoma"/>
              </a:rPr>
              <a:t>-</a:t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73" name="Google Shape;173;p30"/>
          <p:cNvSpPr txBox="1"/>
          <p:nvPr/>
        </p:nvSpPr>
        <p:spPr>
          <a:xfrm>
            <a:off x="2868550" y="4001500"/>
            <a:ext cx="965700" cy="39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>
                <a:latin typeface="Tahoma"/>
                <a:ea typeface="Tahoma"/>
                <a:cs typeface="Tahoma"/>
                <a:sym typeface="Tahoma"/>
              </a:rPr>
              <a:t>V</a:t>
            </a:r>
            <a:r>
              <a:rPr baseline="-25000" lang="pt-BR">
                <a:latin typeface="Tahoma"/>
                <a:ea typeface="Tahoma"/>
                <a:cs typeface="Tahoma"/>
                <a:sym typeface="Tahoma"/>
              </a:rPr>
              <a:t>3</a:t>
            </a:r>
            <a:r>
              <a:rPr lang="pt-BR">
                <a:latin typeface="Tahoma"/>
                <a:ea typeface="Tahoma"/>
                <a:cs typeface="Tahoma"/>
                <a:sym typeface="Tahoma"/>
              </a:rPr>
              <a:t>=20V</a:t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174" name="Google Shape;174;p30"/>
          <p:cNvCxnSpPr/>
          <p:nvPr/>
        </p:nvCxnSpPr>
        <p:spPr>
          <a:xfrm>
            <a:off x="2384896" y="2726721"/>
            <a:ext cx="573600" cy="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75" name="Google Shape;175;p30"/>
          <p:cNvSpPr txBox="1"/>
          <p:nvPr/>
        </p:nvSpPr>
        <p:spPr>
          <a:xfrm>
            <a:off x="2477009" y="2333197"/>
            <a:ext cx="320100" cy="26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>
                <a:latin typeface="Tahoma"/>
                <a:ea typeface="Tahoma"/>
                <a:cs typeface="Tahoma"/>
                <a:sym typeface="Tahoma"/>
              </a:rPr>
              <a:t>I</a:t>
            </a:r>
            <a:endParaRPr i="1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76" name="Google Shape;176;p30"/>
          <p:cNvSpPr txBox="1"/>
          <p:nvPr/>
        </p:nvSpPr>
        <p:spPr>
          <a:xfrm>
            <a:off x="2820550" y="2706100"/>
            <a:ext cx="1013700" cy="26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Tahoma"/>
                <a:ea typeface="Tahoma"/>
                <a:cs typeface="Tahoma"/>
                <a:sym typeface="Tahoma"/>
              </a:rPr>
              <a:t>+</a:t>
            </a:r>
            <a:r>
              <a:rPr i="1" lang="pt-BR">
                <a:latin typeface="Tahoma"/>
                <a:ea typeface="Tahoma"/>
                <a:cs typeface="Tahoma"/>
                <a:sym typeface="Tahoma"/>
              </a:rPr>
              <a:t>  R</a:t>
            </a:r>
            <a:r>
              <a:rPr baseline="-25000" lang="pt-BR">
                <a:latin typeface="Tahoma"/>
                <a:ea typeface="Tahoma"/>
                <a:cs typeface="Tahoma"/>
                <a:sym typeface="Tahoma"/>
              </a:rPr>
              <a:t>1 </a:t>
            </a:r>
            <a:r>
              <a:rPr lang="pt-BR">
                <a:latin typeface="Tahoma"/>
                <a:ea typeface="Tahoma"/>
                <a:cs typeface="Tahoma"/>
                <a:sym typeface="Tahoma"/>
              </a:rPr>
              <a:t>   -</a:t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77" name="Google Shape;177;p30"/>
          <p:cNvSpPr txBox="1"/>
          <p:nvPr/>
        </p:nvSpPr>
        <p:spPr>
          <a:xfrm>
            <a:off x="4344550" y="3091375"/>
            <a:ext cx="817500" cy="39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>
                <a:latin typeface="Tahoma"/>
                <a:ea typeface="Tahoma"/>
                <a:cs typeface="Tahoma"/>
                <a:sym typeface="Tahoma"/>
              </a:rPr>
              <a:t>V</a:t>
            </a:r>
            <a:r>
              <a:rPr baseline="-25000" lang="pt-BR">
                <a:latin typeface="Tahoma"/>
                <a:ea typeface="Tahoma"/>
                <a:cs typeface="Tahoma"/>
                <a:sym typeface="Tahoma"/>
              </a:rPr>
              <a:t>2</a:t>
            </a:r>
            <a:r>
              <a:rPr lang="pt-BR">
                <a:latin typeface="Tahoma"/>
                <a:ea typeface="Tahoma"/>
                <a:cs typeface="Tahoma"/>
                <a:sym typeface="Tahoma"/>
              </a:rPr>
              <a:t>=30V</a:t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78" name="Google Shape;178;p30"/>
          <p:cNvSpPr txBox="1"/>
          <p:nvPr/>
        </p:nvSpPr>
        <p:spPr>
          <a:xfrm>
            <a:off x="2820550" y="3544300"/>
            <a:ext cx="10137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Tahoma"/>
                <a:ea typeface="Tahoma"/>
                <a:cs typeface="Tahoma"/>
                <a:sym typeface="Tahoma"/>
              </a:rPr>
              <a:t>-</a:t>
            </a:r>
            <a:r>
              <a:rPr i="1" lang="pt-BR">
                <a:latin typeface="Tahoma"/>
                <a:ea typeface="Tahoma"/>
                <a:cs typeface="Tahoma"/>
                <a:sym typeface="Tahoma"/>
              </a:rPr>
              <a:t>  R</a:t>
            </a:r>
            <a:r>
              <a:rPr baseline="-25000" lang="pt-BR">
                <a:latin typeface="Tahoma"/>
                <a:ea typeface="Tahoma"/>
                <a:cs typeface="Tahoma"/>
                <a:sym typeface="Tahoma"/>
              </a:rPr>
              <a:t>3 </a:t>
            </a:r>
            <a:r>
              <a:rPr lang="pt-BR">
                <a:latin typeface="Tahoma"/>
                <a:ea typeface="Tahoma"/>
                <a:cs typeface="Tahoma"/>
                <a:sym typeface="Tahoma"/>
              </a:rPr>
              <a:t>   +</a:t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79" name="Google Shape;179;p30"/>
          <p:cNvSpPr/>
          <p:nvPr/>
        </p:nvSpPr>
        <p:spPr>
          <a:xfrm>
            <a:off x="2156875" y="3829965"/>
            <a:ext cx="320100" cy="262200"/>
          </a:xfrm>
          <a:prstGeom prst="ellipse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0" name="Google Shape;180;p30"/>
          <p:cNvSpPr txBox="1"/>
          <p:nvPr/>
        </p:nvSpPr>
        <p:spPr>
          <a:xfrm>
            <a:off x="5354975" y="2485600"/>
            <a:ext cx="3512700" cy="39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ΣV = 0 </a:t>
            </a:r>
            <a:endParaRPr sz="1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81" name="Google Shape;181;p30"/>
          <p:cNvSpPr txBox="1"/>
          <p:nvPr/>
        </p:nvSpPr>
        <p:spPr>
          <a:xfrm>
            <a:off x="5361775" y="2878975"/>
            <a:ext cx="3509400" cy="48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V</a:t>
            </a:r>
            <a:r>
              <a:rPr baseline="-25000"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</a:t>
            </a: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- </a:t>
            </a:r>
            <a:r>
              <a:rPr i="1"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V</a:t>
            </a:r>
            <a:r>
              <a:rPr baseline="-25000"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1</a:t>
            </a: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- </a:t>
            </a:r>
            <a:r>
              <a:rPr i="1"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V</a:t>
            </a:r>
            <a:r>
              <a:rPr baseline="-25000"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2</a:t>
            </a: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- </a:t>
            </a:r>
            <a:r>
              <a:rPr i="1"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V</a:t>
            </a:r>
            <a:r>
              <a:rPr baseline="-25000"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3</a:t>
            </a: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= 0</a:t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82" name="Google Shape;182;p30"/>
          <p:cNvSpPr txBox="1"/>
          <p:nvPr/>
        </p:nvSpPr>
        <p:spPr>
          <a:xfrm>
            <a:off x="5361775" y="3339600"/>
            <a:ext cx="3512700" cy="46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100 - 50 - 30 - 20 = 0 </a:t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83" name="Google Shape;183;p30"/>
          <p:cNvSpPr txBox="1"/>
          <p:nvPr/>
        </p:nvSpPr>
        <p:spPr>
          <a:xfrm>
            <a:off x="6336925" y="3748525"/>
            <a:ext cx="1562400" cy="39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0 = 0</a:t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8" name="Google Shape;188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94250" y="2393047"/>
            <a:ext cx="2323875" cy="1967725"/>
          </a:xfrm>
          <a:prstGeom prst="rect">
            <a:avLst/>
          </a:prstGeom>
          <a:noFill/>
          <a:ln>
            <a:noFill/>
          </a:ln>
        </p:spPr>
      </p:pic>
      <p:sp>
        <p:nvSpPr>
          <p:cNvPr id="189" name="Google Shape;189;p31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Leis de Kirchhoff</a:t>
            </a:r>
            <a:endParaRPr/>
          </a:p>
        </p:txBody>
      </p:sp>
      <p:sp>
        <p:nvSpPr>
          <p:cNvPr id="190" name="Google Shape;190;p31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91" name="Google Shape;191;p31"/>
          <p:cNvSpPr txBox="1"/>
          <p:nvPr>
            <p:ph idx="1" type="body"/>
          </p:nvPr>
        </p:nvSpPr>
        <p:spPr>
          <a:xfrm>
            <a:off x="1182675" y="1513274"/>
            <a:ext cx="7772400" cy="46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Lei de Kirchhoff para a Tensão (ou lei das malhas)</a:t>
            </a:r>
            <a:endParaRPr/>
          </a:p>
        </p:txBody>
      </p:sp>
      <p:sp>
        <p:nvSpPr>
          <p:cNvPr id="192" name="Google Shape;192;p31"/>
          <p:cNvSpPr txBox="1"/>
          <p:nvPr/>
        </p:nvSpPr>
        <p:spPr>
          <a:xfrm>
            <a:off x="1343600" y="3660525"/>
            <a:ext cx="817500" cy="39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>
                <a:latin typeface="Tahoma"/>
                <a:ea typeface="Tahoma"/>
                <a:cs typeface="Tahoma"/>
                <a:sym typeface="Tahoma"/>
              </a:rPr>
              <a:t>V</a:t>
            </a:r>
            <a:r>
              <a:rPr baseline="-25000" lang="pt-BR">
                <a:latin typeface="Tahoma"/>
                <a:ea typeface="Tahoma"/>
                <a:cs typeface="Tahoma"/>
                <a:sym typeface="Tahoma"/>
              </a:rPr>
              <a:t>A</a:t>
            </a:r>
            <a:r>
              <a:rPr lang="pt-BR">
                <a:latin typeface="Tahoma"/>
                <a:ea typeface="Tahoma"/>
                <a:cs typeface="Tahoma"/>
                <a:sym typeface="Tahoma"/>
              </a:rPr>
              <a:t>=15V</a:t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93" name="Google Shape;193;p31"/>
          <p:cNvSpPr txBox="1"/>
          <p:nvPr/>
        </p:nvSpPr>
        <p:spPr>
          <a:xfrm>
            <a:off x="2847425" y="1986163"/>
            <a:ext cx="817500" cy="39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>
                <a:latin typeface="Tahoma"/>
                <a:ea typeface="Tahoma"/>
                <a:cs typeface="Tahoma"/>
                <a:sym typeface="Tahoma"/>
              </a:rPr>
              <a:t>V</a:t>
            </a:r>
            <a:r>
              <a:rPr baseline="-25000" lang="pt-BR">
                <a:latin typeface="Tahoma"/>
                <a:ea typeface="Tahoma"/>
                <a:cs typeface="Tahoma"/>
                <a:sym typeface="Tahoma"/>
              </a:rPr>
              <a:t>1</a:t>
            </a:r>
            <a:r>
              <a:rPr lang="pt-BR">
                <a:latin typeface="Tahoma"/>
                <a:ea typeface="Tahoma"/>
                <a:cs typeface="Tahoma"/>
                <a:sym typeface="Tahoma"/>
              </a:rPr>
              <a:t>=3V</a:t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94" name="Google Shape;194;p31"/>
          <p:cNvSpPr txBox="1"/>
          <p:nvPr/>
        </p:nvSpPr>
        <p:spPr>
          <a:xfrm>
            <a:off x="3821101" y="2518400"/>
            <a:ext cx="320100" cy="102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Tahoma"/>
                <a:ea typeface="Tahoma"/>
                <a:cs typeface="Tahoma"/>
                <a:sym typeface="Tahoma"/>
              </a:rPr>
              <a:t>+</a:t>
            </a:r>
            <a:endParaRPr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Tahoma"/>
                <a:ea typeface="Tahoma"/>
                <a:cs typeface="Tahoma"/>
                <a:sym typeface="Tahoma"/>
              </a:rPr>
              <a:t>-</a:t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95" name="Google Shape;195;p31"/>
          <p:cNvSpPr txBox="1"/>
          <p:nvPr/>
        </p:nvSpPr>
        <p:spPr>
          <a:xfrm>
            <a:off x="2912525" y="4360775"/>
            <a:ext cx="965700" cy="39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>
                <a:latin typeface="Tahoma"/>
                <a:ea typeface="Tahoma"/>
                <a:cs typeface="Tahoma"/>
                <a:sym typeface="Tahoma"/>
              </a:rPr>
              <a:t>V</a:t>
            </a:r>
            <a:r>
              <a:rPr baseline="-25000" lang="pt-BR">
                <a:latin typeface="Tahoma"/>
                <a:ea typeface="Tahoma"/>
                <a:cs typeface="Tahoma"/>
                <a:sym typeface="Tahoma"/>
              </a:rPr>
              <a:t>3</a:t>
            </a:r>
            <a:r>
              <a:rPr lang="pt-BR">
                <a:latin typeface="Tahoma"/>
                <a:ea typeface="Tahoma"/>
                <a:cs typeface="Tahoma"/>
                <a:sym typeface="Tahoma"/>
              </a:rPr>
              <a:t>=2V</a:t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96" name="Google Shape;196;p31"/>
          <p:cNvSpPr txBox="1"/>
          <p:nvPr/>
        </p:nvSpPr>
        <p:spPr>
          <a:xfrm>
            <a:off x="2592425" y="3037226"/>
            <a:ext cx="3201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>
                <a:latin typeface="Tahoma"/>
                <a:ea typeface="Tahoma"/>
                <a:cs typeface="Tahoma"/>
                <a:sym typeface="Tahoma"/>
              </a:rPr>
              <a:t>I</a:t>
            </a:r>
            <a:endParaRPr i="1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97" name="Google Shape;197;p31"/>
          <p:cNvSpPr txBox="1"/>
          <p:nvPr/>
        </p:nvSpPr>
        <p:spPr>
          <a:xfrm>
            <a:off x="2888525" y="2485600"/>
            <a:ext cx="1013700" cy="26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Tahoma"/>
                <a:ea typeface="Tahoma"/>
                <a:cs typeface="Tahoma"/>
                <a:sym typeface="Tahoma"/>
              </a:rPr>
              <a:t>+</a:t>
            </a:r>
            <a:r>
              <a:rPr i="1" lang="pt-BR">
                <a:latin typeface="Tahoma"/>
                <a:ea typeface="Tahoma"/>
                <a:cs typeface="Tahoma"/>
                <a:sym typeface="Tahoma"/>
              </a:rPr>
              <a:t>  </a:t>
            </a:r>
            <a:r>
              <a:rPr lang="pt-BR">
                <a:latin typeface="Tahoma"/>
                <a:ea typeface="Tahoma"/>
                <a:cs typeface="Tahoma"/>
                <a:sym typeface="Tahoma"/>
              </a:rPr>
              <a:t>     -</a:t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98" name="Google Shape;198;p31"/>
          <p:cNvSpPr txBox="1"/>
          <p:nvPr/>
        </p:nvSpPr>
        <p:spPr>
          <a:xfrm>
            <a:off x="4280475" y="2753025"/>
            <a:ext cx="817500" cy="39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>
                <a:latin typeface="Tahoma"/>
                <a:ea typeface="Tahoma"/>
                <a:cs typeface="Tahoma"/>
                <a:sym typeface="Tahoma"/>
              </a:rPr>
              <a:t>V</a:t>
            </a:r>
            <a:r>
              <a:rPr baseline="-25000" lang="pt-BR">
                <a:latin typeface="Tahoma"/>
                <a:ea typeface="Tahoma"/>
                <a:cs typeface="Tahoma"/>
                <a:sym typeface="Tahoma"/>
              </a:rPr>
              <a:t>2</a:t>
            </a:r>
            <a:r>
              <a:rPr lang="pt-BR">
                <a:latin typeface="Tahoma"/>
                <a:ea typeface="Tahoma"/>
                <a:cs typeface="Tahoma"/>
                <a:sym typeface="Tahoma"/>
              </a:rPr>
              <a:t>=6V</a:t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99" name="Google Shape;199;p31"/>
          <p:cNvSpPr txBox="1"/>
          <p:nvPr/>
        </p:nvSpPr>
        <p:spPr>
          <a:xfrm>
            <a:off x="2799850" y="3925300"/>
            <a:ext cx="10137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Tahoma"/>
                <a:ea typeface="Tahoma"/>
                <a:cs typeface="Tahoma"/>
                <a:sym typeface="Tahoma"/>
              </a:rPr>
              <a:t>-</a:t>
            </a:r>
            <a:r>
              <a:rPr i="1" lang="pt-BR">
                <a:latin typeface="Tahoma"/>
                <a:ea typeface="Tahoma"/>
                <a:cs typeface="Tahoma"/>
                <a:sym typeface="Tahoma"/>
              </a:rPr>
              <a:t>    </a:t>
            </a:r>
            <a:r>
              <a:rPr lang="pt-BR">
                <a:latin typeface="Tahoma"/>
                <a:ea typeface="Tahoma"/>
                <a:cs typeface="Tahoma"/>
                <a:sym typeface="Tahoma"/>
              </a:rPr>
              <a:t>      +</a:t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00" name="Google Shape;200;p31"/>
          <p:cNvSpPr txBox="1"/>
          <p:nvPr/>
        </p:nvSpPr>
        <p:spPr>
          <a:xfrm>
            <a:off x="5663500" y="2257000"/>
            <a:ext cx="3204300" cy="39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ΣV = 0 </a:t>
            </a:r>
            <a:endParaRPr sz="1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201" name="Google Shape;201;p31"/>
          <p:cNvCxnSpPr/>
          <p:nvPr/>
        </p:nvCxnSpPr>
        <p:spPr>
          <a:xfrm rot="10800000">
            <a:off x="2509700" y="2927575"/>
            <a:ext cx="13200" cy="5622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02" name="Google Shape;202;p31"/>
          <p:cNvSpPr txBox="1"/>
          <p:nvPr/>
        </p:nvSpPr>
        <p:spPr>
          <a:xfrm>
            <a:off x="4452300" y="3604600"/>
            <a:ext cx="817500" cy="39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>
                <a:latin typeface="Tahoma"/>
                <a:ea typeface="Tahoma"/>
                <a:cs typeface="Tahoma"/>
                <a:sym typeface="Tahoma"/>
              </a:rPr>
              <a:t>V</a:t>
            </a:r>
            <a:r>
              <a:rPr baseline="-25000" lang="pt-BR">
                <a:latin typeface="Tahoma"/>
                <a:ea typeface="Tahoma"/>
                <a:cs typeface="Tahoma"/>
                <a:sym typeface="Tahoma"/>
              </a:rPr>
              <a:t>B</a:t>
            </a:r>
            <a:r>
              <a:rPr lang="pt-BR">
                <a:latin typeface="Tahoma"/>
                <a:ea typeface="Tahoma"/>
                <a:cs typeface="Tahoma"/>
                <a:sym typeface="Tahoma"/>
              </a:rPr>
              <a:t>=?</a:t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03" name="Google Shape;203;p31"/>
          <p:cNvSpPr txBox="1"/>
          <p:nvPr/>
        </p:nvSpPr>
        <p:spPr>
          <a:xfrm>
            <a:off x="3897301" y="3432800"/>
            <a:ext cx="320100" cy="102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Tahoma"/>
                <a:ea typeface="Tahoma"/>
                <a:cs typeface="Tahoma"/>
                <a:sym typeface="Tahoma"/>
              </a:rPr>
              <a:t>+</a:t>
            </a:r>
            <a:endParaRPr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Tahoma"/>
                <a:ea typeface="Tahoma"/>
                <a:cs typeface="Tahoma"/>
                <a:sym typeface="Tahoma"/>
              </a:rPr>
              <a:t>-</a:t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04" name="Google Shape;204;p31"/>
          <p:cNvSpPr txBox="1"/>
          <p:nvPr/>
        </p:nvSpPr>
        <p:spPr>
          <a:xfrm>
            <a:off x="2068501" y="3432800"/>
            <a:ext cx="320100" cy="102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Tahoma"/>
                <a:ea typeface="Tahoma"/>
                <a:cs typeface="Tahoma"/>
                <a:sym typeface="Tahoma"/>
              </a:rPr>
              <a:t>+</a:t>
            </a:r>
            <a:endParaRPr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Tahoma"/>
                <a:ea typeface="Tahoma"/>
                <a:cs typeface="Tahoma"/>
                <a:sym typeface="Tahoma"/>
              </a:rPr>
              <a:t>-</a:t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05" name="Google Shape;205;p31"/>
          <p:cNvSpPr/>
          <p:nvPr/>
        </p:nvSpPr>
        <p:spPr>
          <a:xfrm>
            <a:off x="2233075" y="4134765"/>
            <a:ext cx="320100" cy="262200"/>
          </a:xfrm>
          <a:prstGeom prst="ellipse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6" name="Google Shape;206;p31"/>
          <p:cNvSpPr txBox="1"/>
          <p:nvPr/>
        </p:nvSpPr>
        <p:spPr>
          <a:xfrm>
            <a:off x="5657875" y="2648675"/>
            <a:ext cx="3191400" cy="46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V</a:t>
            </a:r>
            <a:r>
              <a:rPr baseline="-25000"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</a:t>
            </a: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- </a:t>
            </a:r>
            <a:r>
              <a:rPr i="1"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V</a:t>
            </a:r>
            <a:r>
              <a:rPr baseline="-25000"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1</a:t>
            </a: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- </a:t>
            </a:r>
            <a:r>
              <a:rPr i="1"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V</a:t>
            </a:r>
            <a:r>
              <a:rPr baseline="-25000"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2</a:t>
            </a: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- </a:t>
            </a:r>
            <a:r>
              <a:rPr i="1"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V</a:t>
            </a:r>
            <a:r>
              <a:rPr baseline="-25000"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B</a:t>
            </a: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- </a:t>
            </a:r>
            <a:r>
              <a:rPr i="1"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V</a:t>
            </a:r>
            <a:r>
              <a:rPr baseline="-25000"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3</a:t>
            </a: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= 0</a:t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07" name="Google Shape;207;p31"/>
          <p:cNvSpPr txBox="1"/>
          <p:nvPr/>
        </p:nvSpPr>
        <p:spPr>
          <a:xfrm>
            <a:off x="5646925" y="3153150"/>
            <a:ext cx="3204300" cy="39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15 - 3 - 6 - </a:t>
            </a:r>
            <a:r>
              <a:rPr i="1"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V</a:t>
            </a:r>
            <a:r>
              <a:rPr baseline="-25000"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B</a:t>
            </a: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- 2 = 0 </a:t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08" name="Google Shape;208;p31"/>
          <p:cNvSpPr txBox="1"/>
          <p:nvPr/>
        </p:nvSpPr>
        <p:spPr>
          <a:xfrm>
            <a:off x="5657875" y="3580850"/>
            <a:ext cx="3204300" cy="39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15 - 11 - </a:t>
            </a:r>
            <a:r>
              <a:rPr i="1"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V</a:t>
            </a:r>
            <a:r>
              <a:rPr baseline="-25000"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B</a:t>
            </a: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= 0</a:t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09" name="Google Shape;209;p31"/>
          <p:cNvSpPr txBox="1"/>
          <p:nvPr/>
        </p:nvSpPr>
        <p:spPr>
          <a:xfrm>
            <a:off x="5646925" y="3997600"/>
            <a:ext cx="32043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V</a:t>
            </a:r>
            <a:r>
              <a:rPr baseline="-25000"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B</a:t>
            </a: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= 4V</a:t>
            </a:r>
            <a:endParaRPr sz="1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32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Leis de Kirchhoff</a:t>
            </a:r>
            <a:endParaRPr/>
          </a:p>
        </p:txBody>
      </p:sp>
      <p:sp>
        <p:nvSpPr>
          <p:cNvPr id="215" name="Google Shape;215;p32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16" name="Google Shape;216;p32"/>
          <p:cNvSpPr txBox="1"/>
          <p:nvPr>
            <p:ph idx="1" type="body"/>
          </p:nvPr>
        </p:nvSpPr>
        <p:spPr>
          <a:xfrm>
            <a:off x="1182675" y="1513276"/>
            <a:ext cx="7772400" cy="127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Lei de Kirchhoff para a Corrente (ou lei dos nós)</a:t>
            </a:r>
            <a:endParaRPr sz="22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A soma algébrica das correntes que chegam em um nó é igual a soma das correntes que saem do mesmo nó.</a:t>
            </a:r>
            <a:endParaRPr/>
          </a:p>
        </p:txBody>
      </p:sp>
      <p:sp>
        <p:nvSpPr>
          <p:cNvPr id="217" name="Google Shape;217;p32"/>
          <p:cNvSpPr txBox="1"/>
          <p:nvPr/>
        </p:nvSpPr>
        <p:spPr>
          <a:xfrm>
            <a:off x="1091475" y="4156200"/>
            <a:ext cx="77724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a soma das correntes que entram</a:t>
            </a: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 = soma das correntes que saem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1800">
                <a:latin typeface="Tahoma"/>
                <a:ea typeface="Tahoma"/>
                <a:cs typeface="Tahoma"/>
                <a:sym typeface="Tahoma"/>
              </a:rPr>
              <a:t>I</a:t>
            </a:r>
            <a:r>
              <a:rPr baseline="-25000" lang="pt-BR" sz="1800">
                <a:latin typeface="Tahoma"/>
                <a:ea typeface="Tahoma"/>
                <a:cs typeface="Tahoma"/>
                <a:sym typeface="Tahoma"/>
              </a:rPr>
              <a:t>1</a:t>
            </a:r>
            <a:r>
              <a:rPr lang="pt-BR" sz="1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 = </a:t>
            </a:r>
            <a:r>
              <a:rPr i="1" lang="pt-BR" sz="1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I</a:t>
            </a:r>
            <a:r>
              <a:rPr baseline="-25000" lang="pt-BR" sz="1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2</a:t>
            </a:r>
            <a:r>
              <a:rPr lang="pt-BR" sz="1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 + </a:t>
            </a:r>
            <a:r>
              <a:rPr i="1" lang="pt-BR" sz="1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I</a:t>
            </a:r>
            <a:r>
              <a:rPr baseline="-25000" lang="pt-BR" sz="1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3</a:t>
            </a:r>
            <a:r>
              <a:rPr lang="pt-BR" sz="1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 + </a:t>
            </a:r>
            <a:r>
              <a:rPr i="1" lang="pt-BR" sz="1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I</a:t>
            </a:r>
            <a:r>
              <a:rPr baseline="-25000" lang="pt-BR" sz="1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4</a:t>
            </a:r>
            <a:endParaRPr baseline="-25000" sz="18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218" name="Google Shape;218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43200" y="2808725"/>
            <a:ext cx="1368100" cy="1322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19" name="Google Shape;219;p32"/>
          <p:cNvCxnSpPr/>
          <p:nvPr/>
        </p:nvCxnSpPr>
        <p:spPr>
          <a:xfrm>
            <a:off x="3973050" y="3409075"/>
            <a:ext cx="416700" cy="81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20" name="Google Shape;220;p32"/>
          <p:cNvCxnSpPr/>
          <p:nvPr/>
        </p:nvCxnSpPr>
        <p:spPr>
          <a:xfrm>
            <a:off x="5268450" y="3409075"/>
            <a:ext cx="416700" cy="81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21" name="Google Shape;221;p32"/>
          <p:cNvCxnSpPr/>
          <p:nvPr/>
        </p:nvCxnSpPr>
        <p:spPr>
          <a:xfrm>
            <a:off x="4906675" y="3849550"/>
            <a:ext cx="0" cy="3126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22" name="Google Shape;222;p32"/>
          <p:cNvCxnSpPr/>
          <p:nvPr/>
        </p:nvCxnSpPr>
        <p:spPr>
          <a:xfrm flipH="1" rot="10800000">
            <a:off x="4906675" y="2899450"/>
            <a:ext cx="9900" cy="4167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23" name="Google Shape;223;p32"/>
          <p:cNvSpPr txBox="1"/>
          <p:nvPr/>
        </p:nvSpPr>
        <p:spPr>
          <a:xfrm>
            <a:off x="3887825" y="3037226"/>
            <a:ext cx="3201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>
                <a:latin typeface="Tahoma"/>
                <a:ea typeface="Tahoma"/>
                <a:cs typeface="Tahoma"/>
                <a:sym typeface="Tahoma"/>
              </a:rPr>
              <a:t>I</a:t>
            </a:r>
            <a:r>
              <a:rPr baseline="-25000" lang="pt-BR">
                <a:latin typeface="Tahoma"/>
                <a:ea typeface="Tahoma"/>
                <a:cs typeface="Tahoma"/>
                <a:sym typeface="Tahoma"/>
              </a:rPr>
              <a:t>1</a:t>
            </a:r>
            <a:endParaRPr baseline="-250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24" name="Google Shape;224;p32"/>
          <p:cNvSpPr txBox="1"/>
          <p:nvPr/>
        </p:nvSpPr>
        <p:spPr>
          <a:xfrm>
            <a:off x="4878425" y="2884826"/>
            <a:ext cx="3201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>
                <a:latin typeface="Tahoma"/>
                <a:ea typeface="Tahoma"/>
                <a:cs typeface="Tahoma"/>
                <a:sym typeface="Tahoma"/>
              </a:rPr>
              <a:t>I</a:t>
            </a:r>
            <a:r>
              <a:rPr baseline="-25000" lang="pt-BR">
                <a:latin typeface="Tahoma"/>
                <a:ea typeface="Tahoma"/>
                <a:cs typeface="Tahoma"/>
                <a:sym typeface="Tahoma"/>
              </a:rPr>
              <a:t>2</a:t>
            </a:r>
            <a:endParaRPr baseline="-250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25" name="Google Shape;225;p32"/>
          <p:cNvSpPr txBox="1"/>
          <p:nvPr/>
        </p:nvSpPr>
        <p:spPr>
          <a:xfrm>
            <a:off x="5335625" y="3037226"/>
            <a:ext cx="3201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>
                <a:latin typeface="Tahoma"/>
                <a:ea typeface="Tahoma"/>
                <a:cs typeface="Tahoma"/>
                <a:sym typeface="Tahoma"/>
              </a:rPr>
              <a:t>I</a:t>
            </a:r>
            <a:r>
              <a:rPr baseline="-25000" lang="pt-BR">
                <a:latin typeface="Tahoma"/>
                <a:ea typeface="Tahoma"/>
                <a:cs typeface="Tahoma"/>
                <a:sym typeface="Tahoma"/>
              </a:rPr>
              <a:t>3</a:t>
            </a:r>
            <a:endParaRPr baseline="-250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26" name="Google Shape;226;p32"/>
          <p:cNvSpPr txBox="1"/>
          <p:nvPr/>
        </p:nvSpPr>
        <p:spPr>
          <a:xfrm>
            <a:off x="4878425" y="3723026"/>
            <a:ext cx="3201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>
                <a:latin typeface="Tahoma"/>
                <a:ea typeface="Tahoma"/>
                <a:cs typeface="Tahoma"/>
                <a:sym typeface="Tahoma"/>
              </a:rPr>
              <a:t>I</a:t>
            </a:r>
            <a:r>
              <a:rPr baseline="-25000" lang="pt-BR">
                <a:latin typeface="Tahoma"/>
                <a:ea typeface="Tahoma"/>
                <a:cs typeface="Tahoma"/>
                <a:sym typeface="Tahoma"/>
              </a:rPr>
              <a:t>4</a:t>
            </a:r>
            <a:endParaRPr baseline="-25000"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33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Leis de Kirchhoff</a:t>
            </a:r>
            <a:endParaRPr/>
          </a:p>
        </p:txBody>
      </p:sp>
      <p:sp>
        <p:nvSpPr>
          <p:cNvPr id="232" name="Google Shape;232;p33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33" name="Google Shape;233;p33"/>
          <p:cNvSpPr txBox="1"/>
          <p:nvPr>
            <p:ph idx="1" type="body"/>
          </p:nvPr>
        </p:nvSpPr>
        <p:spPr>
          <a:xfrm>
            <a:off x="1182675" y="1513276"/>
            <a:ext cx="7772400" cy="50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Lei de Kirchhoff para a Corrente (ou lei dos nós)</a:t>
            </a:r>
            <a:endParaRPr/>
          </a:p>
        </p:txBody>
      </p:sp>
      <p:sp>
        <p:nvSpPr>
          <p:cNvPr id="234" name="Google Shape;234;p33"/>
          <p:cNvSpPr txBox="1"/>
          <p:nvPr/>
        </p:nvSpPr>
        <p:spPr>
          <a:xfrm>
            <a:off x="1091475" y="3641425"/>
            <a:ext cx="7772400" cy="134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a soma das correntes que entram = soma das correntes que saem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1800">
                <a:latin typeface="Tahoma"/>
                <a:ea typeface="Tahoma"/>
                <a:cs typeface="Tahoma"/>
                <a:sym typeface="Tahoma"/>
              </a:rPr>
              <a:t>I</a:t>
            </a:r>
            <a:r>
              <a:rPr baseline="-25000" lang="pt-BR" sz="1800">
                <a:latin typeface="Tahoma"/>
                <a:ea typeface="Tahoma"/>
                <a:cs typeface="Tahoma"/>
                <a:sym typeface="Tahoma"/>
              </a:rPr>
              <a:t>2</a:t>
            </a:r>
            <a:r>
              <a:rPr lang="pt-BR" sz="1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 = </a:t>
            </a:r>
            <a:r>
              <a:rPr i="1" lang="pt-BR" sz="1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I</a:t>
            </a:r>
            <a:r>
              <a:rPr baseline="-25000" lang="pt-BR" sz="1800">
                <a:latin typeface="Tahoma"/>
                <a:ea typeface="Tahoma"/>
                <a:cs typeface="Tahoma"/>
                <a:sym typeface="Tahoma"/>
              </a:rPr>
              <a:t>1</a:t>
            </a:r>
            <a:r>
              <a:rPr lang="pt-BR" sz="1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 + </a:t>
            </a:r>
            <a:r>
              <a:rPr i="1" lang="pt-BR" sz="1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I</a:t>
            </a:r>
            <a:r>
              <a:rPr baseline="-25000" lang="pt-BR" sz="1800">
                <a:latin typeface="Tahoma"/>
                <a:ea typeface="Tahoma"/>
                <a:cs typeface="Tahoma"/>
                <a:sym typeface="Tahoma"/>
              </a:rPr>
              <a:t>3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7 = </a:t>
            </a:r>
            <a:r>
              <a:rPr i="1"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I</a:t>
            </a:r>
            <a:r>
              <a:rPr baseline="-25000"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1</a:t>
            </a: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+ 3 =&gt; </a:t>
            </a:r>
            <a:r>
              <a:rPr i="1"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I</a:t>
            </a:r>
            <a:r>
              <a:rPr baseline="-25000"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1 </a:t>
            </a: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= 4A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grpSp>
        <p:nvGrpSpPr>
          <p:cNvPr id="235" name="Google Shape;235;p33"/>
          <p:cNvGrpSpPr/>
          <p:nvPr/>
        </p:nvGrpSpPr>
        <p:grpSpPr>
          <a:xfrm>
            <a:off x="3619438" y="1984250"/>
            <a:ext cx="1905125" cy="1427983"/>
            <a:chOff x="1514400" y="2212850"/>
            <a:chExt cx="1905125" cy="1427983"/>
          </a:xfrm>
        </p:grpSpPr>
        <p:pic>
          <p:nvPicPr>
            <p:cNvPr id="236" name="Google Shape;236;p33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1514400" y="2682025"/>
              <a:ext cx="1905000" cy="958808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237" name="Google Shape;237;p33"/>
            <p:cNvCxnSpPr/>
            <p:nvPr/>
          </p:nvCxnSpPr>
          <p:spPr>
            <a:xfrm rot="10800000">
              <a:off x="1802100" y="2631950"/>
              <a:ext cx="448800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238" name="Google Shape;238;p33"/>
            <p:cNvCxnSpPr/>
            <p:nvPr/>
          </p:nvCxnSpPr>
          <p:spPr>
            <a:xfrm>
              <a:off x="2601450" y="2639063"/>
              <a:ext cx="416700" cy="81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239" name="Google Shape;239;p33"/>
            <p:cNvCxnSpPr/>
            <p:nvPr/>
          </p:nvCxnSpPr>
          <p:spPr>
            <a:xfrm flipH="1" rot="10800000">
              <a:off x="2620675" y="2899450"/>
              <a:ext cx="9900" cy="4167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240" name="Google Shape;240;p33"/>
            <p:cNvSpPr txBox="1"/>
            <p:nvPr/>
          </p:nvSpPr>
          <p:spPr>
            <a:xfrm>
              <a:off x="1802100" y="2212850"/>
              <a:ext cx="552600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pt-BR">
                  <a:latin typeface="Tahoma"/>
                  <a:ea typeface="Tahoma"/>
                  <a:cs typeface="Tahoma"/>
                  <a:sym typeface="Tahoma"/>
                </a:rPr>
                <a:t>I</a:t>
              </a:r>
              <a:r>
                <a:rPr baseline="-25000" lang="pt-BR">
                  <a:latin typeface="Tahoma"/>
                  <a:ea typeface="Tahoma"/>
                  <a:cs typeface="Tahoma"/>
                  <a:sym typeface="Tahoma"/>
                </a:rPr>
                <a:t>1</a:t>
              </a:r>
              <a:r>
                <a:rPr lang="pt-BR">
                  <a:latin typeface="Tahoma"/>
                  <a:ea typeface="Tahoma"/>
                  <a:cs typeface="Tahoma"/>
                  <a:sym typeface="Tahoma"/>
                </a:rPr>
                <a:t>=?</a:t>
              </a:r>
              <a:endParaRPr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241" name="Google Shape;241;p33"/>
            <p:cNvSpPr txBox="1"/>
            <p:nvPr/>
          </p:nvSpPr>
          <p:spPr>
            <a:xfrm>
              <a:off x="2592425" y="2884825"/>
              <a:ext cx="676500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pt-BR">
                  <a:latin typeface="Tahoma"/>
                  <a:ea typeface="Tahoma"/>
                  <a:cs typeface="Tahoma"/>
                  <a:sym typeface="Tahoma"/>
                </a:rPr>
                <a:t>I</a:t>
              </a:r>
              <a:r>
                <a:rPr baseline="-25000" lang="pt-BR">
                  <a:latin typeface="Tahoma"/>
                  <a:ea typeface="Tahoma"/>
                  <a:cs typeface="Tahoma"/>
                  <a:sym typeface="Tahoma"/>
                </a:rPr>
                <a:t>2</a:t>
              </a:r>
              <a:r>
                <a:rPr lang="pt-BR">
                  <a:latin typeface="Tahoma"/>
                  <a:ea typeface="Tahoma"/>
                  <a:cs typeface="Tahoma"/>
                  <a:sym typeface="Tahoma"/>
                </a:rPr>
                <a:t>=7A</a:t>
              </a:r>
              <a:endParaRPr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242" name="Google Shape;242;p33"/>
            <p:cNvSpPr txBox="1"/>
            <p:nvPr/>
          </p:nvSpPr>
          <p:spPr>
            <a:xfrm>
              <a:off x="2668625" y="2267225"/>
              <a:ext cx="750900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pt-BR">
                  <a:latin typeface="Tahoma"/>
                  <a:ea typeface="Tahoma"/>
                  <a:cs typeface="Tahoma"/>
                  <a:sym typeface="Tahoma"/>
                </a:rPr>
                <a:t>I</a:t>
              </a:r>
              <a:r>
                <a:rPr baseline="-25000" lang="pt-BR">
                  <a:latin typeface="Tahoma"/>
                  <a:ea typeface="Tahoma"/>
                  <a:cs typeface="Tahoma"/>
                  <a:sym typeface="Tahoma"/>
                </a:rPr>
                <a:t>3</a:t>
              </a:r>
              <a:r>
                <a:rPr lang="pt-BR">
                  <a:latin typeface="Tahoma"/>
                  <a:ea typeface="Tahoma"/>
                  <a:cs typeface="Tahoma"/>
                  <a:sym typeface="Tahoma"/>
                </a:rPr>
                <a:t>=3A</a:t>
              </a:r>
              <a:endParaRPr>
                <a:latin typeface="Tahoma"/>
                <a:ea typeface="Tahoma"/>
                <a:cs typeface="Tahoma"/>
                <a:sym typeface="Tahoma"/>
              </a:endParaRPr>
            </a:p>
          </p:txBody>
        </p:sp>
      </p:grpSp>
      <p:sp>
        <p:nvSpPr>
          <p:cNvPr id="243" name="Google Shape;243;p33"/>
          <p:cNvSpPr txBox="1"/>
          <p:nvPr/>
        </p:nvSpPr>
        <p:spPr>
          <a:xfrm>
            <a:off x="7025500" y="2319500"/>
            <a:ext cx="3765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34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Leis de Kirchhoff</a:t>
            </a:r>
            <a:endParaRPr/>
          </a:p>
        </p:txBody>
      </p:sp>
      <p:sp>
        <p:nvSpPr>
          <p:cNvPr id="249" name="Google Shape;249;p34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50" name="Google Shape;250;p34"/>
          <p:cNvSpPr txBox="1"/>
          <p:nvPr>
            <p:ph idx="1" type="body"/>
          </p:nvPr>
        </p:nvSpPr>
        <p:spPr>
          <a:xfrm>
            <a:off x="1182675" y="1513276"/>
            <a:ext cx="7772400" cy="50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Análise de circuitos com 2 fontes ou mais.</a:t>
            </a:r>
            <a:endParaRPr/>
          </a:p>
        </p:txBody>
      </p:sp>
      <p:sp>
        <p:nvSpPr>
          <p:cNvPr id="251" name="Google Shape;251;p34"/>
          <p:cNvSpPr txBox="1"/>
          <p:nvPr/>
        </p:nvSpPr>
        <p:spPr>
          <a:xfrm>
            <a:off x="7025500" y="2243300"/>
            <a:ext cx="3765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252" name="Google Shape;252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05113" y="2195026"/>
            <a:ext cx="3533775" cy="1552575"/>
          </a:xfrm>
          <a:prstGeom prst="rect">
            <a:avLst/>
          </a:prstGeom>
          <a:noFill/>
          <a:ln>
            <a:noFill/>
          </a:ln>
        </p:spPr>
      </p:pic>
      <p:sp>
        <p:nvSpPr>
          <p:cNvPr id="253" name="Google Shape;253;p34"/>
          <p:cNvSpPr txBox="1"/>
          <p:nvPr/>
        </p:nvSpPr>
        <p:spPr>
          <a:xfrm>
            <a:off x="1944475" y="2903325"/>
            <a:ext cx="817500" cy="39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>
                <a:latin typeface="Tahoma"/>
                <a:ea typeface="Tahoma"/>
                <a:cs typeface="Tahoma"/>
                <a:sym typeface="Tahoma"/>
              </a:rPr>
              <a:t>V</a:t>
            </a:r>
            <a:r>
              <a:rPr baseline="-25000" lang="pt-BR">
                <a:latin typeface="Tahoma"/>
                <a:ea typeface="Tahoma"/>
                <a:cs typeface="Tahoma"/>
                <a:sym typeface="Tahoma"/>
              </a:rPr>
              <a:t>A</a:t>
            </a:r>
            <a:r>
              <a:rPr lang="pt-BR">
                <a:latin typeface="Tahoma"/>
                <a:ea typeface="Tahoma"/>
                <a:cs typeface="Tahoma"/>
                <a:sym typeface="Tahoma"/>
              </a:rPr>
              <a:t>=58V</a:t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54" name="Google Shape;254;p34"/>
          <p:cNvSpPr txBox="1"/>
          <p:nvPr/>
        </p:nvSpPr>
        <p:spPr>
          <a:xfrm>
            <a:off x="6439200" y="2772113"/>
            <a:ext cx="817500" cy="39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>
                <a:latin typeface="Tahoma"/>
                <a:ea typeface="Tahoma"/>
                <a:cs typeface="Tahoma"/>
                <a:sym typeface="Tahoma"/>
              </a:rPr>
              <a:t>V</a:t>
            </a:r>
            <a:r>
              <a:rPr baseline="-25000" lang="pt-BR">
                <a:latin typeface="Tahoma"/>
                <a:ea typeface="Tahoma"/>
                <a:cs typeface="Tahoma"/>
                <a:sym typeface="Tahoma"/>
              </a:rPr>
              <a:t>B</a:t>
            </a:r>
            <a:r>
              <a:rPr lang="pt-BR">
                <a:latin typeface="Tahoma"/>
                <a:ea typeface="Tahoma"/>
                <a:cs typeface="Tahoma"/>
                <a:sym typeface="Tahoma"/>
              </a:rPr>
              <a:t>=10V</a:t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55" name="Google Shape;255;p34"/>
          <p:cNvSpPr txBox="1"/>
          <p:nvPr/>
        </p:nvSpPr>
        <p:spPr>
          <a:xfrm>
            <a:off x="3536625" y="1810025"/>
            <a:ext cx="543900" cy="30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Tahoma"/>
                <a:ea typeface="Tahoma"/>
                <a:cs typeface="Tahoma"/>
                <a:sym typeface="Tahoma"/>
              </a:rPr>
              <a:t>4Ω</a:t>
            </a:r>
            <a:endParaRPr baseline="-250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56" name="Google Shape;256;p34"/>
          <p:cNvSpPr txBox="1"/>
          <p:nvPr/>
        </p:nvSpPr>
        <p:spPr>
          <a:xfrm>
            <a:off x="4986925" y="1842250"/>
            <a:ext cx="543900" cy="30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Tahoma"/>
                <a:ea typeface="Tahoma"/>
                <a:cs typeface="Tahoma"/>
                <a:sym typeface="Tahoma"/>
              </a:rPr>
              <a:t>2Ω</a:t>
            </a:r>
            <a:endParaRPr baseline="-250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57" name="Google Shape;257;p34"/>
          <p:cNvSpPr txBox="1"/>
          <p:nvPr/>
        </p:nvSpPr>
        <p:spPr>
          <a:xfrm>
            <a:off x="4621788" y="2750925"/>
            <a:ext cx="543900" cy="30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Tahoma"/>
                <a:ea typeface="Tahoma"/>
                <a:cs typeface="Tahoma"/>
                <a:sym typeface="Tahoma"/>
              </a:rPr>
              <a:t>3Ω</a:t>
            </a:r>
            <a:endParaRPr baseline="-250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58" name="Google Shape;258;p34"/>
          <p:cNvSpPr txBox="1"/>
          <p:nvPr/>
        </p:nvSpPr>
        <p:spPr>
          <a:xfrm>
            <a:off x="3365150" y="2319500"/>
            <a:ext cx="1013700" cy="26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Tahoma"/>
                <a:ea typeface="Tahoma"/>
                <a:cs typeface="Tahoma"/>
                <a:sym typeface="Tahoma"/>
              </a:rPr>
              <a:t>+</a:t>
            </a:r>
            <a:r>
              <a:rPr i="1" lang="pt-BR">
                <a:latin typeface="Tahoma"/>
                <a:ea typeface="Tahoma"/>
                <a:cs typeface="Tahoma"/>
                <a:sym typeface="Tahoma"/>
              </a:rPr>
              <a:t>  </a:t>
            </a:r>
            <a:r>
              <a:rPr lang="pt-BR">
                <a:latin typeface="Tahoma"/>
                <a:ea typeface="Tahoma"/>
                <a:cs typeface="Tahoma"/>
                <a:sym typeface="Tahoma"/>
              </a:rPr>
              <a:t>       -</a:t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59" name="Google Shape;259;p34"/>
          <p:cNvSpPr txBox="1"/>
          <p:nvPr/>
        </p:nvSpPr>
        <p:spPr>
          <a:xfrm>
            <a:off x="4743325" y="2290038"/>
            <a:ext cx="1013700" cy="26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Tahoma"/>
                <a:ea typeface="Tahoma"/>
                <a:cs typeface="Tahoma"/>
                <a:sym typeface="Tahoma"/>
              </a:rPr>
              <a:t>+</a:t>
            </a:r>
            <a:r>
              <a:rPr i="1" lang="pt-BR">
                <a:latin typeface="Tahoma"/>
                <a:ea typeface="Tahoma"/>
                <a:cs typeface="Tahoma"/>
                <a:sym typeface="Tahoma"/>
              </a:rPr>
              <a:t>    </a:t>
            </a:r>
            <a:r>
              <a:rPr lang="pt-BR">
                <a:latin typeface="Tahoma"/>
                <a:ea typeface="Tahoma"/>
                <a:cs typeface="Tahoma"/>
                <a:sym typeface="Tahoma"/>
              </a:rPr>
              <a:t>     -</a:t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60" name="Google Shape;260;p34"/>
          <p:cNvSpPr txBox="1"/>
          <p:nvPr/>
        </p:nvSpPr>
        <p:spPr>
          <a:xfrm>
            <a:off x="4173601" y="2506275"/>
            <a:ext cx="320100" cy="102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Tahoma"/>
                <a:ea typeface="Tahoma"/>
                <a:cs typeface="Tahoma"/>
                <a:sym typeface="Tahoma"/>
              </a:rPr>
              <a:t>+</a:t>
            </a:r>
            <a:endParaRPr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Tahoma"/>
                <a:ea typeface="Tahoma"/>
                <a:cs typeface="Tahoma"/>
                <a:sym typeface="Tahoma"/>
              </a:rPr>
              <a:t> -</a:t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261" name="Google Shape;261;p34"/>
          <p:cNvCxnSpPr/>
          <p:nvPr/>
        </p:nvCxnSpPr>
        <p:spPr>
          <a:xfrm>
            <a:off x="3134350" y="2359375"/>
            <a:ext cx="416700" cy="81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62" name="Google Shape;262;p34"/>
          <p:cNvSpPr txBox="1"/>
          <p:nvPr/>
        </p:nvSpPr>
        <p:spPr>
          <a:xfrm>
            <a:off x="3201525" y="1911326"/>
            <a:ext cx="3201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>
                <a:latin typeface="Tahoma"/>
                <a:ea typeface="Tahoma"/>
                <a:cs typeface="Tahoma"/>
                <a:sym typeface="Tahoma"/>
              </a:rPr>
              <a:t>I</a:t>
            </a:r>
            <a:r>
              <a:rPr baseline="-25000" lang="pt-BR">
                <a:latin typeface="Tahoma"/>
                <a:ea typeface="Tahoma"/>
                <a:cs typeface="Tahoma"/>
                <a:sym typeface="Tahoma"/>
              </a:rPr>
              <a:t>1</a:t>
            </a:r>
            <a:endParaRPr baseline="-25000"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263" name="Google Shape;263;p34"/>
          <p:cNvCxnSpPr/>
          <p:nvPr/>
        </p:nvCxnSpPr>
        <p:spPr>
          <a:xfrm>
            <a:off x="5572750" y="2359375"/>
            <a:ext cx="416700" cy="81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64" name="Google Shape;264;p34"/>
          <p:cNvSpPr txBox="1"/>
          <p:nvPr/>
        </p:nvSpPr>
        <p:spPr>
          <a:xfrm>
            <a:off x="5639925" y="1911326"/>
            <a:ext cx="3201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>
                <a:latin typeface="Tahoma"/>
                <a:ea typeface="Tahoma"/>
                <a:cs typeface="Tahoma"/>
                <a:sym typeface="Tahoma"/>
              </a:rPr>
              <a:t>I</a:t>
            </a:r>
            <a:r>
              <a:rPr baseline="-25000" lang="pt-BR">
                <a:latin typeface="Tahoma"/>
                <a:ea typeface="Tahoma"/>
                <a:cs typeface="Tahoma"/>
                <a:sym typeface="Tahoma"/>
              </a:rPr>
              <a:t>2</a:t>
            </a:r>
            <a:endParaRPr baseline="-250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65" name="Google Shape;265;p34"/>
          <p:cNvSpPr txBox="1"/>
          <p:nvPr/>
        </p:nvSpPr>
        <p:spPr>
          <a:xfrm>
            <a:off x="2802001" y="2658675"/>
            <a:ext cx="320100" cy="102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Tahoma"/>
                <a:ea typeface="Tahoma"/>
                <a:cs typeface="Tahoma"/>
                <a:sym typeface="Tahoma"/>
              </a:rPr>
              <a:t>+</a:t>
            </a:r>
            <a:endParaRPr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Tahoma"/>
                <a:ea typeface="Tahoma"/>
                <a:cs typeface="Tahoma"/>
                <a:sym typeface="Tahoma"/>
              </a:rPr>
              <a:t> -</a:t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66" name="Google Shape;266;p34"/>
          <p:cNvSpPr txBox="1"/>
          <p:nvPr/>
        </p:nvSpPr>
        <p:spPr>
          <a:xfrm>
            <a:off x="5773801" y="2582475"/>
            <a:ext cx="320100" cy="102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Tahoma"/>
                <a:ea typeface="Tahoma"/>
                <a:cs typeface="Tahoma"/>
                <a:sym typeface="Tahoma"/>
              </a:rPr>
              <a:t>+</a:t>
            </a:r>
            <a:endParaRPr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Tahoma"/>
                <a:ea typeface="Tahoma"/>
                <a:cs typeface="Tahoma"/>
                <a:sym typeface="Tahoma"/>
              </a:rPr>
              <a:t> -</a:t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267" name="Google Shape;267;p34"/>
          <p:cNvCxnSpPr/>
          <p:nvPr/>
        </p:nvCxnSpPr>
        <p:spPr>
          <a:xfrm>
            <a:off x="4580775" y="3263275"/>
            <a:ext cx="0" cy="3822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68" name="Google Shape;268;p34"/>
          <p:cNvSpPr txBox="1"/>
          <p:nvPr/>
        </p:nvSpPr>
        <p:spPr>
          <a:xfrm>
            <a:off x="4573125" y="3282925"/>
            <a:ext cx="4881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Tahoma"/>
                <a:ea typeface="Tahoma"/>
                <a:cs typeface="Tahoma"/>
                <a:sym typeface="Tahoma"/>
              </a:rPr>
              <a:t>6A</a:t>
            </a:r>
            <a:endParaRPr baseline="-250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69" name="Google Shape;269;p34"/>
          <p:cNvSpPr/>
          <p:nvPr/>
        </p:nvSpPr>
        <p:spPr>
          <a:xfrm>
            <a:off x="2918875" y="3601365"/>
            <a:ext cx="320100" cy="262200"/>
          </a:xfrm>
          <a:prstGeom prst="ellipse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0" name="Google Shape;270;p34"/>
          <p:cNvSpPr txBox="1"/>
          <p:nvPr/>
        </p:nvSpPr>
        <p:spPr>
          <a:xfrm>
            <a:off x="1091475" y="3927450"/>
            <a:ext cx="2593200" cy="1172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+ 58 - 4</a:t>
            </a:r>
            <a:r>
              <a:rPr i="1" lang="pt-BR" sz="1800">
                <a:latin typeface="Tahoma"/>
                <a:ea typeface="Tahoma"/>
                <a:cs typeface="Tahoma"/>
                <a:sym typeface="Tahoma"/>
              </a:rPr>
              <a:t>I</a:t>
            </a:r>
            <a:r>
              <a:rPr baseline="-25000" lang="pt-BR" sz="1800">
                <a:latin typeface="Tahoma"/>
                <a:ea typeface="Tahoma"/>
                <a:cs typeface="Tahoma"/>
                <a:sym typeface="Tahoma"/>
              </a:rPr>
              <a:t>1</a:t>
            </a:r>
            <a:r>
              <a:rPr lang="pt-BR" sz="1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 - </a:t>
            </a: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3x6 </a:t>
            </a:r>
            <a:r>
              <a:rPr lang="pt-BR" sz="1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= 0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+58 - 18 = 4</a:t>
            </a:r>
            <a:r>
              <a:rPr i="1"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I</a:t>
            </a:r>
            <a:r>
              <a:rPr baseline="-25000"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1</a:t>
            </a: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endParaRPr sz="1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4</a:t>
            </a:r>
            <a:r>
              <a:rPr i="1"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I</a:t>
            </a:r>
            <a:r>
              <a:rPr baseline="-25000"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1</a:t>
            </a: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= 40 =&gt; </a:t>
            </a:r>
            <a:r>
              <a:rPr i="1"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I</a:t>
            </a:r>
            <a:r>
              <a:rPr baseline="-25000"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1 </a:t>
            </a: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= 10A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71" name="Google Shape;271;p34"/>
          <p:cNvSpPr txBox="1"/>
          <p:nvPr/>
        </p:nvSpPr>
        <p:spPr>
          <a:xfrm>
            <a:off x="4139475" y="3927450"/>
            <a:ext cx="2199300" cy="1172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+ 18 - 2</a:t>
            </a:r>
            <a:r>
              <a:rPr i="1" lang="pt-BR" sz="1800">
                <a:latin typeface="Tahoma"/>
                <a:ea typeface="Tahoma"/>
                <a:cs typeface="Tahoma"/>
                <a:sym typeface="Tahoma"/>
              </a:rPr>
              <a:t>I</a:t>
            </a:r>
            <a:r>
              <a:rPr baseline="-25000" lang="pt-BR" sz="1800">
                <a:latin typeface="Tahoma"/>
                <a:ea typeface="Tahoma"/>
                <a:cs typeface="Tahoma"/>
                <a:sym typeface="Tahoma"/>
              </a:rPr>
              <a:t>2</a:t>
            </a:r>
            <a:r>
              <a:rPr lang="pt-BR" sz="1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 - 10</a:t>
            </a: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pt-BR" sz="1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= 0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+ 18 - 10 = 2</a:t>
            </a:r>
            <a:r>
              <a:rPr i="1"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I</a:t>
            </a:r>
            <a:r>
              <a:rPr baseline="-25000"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2</a:t>
            </a: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endParaRPr sz="1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2</a:t>
            </a:r>
            <a:r>
              <a:rPr i="1"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I</a:t>
            </a:r>
            <a:r>
              <a:rPr baseline="-25000"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2</a:t>
            </a: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= 8 =&gt; </a:t>
            </a:r>
            <a:r>
              <a:rPr i="1"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I</a:t>
            </a:r>
            <a:r>
              <a:rPr baseline="-25000"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2 </a:t>
            </a: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= 4A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72" name="Google Shape;272;p34"/>
          <p:cNvSpPr txBox="1"/>
          <p:nvPr/>
        </p:nvSpPr>
        <p:spPr>
          <a:xfrm>
            <a:off x="7111275" y="3927450"/>
            <a:ext cx="1517400" cy="1172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Prova: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10 = 6 + 4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10 = 10 (V)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1_ifrn">
  <a:themeElements>
    <a:clrScheme name="Geométrico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ifrn">
  <a:themeElements>
    <a:clrScheme name="Geométrico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