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0" r:id="rId3"/>
    <p:sldMasterId id="2147483671" r:id="rId4"/>
    <p:sldMasterId id="2147483672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</p:sldIdLst>
  <p:sldSz cy="5143500" cx="9144000"/>
  <p:notesSz cx="6858000" cy="9144000"/>
  <p:embeddedFontLst>
    <p:embeddedFont>
      <p:font typeface="Tahoma"/>
      <p:regular r:id="rId33"/>
      <p:bold r:id="rId3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3.xml"/><Relationship Id="rId6" Type="http://schemas.openxmlformats.org/officeDocument/2006/relationships/notesMaster" Target="notesMasters/notesMaster1.xml"/><Relationship Id="rId29" Type="http://schemas.openxmlformats.org/officeDocument/2006/relationships/slide" Target="slides/slide23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11" Type="http://schemas.openxmlformats.org/officeDocument/2006/relationships/slide" Target="slides/slide5.xml"/><Relationship Id="rId33" Type="http://schemas.openxmlformats.org/officeDocument/2006/relationships/font" Target="fonts/Tahoma-regular.fntdata"/><Relationship Id="rId10" Type="http://schemas.openxmlformats.org/officeDocument/2006/relationships/slide" Target="slides/slide4.xml"/><Relationship Id="rId32" Type="http://schemas.openxmlformats.org/officeDocument/2006/relationships/slide" Target="slides/slide26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34" Type="http://schemas.openxmlformats.org/officeDocument/2006/relationships/font" Target="fonts/Tahoma-bold.fntdata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1760e24ecf_2_9:notes"/>
          <p:cNvSpPr/>
          <p:nvPr>
            <p:ph idx="2" type="sldImg"/>
          </p:nvPr>
        </p:nvSpPr>
        <p:spPr>
          <a:xfrm>
            <a:off x="134951" y="686475"/>
            <a:ext cx="6588097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32" name="Google Shape;132;g1760e24ecf_2_9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t" bIns="46625" lIns="93275" spcFirstLastPara="1" rIns="93275" wrap="square" tIns="466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700" u="none" cap="none" strike="noStrike"/>
          </a:p>
        </p:txBody>
      </p:sp>
      <p:sp>
        <p:nvSpPr>
          <p:cNvPr id="133" name="Google Shape;133;g1760e24ecf_2_9:notes"/>
          <p:cNvSpPr txBox="1"/>
          <p:nvPr/>
        </p:nvSpPr>
        <p:spPr>
          <a:xfrm>
            <a:off x="3885996" y="8687306"/>
            <a:ext cx="2972004" cy="456704"/>
          </a:xfrm>
          <a:prstGeom prst="rect">
            <a:avLst/>
          </a:prstGeom>
          <a:noFill/>
          <a:ln>
            <a:noFill/>
          </a:ln>
        </p:spPr>
        <p:txBody>
          <a:bodyPr anchorCtr="0" anchor="b" bIns="46625" lIns="93275" spcFirstLastPara="1" rIns="93275" wrap="square" tIns="466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</a:pPr>
            <a:fld id="{00000000-1234-1234-1234-123412341234}" type="slidenum">
              <a:rPr b="0" i="0" lang="pt-BR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sz="13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b960d76f64_0_91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3" name="Google Shape;223;gb960d76f64_0_91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gb960d76f64_0_289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5" name="Google Shape;235;gb960d76f64_0_289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gb960d76f64_0_131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3" name="Google Shape;253;gb960d76f64_0_131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g798eaaccbb_0_10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2" name="Google Shape;262;g798eaaccbb_0_10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g798eaaccbb_0_0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1" name="Google Shape;271;g798eaaccbb_0_0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gb960d76f64_0_157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1" name="Google Shape;281;gb960d76f64_0_157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gb960d76f64_0_167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1" name="Google Shape;291;gb960d76f64_0_167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gb960d76f64_0_177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0" name="Google Shape;300;gb960d76f64_0_177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gb960d76f64_0_187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0" name="Google Shape;310;gb960d76f64_0_187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gb960d76f64_0_202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2" name="Google Shape;322;gb960d76f64_0_202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aed2276b87_0_63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9" name="Google Shape;139;gaed2276b87_0_63:notes"/>
          <p:cNvSpPr/>
          <p:nvPr>
            <p:ph idx="2" type="sldImg"/>
          </p:nvPr>
        </p:nvSpPr>
        <p:spPr>
          <a:xfrm>
            <a:off x="132930" y="686475"/>
            <a:ext cx="65919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3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gb960d76f64_0_225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5" name="Google Shape;335;gb960d76f64_0_225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gb960d76f64_0_240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6" name="Google Shape;346;gb960d76f64_0_240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4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g798eaaccbb_0_19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6" name="Google Shape;356;g798eaaccbb_0_19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4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gb960d76f64_0_280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6" name="Google Shape;366;gb960d76f64_0_280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3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gb960d76f64_0_273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5" name="Google Shape;375;gb960d76f64_0_273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ga3496d9ae5_0_160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3" name="Google Shape;383;ga3496d9ae5_0_160:notes"/>
          <p:cNvSpPr/>
          <p:nvPr>
            <p:ph idx="2" type="sldImg"/>
          </p:nvPr>
        </p:nvSpPr>
        <p:spPr>
          <a:xfrm>
            <a:off x="132882" y="686475"/>
            <a:ext cx="65925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8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g1760e24ecf_2_242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0" name="Google Shape;390;g1760e24ecf_2_242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b960d76f64_0_0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6" name="Google Shape;146;gb960d76f64_0_0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b960d76f64_0_11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7" name="Google Shape;157;gb960d76f64_0_11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b960d76f64_0_250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0" name="Google Shape;170;gb960d76f64_0_250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b960d76f64_0_39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9" name="Google Shape;179;gb960d76f64_0_39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b960d76f64_0_51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9" name="Google Shape;189;gb960d76f64_0_51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gb960d76f64_0_115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0" name="Google Shape;200;gb960d76f64_0_115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b960d76f64_0_75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0" name="Google Shape;210;gb960d76f64_0_75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ide de título" type="title">
  <p:cSld name="TITLE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/>
          <p:nvPr>
            <p:ph idx="1" type="subTitle"/>
          </p:nvPr>
        </p:nvSpPr>
        <p:spPr>
          <a:xfrm>
            <a:off x="1403350" y="3868341"/>
            <a:ext cx="6400800" cy="11525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b="0" i="0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74295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1430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6002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057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514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2971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429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3886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58" name="Google Shape;58;p14"/>
          <p:cNvSpPr txBox="1"/>
          <p:nvPr>
            <p:ph type="ctrTitle"/>
          </p:nvPr>
        </p:nvSpPr>
        <p:spPr>
          <a:xfrm>
            <a:off x="684213" y="2518172"/>
            <a:ext cx="7772400" cy="110251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rgbClr val="6699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conteúdo" type="obj">
  <p:cSld name="OBJECT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6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69" name="Google Shape;69;p16"/>
          <p:cNvSpPr txBox="1"/>
          <p:nvPr>
            <p:ph idx="1" type="body"/>
          </p:nvPr>
        </p:nvSpPr>
        <p:spPr>
          <a:xfrm>
            <a:off x="1182687" y="1513284"/>
            <a:ext cx="7772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b="0" i="0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70" name="Google Shape;70;p16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1" name="Google Shape;71;p16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2" name="Google Shape;72;p16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texto verticais" type="vertTitleAndTx">
  <p:cSld name="VERTICAL_TITLE_AND_VERTICAL_TEXT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7"/>
          <p:cNvSpPr txBox="1"/>
          <p:nvPr>
            <p:ph type="title"/>
          </p:nvPr>
        </p:nvSpPr>
        <p:spPr>
          <a:xfrm rot="5400000">
            <a:off x="5764213" y="1408510"/>
            <a:ext cx="4438650" cy="1943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75" name="Google Shape;75;p17"/>
          <p:cNvSpPr txBox="1"/>
          <p:nvPr>
            <p:ph idx="1" type="body"/>
          </p:nvPr>
        </p:nvSpPr>
        <p:spPr>
          <a:xfrm rot="5400000">
            <a:off x="1801813" y="-458390"/>
            <a:ext cx="4438650" cy="56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sz="3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76" name="Google Shape;76;p17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7" name="Google Shape;77;p17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8" name="Google Shape;78;p17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texto vertical" type="vertTx">
  <p:cSld name="VERTICAL_TEXT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8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1" name="Google Shape;81;p18"/>
          <p:cNvSpPr txBox="1"/>
          <p:nvPr>
            <p:ph idx="1" type="body"/>
          </p:nvPr>
        </p:nvSpPr>
        <p:spPr>
          <a:xfrm rot="5400000">
            <a:off x="3525837" y="-829866"/>
            <a:ext cx="3086100" cy="777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sz="3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2" name="Google Shape;82;p18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83" name="Google Shape;83;p18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84" name="Google Shape;84;p18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m com Legenda" type="picTx">
  <p:cSld name="PICTURE_WITH_CAPTION_TEXT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9"/>
          <p:cNvSpPr txBox="1"/>
          <p:nvPr>
            <p:ph type="title"/>
          </p:nvPr>
        </p:nvSpPr>
        <p:spPr>
          <a:xfrm>
            <a:off x="1792288" y="3600450"/>
            <a:ext cx="5486400" cy="425053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7" name="Google Shape;87;p19"/>
          <p:cNvSpPr/>
          <p:nvPr>
            <p:ph idx="2" type="pic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1400"/>
              <a:buFont typeface="Noto Sans Symbols"/>
              <a:buNone/>
              <a:defRPr sz="3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4572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Noto Sans Symbols"/>
              <a:buNone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9144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400"/>
              <a:buFont typeface="Noto Sans Symbols"/>
              <a:buNone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13716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1828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8" name="Google Shape;88;p19"/>
          <p:cNvSpPr txBox="1"/>
          <p:nvPr>
            <p:ph idx="1" type="body"/>
          </p:nvPr>
        </p:nvSpPr>
        <p:spPr>
          <a:xfrm>
            <a:off x="1792288" y="4025503"/>
            <a:ext cx="5486400" cy="60364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28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sz="1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spcBef>
                <a:spcPts val="24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  <a:defRPr b="0" i="0" sz="1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spcBef>
                <a:spcPts val="20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spcBef>
                <a:spcPts val="18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9" name="Google Shape;89;p19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0" name="Google Shape;90;p19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1" name="Google Shape;91;p19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 com Legenda" type="objTx">
  <p:cSld name="OBJECT_WITH_CAPTION_TEXT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0"/>
          <p:cNvSpPr txBox="1"/>
          <p:nvPr>
            <p:ph type="title"/>
          </p:nvPr>
        </p:nvSpPr>
        <p:spPr>
          <a:xfrm>
            <a:off x="457200" y="204788"/>
            <a:ext cx="3008313" cy="87153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94" name="Google Shape;94;p20"/>
          <p:cNvSpPr txBox="1"/>
          <p:nvPr>
            <p:ph idx="1" type="body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sz="3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95" name="Google Shape;95;p20"/>
          <p:cNvSpPr txBox="1"/>
          <p:nvPr>
            <p:ph idx="2" type="body"/>
          </p:nvPr>
        </p:nvSpPr>
        <p:spPr>
          <a:xfrm>
            <a:off x="457200" y="1076325"/>
            <a:ext cx="3008313" cy="351829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28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sz="1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spcBef>
                <a:spcPts val="24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  <a:defRPr b="0" i="0" sz="1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spcBef>
                <a:spcPts val="20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spcBef>
                <a:spcPts val="18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96" name="Google Shape;96;p20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7" name="Google Shape;97;p20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8" name="Google Shape;98;p20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m branco" type="blank">
  <p:cSld name="BLANK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1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01" name="Google Shape;101;p21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02" name="Google Shape;102;p21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mente título" type="titleOnly">
  <p:cSld name="TITLE_ONLY"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2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05" name="Google Shape;105;p22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06" name="Google Shape;106;p22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07" name="Google Shape;107;p22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ção" type="twoTxTwoObj">
  <p:cSld name="TWO_OBJECTS_WITH_TEXT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3"/>
          <p:cNvSpPr txBox="1"/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0" name="Google Shape;110;p23"/>
          <p:cNvSpPr txBox="1"/>
          <p:nvPr>
            <p:ph idx="1" type="body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b="1"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  <a:defRPr b="1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  <a:defRPr b="1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spcBef>
                <a:spcPts val="32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1" name="Google Shape;111;p23"/>
          <p:cNvSpPr txBox="1"/>
          <p:nvPr>
            <p:ph idx="2" type="body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50520" lvl="0" marL="457200" marR="0" rtl="0" algn="l"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SzPts val="1920"/>
              <a:buFont typeface="Noto Sans Symbols"/>
              <a:buChar char="■"/>
              <a:defRPr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302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20039" lvl="2" marL="1371600" marR="0" rtl="0" algn="l">
              <a:spcBef>
                <a:spcPts val="360"/>
              </a:spcBef>
              <a:spcAft>
                <a:spcPts val="0"/>
              </a:spcAft>
              <a:buClr>
                <a:srgbClr val="E4B900"/>
              </a:buClr>
              <a:buSzPts val="144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09880" lvl="3" marL="1828800" marR="0" rtl="0" algn="l">
              <a:spcBef>
                <a:spcPts val="320"/>
              </a:spcBef>
              <a:spcAft>
                <a:spcPts val="0"/>
              </a:spcAft>
              <a:buClr>
                <a:srgbClr val="66FF66"/>
              </a:buClr>
              <a:buSzPts val="128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794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794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794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794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794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2" name="Google Shape;112;p23"/>
          <p:cNvSpPr txBox="1"/>
          <p:nvPr>
            <p:ph idx="3" type="body"/>
          </p:nvPr>
        </p:nvSpPr>
        <p:spPr>
          <a:xfrm>
            <a:off x="4645025" y="1151335"/>
            <a:ext cx="4041775" cy="47982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b="1"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  <a:defRPr b="1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  <a:defRPr b="1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spcBef>
                <a:spcPts val="32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3" name="Google Shape;113;p23"/>
          <p:cNvSpPr txBox="1"/>
          <p:nvPr>
            <p:ph idx="4" type="body"/>
          </p:nvPr>
        </p:nvSpPr>
        <p:spPr>
          <a:xfrm>
            <a:off x="4645025" y="1631156"/>
            <a:ext cx="4041775" cy="296346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50520" lvl="0" marL="457200" marR="0" rtl="0" algn="l"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SzPts val="1920"/>
              <a:buFont typeface="Noto Sans Symbols"/>
              <a:buChar char="■"/>
              <a:defRPr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302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20039" lvl="2" marL="1371600" marR="0" rtl="0" algn="l">
              <a:spcBef>
                <a:spcPts val="360"/>
              </a:spcBef>
              <a:spcAft>
                <a:spcPts val="0"/>
              </a:spcAft>
              <a:buClr>
                <a:srgbClr val="E4B900"/>
              </a:buClr>
              <a:buSzPts val="144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09880" lvl="3" marL="1828800" marR="0" rtl="0" algn="l">
              <a:spcBef>
                <a:spcPts val="320"/>
              </a:spcBef>
              <a:spcAft>
                <a:spcPts val="0"/>
              </a:spcAft>
              <a:buClr>
                <a:srgbClr val="66FF66"/>
              </a:buClr>
              <a:buSzPts val="128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794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794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794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794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794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4" name="Google Shape;114;p23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15" name="Google Shape;115;p23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16" name="Google Shape;116;p23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uas Partes de Conteúdo" type="twoObj">
  <p:cSld name="TWO_OBJECTS"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4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9" name="Google Shape;119;p24"/>
          <p:cNvSpPr txBox="1"/>
          <p:nvPr>
            <p:ph idx="1" type="body"/>
          </p:nvPr>
        </p:nvSpPr>
        <p:spPr>
          <a:xfrm>
            <a:off x="1182688" y="1513285"/>
            <a:ext cx="38100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70840" lvl="0" marL="457200" marR="0" rtl="0" algn="l">
              <a:spcBef>
                <a:spcPts val="560"/>
              </a:spcBef>
              <a:spcAft>
                <a:spcPts val="0"/>
              </a:spcAft>
              <a:buClr>
                <a:srgbClr val="54A800"/>
              </a:buClr>
              <a:buSzPts val="2240"/>
              <a:buFont typeface="Noto Sans Symbols"/>
              <a:buChar char="■"/>
              <a:defRPr sz="2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50519" lvl="1" marL="914400" marR="0" rtl="0" algn="l"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30200" lvl="2" marL="1371600" marR="0" rtl="0" algn="l">
              <a:spcBef>
                <a:spcPts val="400"/>
              </a:spcBef>
              <a:spcAft>
                <a:spcPts val="0"/>
              </a:spcAft>
              <a:buClr>
                <a:srgbClr val="E4B900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20039" lvl="3" marL="1828800" marR="0" rtl="0" algn="l">
              <a:spcBef>
                <a:spcPts val="360"/>
              </a:spcBef>
              <a:spcAft>
                <a:spcPts val="0"/>
              </a:spcAft>
              <a:buClr>
                <a:srgbClr val="66FF66"/>
              </a:buClr>
              <a:buSzPts val="144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85750" lvl="4" marL="22860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85750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8575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85750" lvl="7" marL="36576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85750" lvl="8" marL="41148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20" name="Google Shape;120;p24"/>
          <p:cNvSpPr txBox="1"/>
          <p:nvPr>
            <p:ph idx="2" type="body"/>
          </p:nvPr>
        </p:nvSpPr>
        <p:spPr>
          <a:xfrm>
            <a:off x="5145088" y="1513285"/>
            <a:ext cx="38100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70840" lvl="0" marL="457200" marR="0" rtl="0" algn="l">
              <a:spcBef>
                <a:spcPts val="560"/>
              </a:spcBef>
              <a:spcAft>
                <a:spcPts val="0"/>
              </a:spcAft>
              <a:buClr>
                <a:srgbClr val="54A800"/>
              </a:buClr>
              <a:buSzPts val="2240"/>
              <a:buFont typeface="Noto Sans Symbols"/>
              <a:buChar char="■"/>
              <a:defRPr sz="2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50519" lvl="1" marL="914400" marR="0" rtl="0" algn="l"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30200" lvl="2" marL="1371600" marR="0" rtl="0" algn="l">
              <a:spcBef>
                <a:spcPts val="400"/>
              </a:spcBef>
              <a:spcAft>
                <a:spcPts val="0"/>
              </a:spcAft>
              <a:buClr>
                <a:srgbClr val="E4B900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20039" lvl="3" marL="1828800" marR="0" rtl="0" algn="l">
              <a:spcBef>
                <a:spcPts val="360"/>
              </a:spcBef>
              <a:spcAft>
                <a:spcPts val="0"/>
              </a:spcAft>
              <a:buClr>
                <a:srgbClr val="66FF66"/>
              </a:buClr>
              <a:buSzPts val="144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85750" lvl="4" marL="22860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85750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8575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85750" lvl="7" marL="36576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85750" lvl="8" marL="41148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21" name="Google Shape;121;p24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22" name="Google Shape;122;p24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23" name="Google Shape;123;p24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beçalho da Seção" type="secHead">
  <p:cSld name="SECTION_HEADER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5"/>
          <p:cNvSpPr txBox="1"/>
          <p:nvPr>
            <p:ph type="title"/>
          </p:nvPr>
        </p:nvSpPr>
        <p:spPr>
          <a:xfrm>
            <a:off x="722313" y="3305175"/>
            <a:ext cx="7772400" cy="102155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26" name="Google Shape;126;p25"/>
          <p:cNvSpPr txBox="1"/>
          <p:nvPr>
            <p:ph idx="1" type="body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40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sz="2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spcBef>
                <a:spcPts val="32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spcBef>
                <a:spcPts val="28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27" name="Google Shape;127;p25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28" name="Google Shape;128;p25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29" name="Google Shape;129;p25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image" Target="../media/image3.jpg"/><Relationship Id="rId2" Type="http://schemas.openxmlformats.org/officeDocument/2006/relationships/image" Target="../media/image1.jpg"/><Relationship Id="rId3" Type="http://schemas.openxmlformats.org/officeDocument/2006/relationships/slideLayout" Target="../slideLayouts/slideLayout12.xml"/><Relationship Id="rId4" Type="http://schemas.openxmlformats.org/officeDocument/2006/relationships/theme" Target="../theme/theme4.xml"/></Relationships>
</file>

<file path=ppt/slideMasters/_rels/slideMaster3.xml.rels><?xml version="1.0" encoding="UTF-8" standalone="yes"?>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Google Shape;51;p13"/>
          <p:cNvPicPr preferRelativeResize="0"/>
          <p:nvPr/>
        </p:nvPicPr>
        <p:blipFill rotWithShape="1">
          <a:blip r:embed="rId1">
            <a:alphaModFix/>
          </a:blip>
          <a:srcRect b="0" l="0" r="0" t="28945"/>
          <a:stretch/>
        </p:blipFill>
        <p:spPr>
          <a:xfrm>
            <a:off x="1587" y="1491853"/>
            <a:ext cx="9140825" cy="364450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2" name="Google Shape;52;p13"/>
          <p:cNvCxnSpPr/>
          <p:nvPr/>
        </p:nvCxnSpPr>
        <p:spPr>
          <a:xfrm>
            <a:off x="0" y="2933700"/>
            <a:ext cx="7812087" cy="0"/>
          </a:xfrm>
          <a:prstGeom prst="straightConnector1">
            <a:avLst/>
          </a:prstGeom>
          <a:noFill/>
          <a:ln cap="flat" cmpd="sng" w="12700">
            <a:solidFill>
              <a:srgbClr val="669900"/>
            </a:solidFill>
            <a:prstDash val="solid"/>
            <a:miter lim="8000"/>
            <a:headEnd len="sm" w="sm" type="none"/>
            <a:tailEnd len="sm" w="sm" type="none"/>
          </a:ln>
        </p:spPr>
      </p:cxnSp>
      <p:pic>
        <p:nvPicPr>
          <p:cNvPr id="53" name="Google Shape;53;p1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44462" y="108346"/>
            <a:ext cx="3984625" cy="1306115"/>
          </a:xfrm>
          <a:prstGeom prst="rect">
            <a:avLst/>
          </a:prstGeom>
          <a:noFill/>
          <a:ln>
            <a:noFill/>
          </a:ln>
        </p:spPr>
      </p:pic>
      <p:sp>
        <p:nvSpPr>
          <p:cNvPr id="54" name="Google Shape;54;p13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" type="body"/>
          </p:nvPr>
        </p:nvSpPr>
        <p:spPr>
          <a:xfrm>
            <a:off x="1182687" y="1513284"/>
            <a:ext cx="7772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b="0" i="0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Google Shape;60;p15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179387" y="141684"/>
            <a:ext cx="930275" cy="919163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p15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62" name="Google Shape;62;p15"/>
          <p:cNvSpPr txBox="1"/>
          <p:nvPr>
            <p:ph idx="1" type="body"/>
          </p:nvPr>
        </p:nvSpPr>
        <p:spPr>
          <a:xfrm>
            <a:off x="1182687" y="1513284"/>
            <a:ext cx="7772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b="0" i="0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63" name="Google Shape;63;p15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64" name="Google Shape;64;p15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65" name="Google Shape;65;p15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 b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6" name="Google Shape;66;p15"/>
          <p:cNvCxnSpPr/>
          <p:nvPr/>
        </p:nvCxnSpPr>
        <p:spPr>
          <a:xfrm>
            <a:off x="1127125" y="1168003"/>
            <a:ext cx="7993062" cy="0"/>
          </a:xfrm>
          <a:prstGeom prst="straightConnector1">
            <a:avLst/>
          </a:prstGeom>
          <a:noFill/>
          <a:ln cap="flat" cmpd="sng" w="12700">
            <a:solidFill>
              <a:srgbClr val="669900"/>
            </a:solidFill>
            <a:prstDash val="solid"/>
            <a:miter lim="8000"/>
            <a:headEnd len="sm" w="sm" type="none"/>
            <a:tailEnd len="sm" w="sm" type="none"/>
          </a:ln>
        </p:spPr>
      </p:cxn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7.png"/><Relationship Id="rId4" Type="http://schemas.openxmlformats.org/officeDocument/2006/relationships/image" Target="../media/image8.png"/><Relationship Id="rId5" Type="http://schemas.openxmlformats.org/officeDocument/2006/relationships/image" Target="../media/image20.png"/><Relationship Id="rId6" Type="http://schemas.openxmlformats.org/officeDocument/2006/relationships/image" Target="../media/image16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8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9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7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5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5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3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2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24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1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6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Relationship Id="rId4" Type="http://schemas.openxmlformats.org/officeDocument/2006/relationships/image" Target="../media/image1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png"/><Relationship Id="rId4" Type="http://schemas.openxmlformats.org/officeDocument/2006/relationships/image" Target="../media/image10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5" Type="http://schemas.openxmlformats.org/officeDocument/2006/relationships/image" Target="../media/image16.png"/><Relationship Id="rId6" Type="http://schemas.openxmlformats.org/officeDocument/2006/relationships/image" Target="../media/image17.png"/><Relationship Id="rId7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6"/>
          <p:cNvSpPr txBox="1"/>
          <p:nvPr>
            <p:ph idx="1" type="subTitle"/>
          </p:nvPr>
        </p:nvSpPr>
        <p:spPr>
          <a:xfrm>
            <a:off x="1357300" y="3161099"/>
            <a:ext cx="6400800" cy="93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1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Prof</a:t>
            </a:r>
            <a:r>
              <a:rPr b="1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. Gustavo Fernandes de Lima</a:t>
            </a:r>
            <a:endParaRPr sz="2400"/>
          </a:p>
          <a:p>
            <a:pPr indent="0" lvl="0" marL="0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1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&lt;gustavo.lima@ifrn.edu.br&gt;</a:t>
            </a:r>
            <a:endParaRPr sz="2400"/>
          </a:p>
        </p:txBody>
      </p:sp>
      <p:sp>
        <p:nvSpPr>
          <p:cNvPr id="136" name="Google Shape;136;p26"/>
          <p:cNvSpPr txBox="1"/>
          <p:nvPr>
            <p:ph type="ctrTitle"/>
          </p:nvPr>
        </p:nvSpPr>
        <p:spPr>
          <a:xfrm>
            <a:off x="0" y="1446609"/>
            <a:ext cx="9144000" cy="11703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9900"/>
              </a:buClr>
              <a:buFont typeface="Arial"/>
              <a:buNone/>
            </a:pPr>
            <a:r>
              <a:rPr lang="pt-BR" sz="3600"/>
              <a:t>Capacitores</a:t>
            </a:r>
            <a:endParaRPr sz="36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35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Capacitores</a:t>
            </a:r>
            <a:endParaRPr/>
          </a:p>
        </p:txBody>
      </p:sp>
      <p:sp>
        <p:nvSpPr>
          <p:cNvPr id="226" name="Google Shape;226;p35"/>
          <p:cNvSpPr txBox="1"/>
          <p:nvPr>
            <p:ph idx="1" type="body"/>
          </p:nvPr>
        </p:nvSpPr>
        <p:spPr>
          <a:xfrm>
            <a:off x="1182675" y="1513275"/>
            <a:ext cx="7898400" cy="999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Capacitância x Características Elétricas</a:t>
            </a:r>
            <a:endParaRPr sz="1800"/>
          </a:p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Capacidade de armazenamento de cargas elétricas, representada por </a:t>
            </a:r>
            <a:r>
              <a:rPr i="1" lang="pt-BR" sz="1800"/>
              <a:t>C</a:t>
            </a:r>
            <a:endParaRPr sz="1800"/>
          </a:p>
        </p:txBody>
      </p:sp>
      <p:sp>
        <p:nvSpPr>
          <p:cNvPr id="227" name="Google Shape;227;p35"/>
          <p:cNvSpPr txBox="1"/>
          <p:nvPr/>
        </p:nvSpPr>
        <p:spPr>
          <a:xfrm>
            <a:off x="8474425" y="4682725"/>
            <a:ext cx="4725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28" name="Google Shape;228;p35"/>
          <p:cNvSpPr txBox="1"/>
          <p:nvPr/>
        </p:nvSpPr>
        <p:spPr>
          <a:xfrm>
            <a:off x="2089474" y="3232825"/>
            <a:ext cx="146400" cy="272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29" name="Google Shape;229;p35"/>
          <p:cNvSpPr txBox="1"/>
          <p:nvPr>
            <p:ph idx="1" type="body"/>
          </p:nvPr>
        </p:nvSpPr>
        <p:spPr>
          <a:xfrm>
            <a:off x="1182675" y="3646875"/>
            <a:ext cx="7898400" cy="999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Sua unidade de medida no SI é o </a:t>
            </a:r>
            <a:r>
              <a:rPr i="1" lang="pt-BR" sz="1800"/>
              <a:t>coulomb/volt</a:t>
            </a:r>
            <a:r>
              <a:rPr lang="pt-BR" sz="1800"/>
              <a:t> [C/V] ou </a:t>
            </a:r>
            <a:r>
              <a:rPr i="1" lang="pt-BR" sz="1800"/>
              <a:t>farad </a:t>
            </a:r>
            <a:r>
              <a:rPr lang="pt-BR" sz="1800"/>
              <a:t>[F].</a:t>
            </a:r>
            <a:endParaRPr sz="1800"/>
          </a:p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Os submúltiplos mais comuns são: pico, nano, micro e mili. </a:t>
            </a:r>
            <a:endParaRPr sz="1800"/>
          </a:p>
        </p:txBody>
      </p:sp>
      <p:grpSp>
        <p:nvGrpSpPr>
          <p:cNvPr id="230" name="Google Shape;230;p35"/>
          <p:cNvGrpSpPr/>
          <p:nvPr/>
        </p:nvGrpSpPr>
        <p:grpSpPr>
          <a:xfrm>
            <a:off x="4157700" y="2624350"/>
            <a:ext cx="828600" cy="615600"/>
            <a:chOff x="3921850" y="2548150"/>
            <a:chExt cx="828600" cy="615600"/>
          </a:xfrm>
        </p:grpSpPr>
        <p:sp>
          <p:nvSpPr>
            <p:cNvPr id="231" name="Google Shape;231;p35"/>
            <p:cNvSpPr txBox="1"/>
            <p:nvPr/>
          </p:nvSpPr>
          <p:spPr>
            <a:xfrm>
              <a:off x="3921850" y="2548150"/>
              <a:ext cx="828600" cy="615600"/>
            </a:xfrm>
            <a:prstGeom prst="rect">
              <a:avLst/>
            </a:prstGeom>
            <a:noFill/>
            <a:ln cap="flat" cmpd="sng" w="2857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pt-BR">
                  <a:latin typeface="Tahoma"/>
                  <a:ea typeface="Tahoma"/>
                  <a:cs typeface="Tahoma"/>
                  <a:sym typeface="Tahoma"/>
                </a:rPr>
                <a:t>C</a:t>
              </a:r>
              <a:r>
                <a:rPr lang="pt-BR">
                  <a:latin typeface="Tahoma"/>
                  <a:ea typeface="Tahoma"/>
                  <a:cs typeface="Tahoma"/>
                  <a:sym typeface="Tahoma"/>
                </a:rPr>
                <a:t> =   </a:t>
              </a:r>
              <a:r>
                <a:rPr i="1" lang="pt-BR">
                  <a:latin typeface="Tahoma"/>
                  <a:ea typeface="Tahoma"/>
                  <a:cs typeface="Tahoma"/>
                  <a:sym typeface="Tahoma"/>
                </a:rPr>
                <a:t>q</a:t>
              </a:r>
              <a:endParaRPr i="1">
                <a:latin typeface="Tahoma"/>
                <a:ea typeface="Tahoma"/>
                <a:cs typeface="Tahoma"/>
                <a:sym typeface="Tahoma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BR">
                  <a:latin typeface="Tahoma"/>
                  <a:ea typeface="Tahoma"/>
                  <a:cs typeface="Tahoma"/>
                  <a:sym typeface="Tahoma"/>
                </a:rPr>
                <a:t>        </a:t>
              </a:r>
              <a:r>
                <a:rPr i="1" lang="pt-BR">
                  <a:latin typeface="Tahoma"/>
                  <a:ea typeface="Tahoma"/>
                  <a:cs typeface="Tahoma"/>
                  <a:sym typeface="Tahoma"/>
                </a:rPr>
                <a:t>v</a:t>
              </a:r>
              <a:r>
                <a:rPr baseline="-25000" i="1" lang="pt-BR">
                  <a:latin typeface="Tahoma"/>
                  <a:ea typeface="Tahoma"/>
                  <a:cs typeface="Tahoma"/>
                  <a:sym typeface="Tahoma"/>
                </a:rPr>
                <a:t>c</a:t>
              </a:r>
              <a:endParaRPr baseline="-25000" i="1">
                <a:latin typeface="Tahoma"/>
                <a:ea typeface="Tahoma"/>
                <a:cs typeface="Tahoma"/>
                <a:sym typeface="Tahoma"/>
              </a:endParaRPr>
            </a:p>
          </p:txBody>
        </p:sp>
        <p:cxnSp>
          <p:nvCxnSpPr>
            <p:cNvPr id="232" name="Google Shape;232;p35"/>
            <p:cNvCxnSpPr/>
            <p:nvPr/>
          </p:nvCxnSpPr>
          <p:spPr>
            <a:xfrm>
              <a:off x="4346900" y="2885822"/>
              <a:ext cx="377400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36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Capacitores</a:t>
            </a:r>
            <a:endParaRPr/>
          </a:p>
        </p:txBody>
      </p:sp>
      <p:sp>
        <p:nvSpPr>
          <p:cNvPr id="238" name="Google Shape;238;p36"/>
          <p:cNvSpPr txBox="1"/>
          <p:nvPr>
            <p:ph idx="1" type="body"/>
          </p:nvPr>
        </p:nvSpPr>
        <p:spPr>
          <a:xfrm>
            <a:off x="1182675" y="1513275"/>
            <a:ext cx="7898400" cy="43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Determinação do valor da Capacitância</a:t>
            </a:r>
            <a:endParaRPr sz="1800"/>
          </a:p>
        </p:txBody>
      </p:sp>
      <p:sp>
        <p:nvSpPr>
          <p:cNvPr id="239" name="Google Shape;239;p36"/>
          <p:cNvSpPr txBox="1"/>
          <p:nvPr/>
        </p:nvSpPr>
        <p:spPr>
          <a:xfrm>
            <a:off x="8474425" y="4682725"/>
            <a:ext cx="4725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40" name="Google Shape;240;p36"/>
          <p:cNvSpPr txBox="1"/>
          <p:nvPr/>
        </p:nvSpPr>
        <p:spPr>
          <a:xfrm>
            <a:off x="2089474" y="3232825"/>
            <a:ext cx="146400" cy="272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241" name="Google Shape;241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88950" y="2014738"/>
            <a:ext cx="1361000" cy="1361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2" name="Google Shape;242;p36"/>
          <p:cNvSpPr txBox="1"/>
          <p:nvPr>
            <p:ph idx="1" type="body"/>
          </p:nvPr>
        </p:nvSpPr>
        <p:spPr>
          <a:xfrm>
            <a:off x="4005750" y="2351475"/>
            <a:ext cx="3313500" cy="43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/>
              <a:t>Basta ler na lateral 1.000 uF</a:t>
            </a:r>
            <a:endParaRPr sz="1800"/>
          </a:p>
        </p:txBody>
      </p:sp>
      <p:sp>
        <p:nvSpPr>
          <p:cNvPr id="243" name="Google Shape;243;p36"/>
          <p:cNvSpPr/>
          <p:nvPr/>
        </p:nvSpPr>
        <p:spPr>
          <a:xfrm>
            <a:off x="3099550" y="2209125"/>
            <a:ext cx="756600" cy="6276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FFF00"/>
          </a:solidFill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44" name="Google Shape;244;p3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228788" y="3278325"/>
            <a:ext cx="2009467" cy="1758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5" name="Google Shape;245;p36"/>
          <p:cNvPicPr preferRelativeResize="0"/>
          <p:nvPr/>
        </p:nvPicPr>
        <p:blipFill rotWithShape="1">
          <a:blip r:embed="rId5">
            <a:alphaModFix/>
          </a:blip>
          <a:srcRect b="10155" l="15262" r="20687" t="25035"/>
          <a:stretch/>
        </p:blipFill>
        <p:spPr>
          <a:xfrm>
            <a:off x="702825" y="3504925"/>
            <a:ext cx="1289800" cy="1305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6" name="Google Shape;246;p36"/>
          <p:cNvPicPr preferRelativeResize="0"/>
          <p:nvPr/>
        </p:nvPicPr>
        <p:blipFill rotWithShape="1">
          <a:blip r:embed="rId6">
            <a:alphaModFix/>
          </a:blip>
          <a:srcRect b="14973" l="18424" r="17779" t="11084"/>
          <a:stretch/>
        </p:blipFill>
        <p:spPr>
          <a:xfrm>
            <a:off x="2240800" y="3659812"/>
            <a:ext cx="858750" cy="995325"/>
          </a:xfrm>
          <a:prstGeom prst="rect">
            <a:avLst/>
          </a:prstGeom>
          <a:noFill/>
          <a:ln>
            <a:noFill/>
          </a:ln>
        </p:spPr>
      </p:pic>
      <p:sp>
        <p:nvSpPr>
          <p:cNvPr id="247" name="Google Shape;247;p36"/>
          <p:cNvSpPr/>
          <p:nvPr/>
        </p:nvSpPr>
        <p:spPr>
          <a:xfrm>
            <a:off x="3347725" y="3788625"/>
            <a:ext cx="756600" cy="6276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FFF00"/>
          </a:solidFill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8" name="Google Shape;248;p36"/>
          <p:cNvSpPr txBox="1"/>
          <p:nvPr>
            <p:ph idx="1" type="body"/>
          </p:nvPr>
        </p:nvSpPr>
        <p:spPr>
          <a:xfrm>
            <a:off x="6362725" y="3788625"/>
            <a:ext cx="2655300" cy="781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/>
              <a:t>100.000 pF = </a:t>
            </a:r>
            <a:endParaRPr sz="1800"/>
          </a:p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/>
              <a:t>100 x 10</a:t>
            </a:r>
            <a:r>
              <a:rPr baseline="30000" lang="pt-BR" sz="1800"/>
              <a:t>3</a:t>
            </a:r>
            <a:r>
              <a:rPr lang="pt-BR" sz="1800"/>
              <a:t> x 10</a:t>
            </a:r>
            <a:r>
              <a:rPr baseline="30000" lang="pt-BR" sz="1800"/>
              <a:t>-12</a:t>
            </a:r>
            <a:r>
              <a:rPr lang="pt-BR" sz="1800"/>
              <a:t> F</a:t>
            </a:r>
            <a:endParaRPr sz="1800"/>
          </a:p>
        </p:txBody>
      </p:sp>
      <p:sp>
        <p:nvSpPr>
          <p:cNvPr id="249" name="Google Shape;249;p36"/>
          <p:cNvSpPr txBox="1"/>
          <p:nvPr>
            <p:ph idx="1" type="body"/>
          </p:nvPr>
        </p:nvSpPr>
        <p:spPr>
          <a:xfrm>
            <a:off x="6362725" y="3331425"/>
            <a:ext cx="26553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/>
              <a:t>1 0 0000 pF</a:t>
            </a:r>
            <a:endParaRPr sz="1800"/>
          </a:p>
        </p:txBody>
      </p:sp>
      <p:sp>
        <p:nvSpPr>
          <p:cNvPr id="250" name="Google Shape;250;p36"/>
          <p:cNvSpPr txBox="1"/>
          <p:nvPr>
            <p:ph idx="1" type="body"/>
          </p:nvPr>
        </p:nvSpPr>
        <p:spPr>
          <a:xfrm>
            <a:off x="6362725" y="4626825"/>
            <a:ext cx="26553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/>
              <a:t>100 nF</a:t>
            </a:r>
            <a:endParaRPr sz="18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37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Capacitores</a:t>
            </a:r>
            <a:endParaRPr/>
          </a:p>
        </p:txBody>
      </p:sp>
      <p:sp>
        <p:nvSpPr>
          <p:cNvPr id="256" name="Google Shape;256;p37"/>
          <p:cNvSpPr txBox="1"/>
          <p:nvPr>
            <p:ph idx="1" type="body"/>
          </p:nvPr>
        </p:nvSpPr>
        <p:spPr>
          <a:xfrm>
            <a:off x="1182675" y="1513275"/>
            <a:ext cx="7898400" cy="380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Capacitância x Características Físicas</a:t>
            </a:r>
            <a:endParaRPr i="1" sz="1800"/>
          </a:p>
        </p:txBody>
      </p:sp>
      <p:sp>
        <p:nvSpPr>
          <p:cNvPr id="257" name="Google Shape;257;p37"/>
          <p:cNvSpPr txBox="1"/>
          <p:nvPr/>
        </p:nvSpPr>
        <p:spPr>
          <a:xfrm>
            <a:off x="8474425" y="4682725"/>
            <a:ext cx="4725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58" name="Google Shape;258;p37"/>
          <p:cNvSpPr txBox="1"/>
          <p:nvPr/>
        </p:nvSpPr>
        <p:spPr>
          <a:xfrm>
            <a:off x="2089474" y="3232825"/>
            <a:ext cx="146400" cy="272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259" name="Google Shape;259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05125" y="2046375"/>
            <a:ext cx="5933750" cy="281029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38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Capacitores</a:t>
            </a:r>
            <a:endParaRPr/>
          </a:p>
        </p:txBody>
      </p:sp>
      <p:sp>
        <p:nvSpPr>
          <p:cNvPr id="265" name="Google Shape;265;p38"/>
          <p:cNvSpPr txBox="1"/>
          <p:nvPr>
            <p:ph idx="1" type="body"/>
          </p:nvPr>
        </p:nvSpPr>
        <p:spPr>
          <a:xfrm>
            <a:off x="1182675" y="1513275"/>
            <a:ext cx="7898400" cy="380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Capacitância x Características Físicas</a:t>
            </a:r>
            <a:endParaRPr i="1" sz="1800"/>
          </a:p>
        </p:txBody>
      </p:sp>
      <p:sp>
        <p:nvSpPr>
          <p:cNvPr id="266" name="Google Shape;266;p38"/>
          <p:cNvSpPr txBox="1"/>
          <p:nvPr/>
        </p:nvSpPr>
        <p:spPr>
          <a:xfrm>
            <a:off x="8474425" y="4682725"/>
            <a:ext cx="4725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67" name="Google Shape;267;p38"/>
          <p:cNvSpPr txBox="1"/>
          <p:nvPr/>
        </p:nvSpPr>
        <p:spPr>
          <a:xfrm>
            <a:off x="2089474" y="3232825"/>
            <a:ext cx="146400" cy="272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268" name="Google Shape;268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19201" y="2046375"/>
            <a:ext cx="4905599" cy="29447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39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Capacitores</a:t>
            </a:r>
            <a:endParaRPr/>
          </a:p>
        </p:txBody>
      </p:sp>
      <p:sp>
        <p:nvSpPr>
          <p:cNvPr id="274" name="Google Shape;274;p39"/>
          <p:cNvSpPr txBox="1"/>
          <p:nvPr>
            <p:ph idx="1" type="body"/>
          </p:nvPr>
        </p:nvSpPr>
        <p:spPr>
          <a:xfrm>
            <a:off x="1182675" y="1513275"/>
            <a:ext cx="7898400" cy="846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Comportamento Elétrico do Capacitor</a:t>
            </a:r>
            <a:endParaRPr sz="1800"/>
          </a:p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Considere o circuito abaixo, com </a:t>
            </a:r>
            <a:r>
              <a:rPr i="1" lang="pt-BR" sz="1800"/>
              <a:t>v</a:t>
            </a:r>
            <a:r>
              <a:rPr baseline="-25000" i="1" lang="pt-BR" sz="1800"/>
              <a:t>c</a:t>
            </a:r>
            <a:r>
              <a:rPr lang="pt-BR" sz="1800"/>
              <a:t> = 0 e fechando a chave </a:t>
            </a:r>
            <a:r>
              <a:rPr i="1" lang="pt-BR" sz="1800"/>
              <a:t>S</a:t>
            </a:r>
            <a:endParaRPr i="1" sz="1800"/>
          </a:p>
        </p:txBody>
      </p:sp>
      <p:sp>
        <p:nvSpPr>
          <p:cNvPr id="275" name="Google Shape;275;p39"/>
          <p:cNvSpPr txBox="1"/>
          <p:nvPr/>
        </p:nvSpPr>
        <p:spPr>
          <a:xfrm>
            <a:off x="8474425" y="4682725"/>
            <a:ext cx="4725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76" name="Google Shape;276;p39"/>
          <p:cNvSpPr txBox="1"/>
          <p:nvPr/>
        </p:nvSpPr>
        <p:spPr>
          <a:xfrm>
            <a:off x="2089474" y="3232825"/>
            <a:ext cx="146400" cy="272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77" name="Google Shape;277;p39"/>
          <p:cNvSpPr txBox="1"/>
          <p:nvPr>
            <p:ph idx="1" type="body"/>
          </p:nvPr>
        </p:nvSpPr>
        <p:spPr>
          <a:xfrm>
            <a:off x="1182675" y="4027875"/>
            <a:ext cx="7898400" cy="846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Inicia um fluxo de elétrons entre as placas e a fonte</a:t>
            </a:r>
            <a:endParaRPr sz="1800"/>
          </a:p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As cargas elétricas preenchem as placas aos poucos (água/piscina)</a:t>
            </a:r>
            <a:endParaRPr sz="1800"/>
          </a:p>
        </p:txBody>
      </p:sp>
      <p:pic>
        <p:nvPicPr>
          <p:cNvPr id="278" name="Google Shape;278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95737" y="2359275"/>
            <a:ext cx="2952525" cy="1573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40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Capacitores</a:t>
            </a:r>
            <a:endParaRPr/>
          </a:p>
        </p:txBody>
      </p:sp>
      <p:sp>
        <p:nvSpPr>
          <p:cNvPr id="284" name="Google Shape;284;p40"/>
          <p:cNvSpPr txBox="1"/>
          <p:nvPr>
            <p:ph idx="1" type="body"/>
          </p:nvPr>
        </p:nvSpPr>
        <p:spPr>
          <a:xfrm>
            <a:off x="1182675" y="1513275"/>
            <a:ext cx="7898400" cy="846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Comportamento Elétrico do Capacitor</a:t>
            </a:r>
            <a:endParaRPr sz="1800"/>
          </a:p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A tensão cresce exponencialmente até atingir o valor máximo </a:t>
            </a:r>
            <a:r>
              <a:rPr i="1" lang="pt-BR" sz="1800"/>
              <a:t>E</a:t>
            </a:r>
            <a:endParaRPr sz="1800"/>
          </a:p>
        </p:txBody>
      </p:sp>
      <p:sp>
        <p:nvSpPr>
          <p:cNvPr id="285" name="Google Shape;285;p40"/>
          <p:cNvSpPr txBox="1"/>
          <p:nvPr/>
        </p:nvSpPr>
        <p:spPr>
          <a:xfrm>
            <a:off x="8474425" y="4682725"/>
            <a:ext cx="4725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86" name="Google Shape;286;p40"/>
          <p:cNvSpPr txBox="1"/>
          <p:nvPr/>
        </p:nvSpPr>
        <p:spPr>
          <a:xfrm>
            <a:off x="2089474" y="3232825"/>
            <a:ext cx="146400" cy="272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287" name="Google Shape;287;p40"/>
          <p:cNvPicPr preferRelativeResize="0"/>
          <p:nvPr/>
        </p:nvPicPr>
        <p:blipFill rotWithShape="1">
          <a:blip r:embed="rId3">
            <a:alphaModFix/>
          </a:blip>
          <a:srcRect b="49892" l="0" r="0" t="0"/>
          <a:stretch/>
        </p:blipFill>
        <p:spPr>
          <a:xfrm>
            <a:off x="2023587" y="2511675"/>
            <a:ext cx="5422040" cy="18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288" name="Google Shape;288;p40"/>
          <p:cNvSpPr txBox="1"/>
          <p:nvPr/>
        </p:nvSpPr>
        <p:spPr>
          <a:xfrm>
            <a:off x="4551725" y="2786553"/>
            <a:ext cx="114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Tahoma"/>
                <a:ea typeface="Tahoma"/>
                <a:cs typeface="Tahoma"/>
                <a:sym typeface="Tahoma"/>
              </a:rPr>
              <a:t>Estabilidade</a:t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41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Capacitores</a:t>
            </a:r>
            <a:endParaRPr/>
          </a:p>
        </p:txBody>
      </p:sp>
      <p:sp>
        <p:nvSpPr>
          <p:cNvPr id="294" name="Google Shape;294;p41"/>
          <p:cNvSpPr txBox="1"/>
          <p:nvPr>
            <p:ph idx="1" type="body"/>
          </p:nvPr>
        </p:nvSpPr>
        <p:spPr>
          <a:xfrm>
            <a:off x="1182675" y="1513275"/>
            <a:ext cx="7898400" cy="1233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Comportamento Elétrico do Capacitor</a:t>
            </a:r>
            <a:endParaRPr sz="1800"/>
          </a:p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Com a corrente é o contrário. Ela começa a fluir começando em um valor máximo </a:t>
            </a:r>
            <a:r>
              <a:rPr i="1" lang="pt-BR" sz="1800"/>
              <a:t>I</a:t>
            </a:r>
            <a:r>
              <a:rPr lang="pt-BR" sz="1800"/>
              <a:t> e cai exponencialmente até zero.</a:t>
            </a:r>
            <a:endParaRPr sz="1800"/>
          </a:p>
        </p:txBody>
      </p:sp>
      <p:sp>
        <p:nvSpPr>
          <p:cNvPr id="295" name="Google Shape;295;p41"/>
          <p:cNvSpPr txBox="1"/>
          <p:nvPr/>
        </p:nvSpPr>
        <p:spPr>
          <a:xfrm>
            <a:off x="8474425" y="4682725"/>
            <a:ext cx="4725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96" name="Google Shape;296;p41"/>
          <p:cNvSpPr txBox="1"/>
          <p:nvPr/>
        </p:nvSpPr>
        <p:spPr>
          <a:xfrm>
            <a:off x="2089474" y="3232825"/>
            <a:ext cx="146400" cy="272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297" name="Google Shape;297;p41"/>
          <p:cNvPicPr preferRelativeResize="0"/>
          <p:nvPr/>
        </p:nvPicPr>
        <p:blipFill rotWithShape="1">
          <a:blip r:embed="rId3">
            <a:alphaModFix/>
          </a:blip>
          <a:srcRect b="0" l="0" r="0" t="50531"/>
          <a:stretch/>
        </p:blipFill>
        <p:spPr>
          <a:xfrm>
            <a:off x="1829771" y="3002550"/>
            <a:ext cx="5484457" cy="180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42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Capacitores</a:t>
            </a:r>
            <a:endParaRPr/>
          </a:p>
        </p:txBody>
      </p:sp>
      <p:sp>
        <p:nvSpPr>
          <p:cNvPr id="303" name="Google Shape;303;p42"/>
          <p:cNvSpPr txBox="1"/>
          <p:nvPr>
            <p:ph idx="1" type="body"/>
          </p:nvPr>
        </p:nvSpPr>
        <p:spPr>
          <a:xfrm>
            <a:off x="1182675" y="1513275"/>
            <a:ext cx="7898400" cy="447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Comportamento Elétrico do Capacitor</a:t>
            </a:r>
            <a:endParaRPr sz="1800"/>
          </a:p>
        </p:txBody>
      </p:sp>
      <p:sp>
        <p:nvSpPr>
          <p:cNvPr id="304" name="Google Shape;304;p42"/>
          <p:cNvSpPr txBox="1"/>
          <p:nvPr/>
        </p:nvSpPr>
        <p:spPr>
          <a:xfrm>
            <a:off x="8474425" y="4682725"/>
            <a:ext cx="4725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305" name="Google Shape;305;p42"/>
          <p:cNvSpPr txBox="1"/>
          <p:nvPr/>
        </p:nvSpPr>
        <p:spPr>
          <a:xfrm>
            <a:off x="2089474" y="3232825"/>
            <a:ext cx="146400" cy="272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306" name="Google Shape;306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76300" y="1911250"/>
            <a:ext cx="4791400" cy="1821850"/>
          </a:xfrm>
          <a:prstGeom prst="rect">
            <a:avLst/>
          </a:prstGeom>
          <a:noFill/>
          <a:ln>
            <a:noFill/>
          </a:ln>
        </p:spPr>
      </p:pic>
      <p:sp>
        <p:nvSpPr>
          <p:cNvPr id="307" name="Google Shape;307;p42"/>
          <p:cNvSpPr txBox="1"/>
          <p:nvPr>
            <p:ph idx="1" type="body"/>
          </p:nvPr>
        </p:nvSpPr>
        <p:spPr>
          <a:xfrm>
            <a:off x="1182675" y="3799275"/>
            <a:ext cx="7898400" cy="11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/>
              <a:t>	1) Capacitor descarregado, </a:t>
            </a:r>
            <a:r>
              <a:rPr i="1" lang="pt-BR" sz="1800"/>
              <a:t>X</a:t>
            </a:r>
            <a:r>
              <a:rPr baseline="-25000" i="1" lang="pt-BR" sz="1800"/>
              <a:t>c</a:t>
            </a:r>
            <a:r>
              <a:rPr lang="pt-BR" sz="1800"/>
              <a:t> = 0 (curto), </a:t>
            </a:r>
            <a:r>
              <a:rPr i="1" lang="pt-BR" sz="1800"/>
              <a:t>v</a:t>
            </a:r>
            <a:r>
              <a:rPr baseline="-25000" i="1" lang="pt-BR" sz="1800"/>
              <a:t>c</a:t>
            </a:r>
            <a:r>
              <a:rPr lang="pt-BR" sz="1800"/>
              <a:t> = 0 e </a:t>
            </a:r>
            <a:r>
              <a:rPr i="1" lang="pt-BR" sz="1800"/>
              <a:t>i</a:t>
            </a:r>
            <a:r>
              <a:rPr lang="pt-BR" sz="1800"/>
              <a:t> = </a:t>
            </a:r>
            <a:r>
              <a:rPr i="1" lang="pt-BR" sz="1800"/>
              <a:t>I</a:t>
            </a:r>
            <a:endParaRPr i="1" sz="1800"/>
          </a:p>
          <a:p>
            <a:pPr indent="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/>
              <a:t>2) Capacitor se carregando, </a:t>
            </a:r>
            <a:r>
              <a:rPr i="1" lang="pt-BR" sz="1800"/>
              <a:t>X</a:t>
            </a:r>
            <a:r>
              <a:rPr baseline="-25000" i="1" lang="pt-BR" sz="1800"/>
              <a:t>c</a:t>
            </a:r>
            <a:r>
              <a:rPr lang="pt-BR" sz="1800"/>
              <a:t> crescente e </a:t>
            </a:r>
            <a:r>
              <a:rPr i="1" lang="pt-BR" sz="1800"/>
              <a:t>i</a:t>
            </a:r>
            <a:r>
              <a:rPr lang="pt-BR" sz="1800"/>
              <a:t> decrescente</a:t>
            </a:r>
            <a:endParaRPr sz="1800"/>
          </a:p>
          <a:p>
            <a:pPr indent="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/>
              <a:t>3) Capacitor carregado, </a:t>
            </a:r>
            <a:r>
              <a:rPr i="1" lang="pt-BR" sz="1800"/>
              <a:t>X</a:t>
            </a:r>
            <a:r>
              <a:rPr baseline="-25000" i="1" lang="pt-BR" sz="1800"/>
              <a:t>c</a:t>
            </a:r>
            <a:r>
              <a:rPr lang="pt-BR" sz="1800"/>
              <a:t> = ∞ (circuito aberto) e </a:t>
            </a:r>
            <a:r>
              <a:rPr i="1" lang="pt-BR" sz="1800"/>
              <a:t>i</a:t>
            </a:r>
            <a:r>
              <a:rPr lang="pt-BR" sz="1800"/>
              <a:t> = 0</a:t>
            </a:r>
            <a:endParaRPr sz="18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43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Capacitores</a:t>
            </a:r>
            <a:endParaRPr/>
          </a:p>
        </p:txBody>
      </p:sp>
      <p:sp>
        <p:nvSpPr>
          <p:cNvPr id="313" name="Google Shape;313;p43"/>
          <p:cNvSpPr txBox="1"/>
          <p:nvPr>
            <p:ph idx="1" type="body"/>
          </p:nvPr>
        </p:nvSpPr>
        <p:spPr>
          <a:xfrm>
            <a:off x="1182675" y="1513275"/>
            <a:ext cx="7898400" cy="447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Reatância Capacitiva</a:t>
            </a:r>
            <a:endParaRPr sz="1800"/>
          </a:p>
        </p:txBody>
      </p:sp>
      <p:sp>
        <p:nvSpPr>
          <p:cNvPr id="314" name="Google Shape;314;p43"/>
          <p:cNvSpPr txBox="1"/>
          <p:nvPr/>
        </p:nvSpPr>
        <p:spPr>
          <a:xfrm>
            <a:off x="8474425" y="4682725"/>
            <a:ext cx="4725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315" name="Google Shape;315;p43"/>
          <p:cNvSpPr txBox="1"/>
          <p:nvPr/>
        </p:nvSpPr>
        <p:spPr>
          <a:xfrm>
            <a:off x="2089474" y="3232825"/>
            <a:ext cx="146400" cy="272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16" name="Google Shape;316;p43"/>
          <p:cNvSpPr txBox="1"/>
          <p:nvPr>
            <p:ph idx="1" type="body"/>
          </p:nvPr>
        </p:nvSpPr>
        <p:spPr>
          <a:xfrm>
            <a:off x="1182675" y="3265875"/>
            <a:ext cx="7898400" cy="133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●"/>
            </a:pPr>
            <a:r>
              <a:rPr b="1" lang="pt-BR" sz="180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X</a:t>
            </a:r>
            <a:r>
              <a:rPr b="1" baseline="-25000" lang="pt-BR" sz="180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c</a:t>
            </a:r>
            <a:r>
              <a:rPr lang="pt-BR" sz="180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– Reatância Capacitiva, em ohms</a:t>
            </a:r>
            <a:endParaRPr sz="180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●"/>
            </a:pPr>
            <a:r>
              <a:rPr b="1" lang="pt-BR" sz="180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f</a:t>
            </a:r>
            <a:r>
              <a:rPr lang="pt-BR" sz="180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– Frequência em Hz do sinal CA</a:t>
            </a:r>
            <a:endParaRPr sz="180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●"/>
            </a:pPr>
            <a:r>
              <a:rPr b="1" lang="pt-BR" sz="180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C</a:t>
            </a:r>
            <a:r>
              <a:rPr lang="pt-BR" sz="180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– Capacitância em farads</a:t>
            </a:r>
            <a:endParaRPr sz="180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●"/>
            </a:pPr>
            <a:r>
              <a:rPr b="1" lang="pt-BR" sz="180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π</a:t>
            </a:r>
            <a:r>
              <a:rPr lang="pt-BR" sz="180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– Valor de pi, aprox. 3,1416</a:t>
            </a:r>
            <a:endParaRPr sz="180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just">
              <a:lnSpc>
                <a:spcPct val="150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grpSp>
        <p:nvGrpSpPr>
          <p:cNvPr id="317" name="Google Shape;317;p43"/>
          <p:cNvGrpSpPr/>
          <p:nvPr/>
        </p:nvGrpSpPr>
        <p:grpSpPr>
          <a:xfrm>
            <a:off x="3303175" y="2262225"/>
            <a:ext cx="2296500" cy="738900"/>
            <a:chOff x="3303175" y="2338425"/>
            <a:chExt cx="2296500" cy="738900"/>
          </a:xfrm>
        </p:grpSpPr>
        <p:sp>
          <p:nvSpPr>
            <p:cNvPr id="318" name="Google Shape;318;p43"/>
            <p:cNvSpPr txBox="1"/>
            <p:nvPr/>
          </p:nvSpPr>
          <p:spPr>
            <a:xfrm>
              <a:off x="3303175" y="2338425"/>
              <a:ext cx="2296500" cy="738900"/>
            </a:xfrm>
            <a:prstGeom prst="rect">
              <a:avLst/>
            </a:prstGeom>
            <a:noFill/>
            <a:ln cap="flat" cmpd="sng" w="2857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pt-BR" sz="1800">
                  <a:latin typeface="Tahoma"/>
                  <a:ea typeface="Tahoma"/>
                  <a:cs typeface="Tahoma"/>
                  <a:sym typeface="Tahoma"/>
                </a:rPr>
                <a:t>X</a:t>
              </a:r>
              <a:r>
                <a:rPr baseline="-25000" i="1" lang="pt-BR" sz="1800">
                  <a:latin typeface="Tahoma"/>
                  <a:ea typeface="Tahoma"/>
                  <a:cs typeface="Tahoma"/>
                  <a:sym typeface="Tahoma"/>
                </a:rPr>
                <a:t>c</a:t>
              </a:r>
              <a:r>
                <a:rPr lang="pt-BR" sz="1800">
                  <a:latin typeface="Tahoma"/>
                  <a:ea typeface="Tahoma"/>
                  <a:cs typeface="Tahoma"/>
                  <a:sym typeface="Tahoma"/>
                </a:rPr>
                <a:t> =         1</a:t>
              </a:r>
              <a:endParaRPr sz="1800">
                <a:latin typeface="Tahoma"/>
                <a:ea typeface="Tahoma"/>
                <a:cs typeface="Tahoma"/>
                <a:sym typeface="Tahoma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BR" sz="1800">
                  <a:latin typeface="Tahoma"/>
                  <a:ea typeface="Tahoma"/>
                  <a:cs typeface="Tahoma"/>
                  <a:sym typeface="Tahoma"/>
                </a:rPr>
                <a:t>	  2 ∙ π </a:t>
              </a:r>
              <a:r>
                <a:rPr lang="pt-BR" sz="1800">
                  <a:solidFill>
                    <a:schemeClr val="dk1"/>
                  </a:solidFill>
                  <a:latin typeface="Tahoma"/>
                  <a:ea typeface="Tahoma"/>
                  <a:cs typeface="Tahoma"/>
                  <a:sym typeface="Tahoma"/>
                </a:rPr>
                <a:t>∙</a:t>
              </a:r>
              <a:r>
                <a:rPr lang="pt-BR" sz="1800">
                  <a:latin typeface="Tahoma"/>
                  <a:ea typeface="Tahoma"/>
                  <a:cs typeface="Tahoma"/>
                  <a:sym typeface="Tahoma"/>
                </a:rPr>
                <a:t> </a:t>
              </a:r>
              <a:r>
                <a:rPr i="1" lang="pt-BR" sz="1800">
                  <a:latin typeface="Tahoma"/>
                  <a:ea typeface="Tahoma"/>
                  <a:cs typeface="Tahoma"/>
                  <a:sym typeface="Tahoma"/>
                </a:rPr>
                <a:t>f</a:t>
              </a:r>
              <a:r>
                <a:rPr lang="pt-BR" sz="1800">
                  <a:latin typeface="Tahoma"/>
                  <a:ea typeface="Tahoma"/>
                  <a:cs typeface="Tahoma"/>
                  <a:sym typeface="Tahoma"/>
                </a:rPr>
                <a:t> </a:t>
              </a:r>
              <a:r>
                <a:rPr lang="pt-BR" sz="1800">
                  <a:solidFill>
                    <a:schemeClr val="dk1"/>
                  </a:solidFill>
                  <a:latin typeface="Tahoma"/>
                  <a:ea typeface="Tahoma"/>
                  <a:cs typeface="Tahoma"/>
                  <a:sym typeface="Tahoma"/>
                </a:rPr>
                <a:t>∙ </a:t>
              </a:r>
              <a:r>
                <a:rPr i="1" lang="pt-BR" sz="1800">
                  <a:solidFill>
                    <a:schemeClr val="dk1"/>
                  </a:solidFill>
                  <a:latin typeface="Tahoma"/>
                  <a:ea typeface="Tahoma"/>
                  <a:cs typeface="Tahoma"/>
                  <a:sym typeface="Tahoma"/>
                </a:rPr>
                <a:t>C</a:t>
              </a:r>
              <a:endParaRPr i="1" sz="1800">
                <a:latin typeface="Tahoma"/>
                <a:ea typeface="Tahoma"/>
                <a:cs typeface="Tahoma"/>
                <a:sym typeface="Tahoma"/>
              </a:endParaRPr>
            </a:p>
          </p:txBody>
        </p:sp>
        <p:cxnSp>
          <p:nvCxnSpPr>
            <p:cNvPr id="319" name="Google Shape;319;p43"/>
            <p:cNvCxnSpPr/>
            <p:nvPr/>
          </p:nvCxnSpPr>
          <p:spPr>
            <a:xfrm>
              <a:off x="3871525" y="2705446"/>
              <a:ext cx="1331700" cy="0"/>
            </a:xfrm>
            <a:prstGeom prst="straightConnector1">
              <a:avLst/>
            </a:prstGeom>
            <a:noFill/>
            <a:ln cap="flat" cmpd="sng" w="2857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44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Capacitores</a:t>
            </a:r>
            <a:endParaRPr/>
          </a:p>
        </p:txBody>
      </p:sp>
      <p:sp>
        <p:nvSpPr>
          <p:cNvPr id="325" name="Google Shape;325;p44"/>
          <p:cNvSpPr txBox="1"/>
          <p:nvPr>
            <p:ph idx="1" type="body"/>
          </p:nvPr>
        </p:nvSpPr>
        <p:spPr>
          <a:xfrm>
            <a:off x="1182675" y="1513275"/>
            <a:ext cx="7898400" cy="447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Reatância Capacitiva</a:t>
            </a:r>
            <a:endParaRPr sz="1800"/>
          </a:p>
        </p:txBody>
      </p:sp>
      <p:sp>
        <p:nvSpPr>
          <p:cNvPr id="326" name="Google Shape;326;p44"/>
          <p:cNvSpPr txBox="1"/>
          <p:nvPr/>
        </p:nvSpPr>
        <p:spPr>
          <a:xfrm>
            <a:off x="8474425" y="4682725"/>
            <a:ext cx="4725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327" name="Google Shape;327;p44"/>
          <p:cNvSpPr txBox="1"/>
          <p:nvPr/>
        </p:nvSpPr>
        <p:spPr>
          <a:xfrm>
            <a:off x="2089474" y="3232825"/>
            <a:ext cx="146400" cy="272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28" name="Google Shape;328;p44"/>
          <p:cNvSpPr txBox="1"/>
          <p:nvPr>
            <p:ph idx="1" type="body"/>
          </p:nvPr>
        </p:nvSpPr>
        <p:spPr>
          <a:xfrm>
            <a:off x="1182675" y="1970475"/>
            <a:ext cx="7898400" cy="69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●"/>
            </a:pPr>
            <a:r>
              <a:rPr lang="pt-BR" sz="1800">
                <a:highlight>
                  <a:srgbClr val="FFFFFF"/>
                </a:highlight>
              </a:rPr>
              <a:t>A reatância capacitiva é como uma resistência do capacitor à passagem de corrente.</a:t>
            </a:r>
            <a:endParaRPr sz="1800"/>
          </a:p>
        </p:txBody>
      </p:sp>
      <p:sp>
        <p:nvSpPr>
          <p:cNvPr id="329" name="Google Shape;329;p44"/>
          <p:cNvSpPr txBox="1"/>
          <p:nvPr>
            <p:ph idx="1" type="body"/>
          </p:nvPr>
        </p:nvSpPr>
        <p:spPr>
          <a:xfrm>
            <a:off x="1182675" y="2732475"/>
            <a:ext cx="7898400" cy="419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●"/>
            </a:pPr>
            <a:r>
              <a:rPr lang="pt-BR" sz="1800">
                <a:highlight>
                  <a:srgbClr val="FFFFFF"/>
                </a:highlight>
              </a:rPr>
              <a:t>Não há dissipação de calor.</a:t>
            </a:r>
            <a:endParaRPr sz="1800"/>
          </a:p>
        </p:txBody>
      </p:sp>
      <p:sp>
        <p:nvSpPr>
          <p:cNvPr id="330" name="Google Shape;330;p44"/>
          <p:cNvSpPr txBox="1"/>
          <p:nvPr>
            <p:ph idx="1" type="body"/>
          </p:nvPr>
        </p:nvSpPr>
        <p:spPr>
          <a:xfrm>
            <a:off x="1182675" y="3189675"/>
            <a:ext cx="7898400" cy="419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●"/>
            </a:pPr>
            <a:r>
              <a:rPr lang="pt-BR" sz="1800">
                <a:highlight>
                  <a:srgbClr val="FFFFFF"/>
                </a:highlight>
              </a:rPr>
              <a:t>A reatância diminui com o aumento da frequência.</a:t>
            </a:r>
            <a:endParaRPr sz="1800"/>
          </a:p>
        </p:txBody>
      </p:sp>
      <p:sp>
        <p:nvSpPr>
          <p:cNvPr id="331" name="Google Shape;331;p44"/>
          <p:cNvSpPr txBox="1"/>
          <p:nvPr>
            <p:ph idx="1" type="body"/>
          </p:nvPr>
        </p:nvSpPr>
        <p:spPr>
          <a:xfrm>
            <a:off x="1182675" y="3646875"/>
            <a:ext cx="7898400" cy="419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●"/>
            </a:pPr>
            <a:r>
              <a:rPr lang="pt-BR" sz="1800">
                <a:highlight>
                  <a:srgbClr val="FFFFFF"/>
                </a:highlight>
              </a:rPr>
              <a:t>A reatância aumenta com a diminuição da frequência.</a:t>
            </a:r>
            <a:endParaRPr sz="1800"/>
          </a:p>
        </p:txBody>
      </p:sp>
      <p:sp>
        <p:nvSpPr>
          <p:cNvPr id="332" name="Google Shape;332;p44"/>
          <p:cNvSpPr txBox="1"/>
          <p:nvPr>
            <p:ph idx="1" type="body"/>
          </p:nvPr>
        </p:nvSpPr>
        <p:spPr>
          <a:xfrm>
            <a:off x="1182675" y="4104075"/>
            <a:ext cx="7898400" cy="8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●"/>
            </a:pPr>
            <a:r>
              <a:rPr lang="pt-BR" sz="1800">
                <a:highlight>
                  <a:srgbClr val="FFFFFF"/>
                </a:highlight>
              </a:rPr>
              <a:t>Em teoria, um capacitor possui resistência infinita quando submetido à corrente contínua.</a:t>
            </a:r>
            <a:endParaRPr sz="18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7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3600"/>
              <a:t>Definindo Objetivos</a:t>
            </a:r>
            <a:endParaRPr sz="3600"/>
          </a:p>
        </p:txBody>
      </p:sp>
      <p:sp>
        <p:nvSpPr>
          <p:cNvPr id="142" name="Google Shape;142;p27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43" name="Google Shape;143;p27"/>
          <p:cNvSpPr txBox="1"/>
          <p:nvPr/>
        </p:nvSpPr>
        <p:spPr>
          <a:xfrm>
            <a:off x="1182675" y="1513267"/>
            <a:ext cx="7772400" cy="317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Aprender sobre os Capacitores.</a:t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6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p45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Capacitores</a:t>
            </a:r>
            <a:endParaRPr/>
          </a:p>
        </p:txBody>
      </p:sp>
      <p:sp>
        <p:nvSpPr>
          <p:cNvPr id="338" name="Google Shape;338;p45"/>
          <p:cNvSpPr txBox="1"/>
          <p:nvPr>
            <p:ph idx="1" type="body"/>
          </p:nvPr>
        </p:nvSpPr>
        <p:spPr>
          <a:xfrm>
            <a:off x="1182675" y="1513275"/>
            <a:ext cx="7898400" cy="447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Constante de Tempo</a:t>
            </a:r>
            <a:endParaRPr sz="1800"/>
          </a:p>
        </p:txBody>
      </p:sp>
      <p:sp>
        <p:nvSpPr>
          <p:cNvPr id="339" name="Google Shape;339;p45"/>
          <p:cNvSpPr txBox="1"/>
          <p:nvPr/>
        </p:nvSpPr>
        <p:spPr>
          <a:xfrm>
            <a:off x="8474425" y="4682725"/>
            <a:ext cx="4725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340" name="Google Shape;340;p45"/>
          <p:cNvSpPr txBox="1"/>
          <p:nvPr/>
        </p:nvSpPr>
        <p:spPr>
          <a:xfrm>
            <a:off x="2089474" y="3232825"/>
            <a:ext cx="146400" cy="272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41" name="Google Shape;341;p45"/>
          <p:cNvSpPr txBox="1"/>
          <p:nvPr>
            <p:ph idx="1" type="body"/>
          </p:nvPr>
        </p:nvSpPr>
        <p:spPr>
          <a:xfrm>
            <a:off x="1182675" y="1970475"/>
            <a:ext cx="7898400" cy="96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>
                <a:highlight>
                  <a:srgbClr val="FFFFFF"/>
                </a:highlight>
              </a:rPr>
              <a:t>Ligando um resistor em série com o capacitor, pode-se retardar o tempo de carga, fazendo com que a tensão entre os seus terminais cresça mais lentamente.</a:t>
            </a:r>
            <a:endParaRPr sz="1800">
              <a:highlight>
                <a:srgbClr val="FFFFFF"/>
              </a:highlight>
            </a:endParaRPr>
          </a:p>
        </p:txBody>
      </p:sp>
      <p:pic>
        <p:nvPicPr>
          <p:cNvPr id="342" name="Google Shape;342;p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46388" y="3009550"/>
            <a:ext cx="3651225" cy="1981550"/>
          </a:xfrm>
          <a:prstGeom prst="rect">
            <a:avLst/>
          </a:prstGeom>
          <a:noFill/>
          <a:ln>
            <a:noFill/>
          </a:ln>
        </p:spPr>
      </p:pic>
      <p:sp>
        <p:nvSpPr>
          <p:cNvPr id="343" name="Google Shape;343;p45"/>
          <p:cNvSpPr txBox="1"/>
          <p:nvPr/>
        </p:nvSpPr>
        <p:spPr>
          <a:xfrm>
            <a:off x="7025775" y="3649200"/>
            <a:ext cx="1080000" cy="461700"/>
          </a:xfrm>
          <a:prstGeom prst="rect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Tahoma"/>
                <a:ea typeface="Tahoma"/>
                <a:cs typeface="Tahoma"/>
                <a:sym typeface="Tahoma"/>
              </a:rPr>
              <a:t> τ = </a:t>
            </a:r>
            <a:r>
              <a:rPr i="1" lang="pt-BR">
                <a:latin typeface="Tahoma"/>
                <a:ea typeface="Tahoma"/>
                <a:cs typeface="Tahoma"/>
                <a:sym typeface="Tahoma"/>
              </a:rPr>
              <a:t>R</a:t>
            </a:r>
            <a:r>
              <a:rPr lang="pt-BR"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∙ </a:t>
            </a:r>
            <a:r>
              <a:rPr i="1" lang="pt-BR">
                <a:latin typeface="Tahoma"/>
                <a:ea typeface="Tahoma"/>
                <a:cs typeface="Tahoma"/>
                <a:sym typeface="Tahoma"/>
              </a:rPr>
              <a:t>C</a:t>
            </a:r>
            <a:endParaRPr i="1"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7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p46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Capacitores</a:t>
            </a:r>
            <a:endParaRPr/>
          </a:p>
        </p:txBody>
      </p:sp>
      <p:sp>
        <p:nvSpPr>
          <p:cNvPr id="349" name="Google Shape;349;p46"/>
          <p:cNvSpPr txBox="1"/>
          <p:nvPr>
            <p:ph idx="1" type="body"/>
          </p:nvPr>
        </p:nvSpPr>
        <p:spPr>
          <a:xfrm>
            <a:off x="1182675" y="1513275"/>
            <a:ext cx="7898400" cy="447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Constante de Tempo</a:t>
            </a:r>
            <a:endParaRPr sz="1800"/>
          </a:p>
        </p:txBody>
      </p:sp>
      <p:sp>
        <p:nvSpPr>
          <p:cNvPr id="350" name="Google Shape;350;p46"/>
          <p:cNvSpPr txBox="1"/>
          <p:nvPr/>
        </p:nvSpPr>
        <p:spPr>
          <a:xfrm>
            <a:off x="8474425" y="4682725"/>
            <a:ext cx="4725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351" name="Google Shape;351;p46"/>
          <p:cNvSpPr txBox="1"/>
          <p:nvPr/>
        </p:nvSpPr>
        <p:spPr>
          <a:xfrm>
            <a:off x="2089474" y="3232825"/>
            <a:ext cx="146400" cy="272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52" name="Google Shape;352;p46"/>
          <p:cNvSpPr txBox="1"/>
          <p:nvPr>
            <p:ph idx="1" type="body"/>
          </p:nvPr>
        </p:nvSpPr>
        <p:spPr>
          <a:xfrm>
            <a:off x="1182675" y="1970475"/>
            <a:ext cx="7898400" cy="96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>
                <a:highlight>
                  <a:srgbClr val="FFFFFF"/>
                </a:highlight>
              </a:rPr>
              <a:t>Demora 5 </a:t>
            </a:r>
            <a:r>
              <a:rPr lang="pt-BR" sz="1800"/>
              <a:t>τ </a:t>
            </a:r>
            <a:r>
              <a:rPr lang="pt-BR" sz="1800">
                <a:highlight>
                  <a:srgbClr val="FFFFFF"/>
                </a:highlight>
              </a:rPr>
              <a:t> (taus) para o capacitor se carregar por completo.</a:t>
            </a:r>
            <a:endParaRPr sz="1800">
              <a:highlight>
                <a:srgbClr val="FFFFFF"/>
              </a:highlight>
            </a:endParaRPr>
          </a:p>
        </p:txBody>
      </p:sp>
      <p:pic>
        <p:nvPicPr>
          <p:cNvPr id="353" name="Google Shape;353;p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88050" y="2424000"/>
            <a:ext cx="3567900" cy="2426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7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p47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Capacitores</a:t>
            </a:r>
            <a:endParaRPr/>
          </a:p>
        </p:txBody>
      </p:sp>
      <p:sp>
        <p:nvSpPr>
          <p:cNvPr id="359" name="Google Shape;359;p47"/>
          <p:cNvSpPr txBox="1"/>
          <p:nvPr>
            <p:ph idx="1" type="body"/>
          </p:nvPr>
        </p:nvSpPr>
        <p:spPr>
          <a:xfrm>
            <a:off x="1182675" y="1513275"/>
            <a:ext cx="7898400" cy="447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Constante de Tempo</a:t>
            </a:r>
            <a:endParaRPr sz="1800"/>
          </a:p>
        </p:txBody>
      </p:sp>
      <p:sp>
        <p:nvSpPr>
          <p:cNvPr id="360" name="Google Shape;360;p47"/>
          <p:cNvSpPr txBox="1"/>
          <p:nvPr/>
        </p:nvSpPr>
        <p:spPr>
          <a:xfrm>
            <a:off x="8474425" y="4682725"/>
            <a:ext cx="4725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361" name="Google Shape;361;p47"/>
          <p:cNvSpPr txBox="1"/>
          <p:nvPr/>
        </p:nvSpPr>
        <p:spPr>
          <a:xfrm>
            <a:off x="2089474" y="3232825"/>
            <a:ext cx="146400" cy="272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62" name="Google Shape;362;p47"/>
          <p:cNvSpPr txBox="1"/>
          <p:nvPr>
            <p:ph idx="1" type="body"/>
          </p:nvPr>
        </p:nvSpPr>
        <p:spPr>
          <a:xfrm>
            <a:off x="1182675" y="1970475"/>
            <a:ext cx="7898400" cy="96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>
                <a:highlight>
                  <a:srgbClr val="FFFFFF"/>
                </a:highlight>
              </a:rPr>
              <a:t>Demora 5 </a:t>
            </a:r>
            <a:r>
              <a:rPr lang="pt-BR" sz="1800"/>
              <a:t>τ </a:t>
            </a:r>
            <a:r>
              <a:rPr lang="pt-BR" sz="1800">
                <a:highlight>
                  <a:srgbClr val="FFFFFF"/>
                </a:highlight>
              </a:rPr>
              <a:t> (taus) para o capacitor se carregar por completo.</a:t>
            </a:r>
            <a:endParaRPr sz="1800">
              <a:highlight>
                <a:srgbClr val="FFFFFF"/>
              </a:highlight>
            </a:endParaRPr>
          </a:p>
        </p:txBody>
      </p:sp>
      <p:pic>
        <p:nvPicPr>
          <p:cNvPr id="363" name="Google Shape;363;p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90713" y="2367500"/>
            <a:ext cx="4362574" cy="26235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7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p48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Capacitores</a:t>
            </a:r>
            <a:endParaRPr/>
          </a:p>
        </p:txBody>
      </p:sp>
      <p:sp>
        <p:nvSpPr>
          <p:cNvPr id="369" name="Google Shape;369;p48"/>
          <p:cNvSpPr txBox="1"/>
          <p:nvPr>
            <p:ph idx="1" type="body"/>
          </p:nvPr>
        </p:nvSpPr>
        <p:spPr>
          <a:xfrm>
            <a:off x="1182675" y="1513275"/>
            <a:ext cx="7898400" cy="447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Aplicações</a:t>
            </a:r>
            <a:endParaRPr sz="1800"/>
          </a:p>
        </p:txBody>
      </p:sp>
      <p:sp>
        <p:nvSpPr>
          <p:cNvPr id="370" name="Google Shape;370;p48"/>
          <p:cNvSpPr txBox="1"/>
          <p:nvPr/>
        </p:nvSpPr>
        <p:spPr>
          <a:xfrm>
            <a:off x="8474425" y="4682725"/>
            <a:ext cx="4725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371" name="Google Shape;371;p48"/>
          <p:cNvSpPr txBox="1"/>
          <p:nvPr/>
        </p:nvSpPr>
        <p:spPr>
          <a:xfrm>
            <a:off x="2089474" y="3232825"/>
            <a:ext cx="146400" cy="272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72" name="Google Shape;372;p48"/>
          <p:cNvSpPr txBox="1"/>
          <p:nvPr>
            <p:ph idx="1" type="body"/>
          </p:nvPr>
        </p:nvSpPr>
        <p:spPr>
          <a:xfrm>
            <a:off x="1182675" y="2427675"/>
            <a:ext cx="7898400" cy="2276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>
                <a:highlight>
                  <a:srgbClr val="FFFFFF"/>
                </a:highlight>
              </a:rPr>
              <a:t>Implementar temporizadores</a:t>
            </a:r>
            <a:endParaRPr sz="1800">
              <a:highlight>
                <a:srgbClr val="FFFFFF"/>
              </a:highlight>
            </a:endParaRPr>
          </a:p>
          <a:p>
            <a:pPr indent="-3429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>
                <a:highlight>
                  <a:srgbClr val="FFFFFF"/>
                </a:highlight>
              </a:rPr>
              <a:t>Retificador de tensão (Fonte de alimentação)</a:t>
            </a:r>
            <a:endParaRPr sz="1800">
              <a:highlight>
                <a:srgbClr val="FFFFFF"/>
              </a:highlight>
            </a:endParaRPr>
          </a:p>
          <a:p>
            <a:pPr indent="-3429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>
                <a:highlight>
                  <a:srgbClr val="FFFFFF"/>
                </a:highlight>
              </a:rPr>
              <a:t>Filtro de linha</a:t>
            </a:r>
            <a:endParaRPr sz="1800">
              <a:highlight>
                <a:srgbClr val="FFFFFF"/>
              </a:highlight>
            </a:endParaRPr>
          </a:p>
          <a:p>
            <a:pPr indent="-3429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>
                <a:highlight>
                  <a:srgbClr val="FFFFFF"/>
                </a:highlight>
              </a:rPr>
              <a:t>Estabilizadores</a:t>
            </a:r>
            <a:endParaRPr sz="1800">
              <a:highlight>
                <a:srgbClr val="FFFFFF"/>
              </a:highlight>
            </a:endParaRPr>
          </a:p>
          <a:p>
            <a:pPr indent="-3429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>
                <a:highlight>
                  <a:srgbClr val="FFFFFF"/>
                </a:highlight>
              </a:rPr>
              <a:t>Flash das câmeras fotográficas</a:t>
            </a:r>
            <a:endParaRPr sz="1800">
              <a:highlight>
                <a:srgbClr val="FFFFFF"/>
              </a:highlight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6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p49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Capacitores</a:t>
            </a:r>
            <a:endParaRPr/>
          </a:p>
        </p:txBody>
      </p:sp>
      <p:sp>
        <p:nvSpPr>
          <p:cNvPr id="378" name="Google Shape;378;p49"/>
          <p:cNvSpPr txBox="1"/>
          <p:nvPr>
            <p:ph idx="1" type="body"/>
          </p:nvPr>
        </p:nvSpPr>
        <p:spPr>
          <a:xfrm>
            <a:off x="1182675" y="1513275"/>
            <a:ext cx="7873500" cy="8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Font typeface="Tahoma"/>
              <a:buChar char="❏"/>
            </a:pPr>
            <a:r>
              <a:rPr lang="pt-BR" sz="1800">
                <a:solidFill>
                  <a:srgbClr val="FF0000"/>
                </a:solidFill>
              </a:rPr>
              <a:t>Qual o valor da constante de tempo de um circuito que possui um resistor de 1kΩ associado em série com um capacitor de 1000μF?</a:t>
            </a:r>
            <a:endParaRPr sz="1800">
              <a:solidFill>
                <a:srgbClr val="FF0000"/>
              </a:solidFill>
            </a:endParaRPr>
          </a:p>
        </p:txBody>
      </p:sp>
      <p:sp>
        <p:nvSpPr>
          <p:cNvPr id="379" name="Google Shape;379;p49"/>
          <p:cNvSpPr txBox="1"/>
          <p:nvPr/>
        </p:nvSpPr>
        <p:spPr>
          <a:xfrm>
            <a:off x="8474425" y="4682725"/>
            <a:ext cx="4725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380" name="Google Shape;380;p49"/>
          <p:cNvSpPr txBox="1"/>
          <p:nvPr>
            <p:ph idx="1" type="body"/>
          </p:nvPr>
        </p:nvSpPr>
        <p:spPr>
          <a:xfrm>
            <a:off x="1182675" y="3113475"/>
            <a:ext cx="7873500" cy="8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Font typeface="Tahoma"/>
              <a:buChar char="❏"/>
            </a:pPr>
            <a:r>
              <a:rPr lang="pt-BR" sz="1800">
                <a:solidFill>
                  <a:srgbClr val="FF0000"/>
                </a:solidFill>
              </a:rPr>
              <a:t>Quanto tempo demora para o capacitor se carregar por completo?</a:t>
            </a:r>
            <a:endParaRPr sz="180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p50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 sz="3600"/>
              <a:t>Resumindo</a:t>
            </a:r>
            <a:endParaRPr sz="3600"/>
          </a:p>
        </p:txBody>
      </p:sp>
      <p:sp>
        <p:nvSpPr>
          <p:cNvPr id="386" name="Google Shape;386;p50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387" name="Google Shape;387;p50"/>
          <p:cNvSpPr txBox="1"/>
          <p:nvPr/>
        </p:nvSpPr>
        <p:spPr>
          <a:xfrm>
            <a:off x="1182675" y="1513267"/>
            <a:ext cx="7772400" cy="317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Aprendeu sobre os Capacitores.</a:t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p51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pt-BR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Fim</a:t>
            </a:r>
            <a:endParaRPr/>
          </a:p>
        </p:txBody>
      </p:sp>
      <p:sp>
        <p:nvSpPr>
          <p:cNvPr id="393" name="Google Shape;393;p51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94" name="Google Shape;394;p51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95" name="Google Shape;395;p51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96" name="Google Shape;396;p51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97" name="Google Shape;397;p51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98" name="Google Shape;398;p51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99" name="Google Shape;399;p51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00" name="Google Shape;400;p51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01" name="Google Shape;401;p51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02" name="Google Shape;402;p51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403" name="Google Shape;403;p51"/>
          <p:cNvSpPr txBox="1"/>
          <p:nvPr>
            <p:ph idx="1" type="body"/>
          </p:nvPr>
        </p:nvSpPr>
        <p:spPr>
          <a:xfrm>
            <a:off x="285750" y="1513284"/>
            <a:ext cx="8669337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8034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18034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0" i="0" lang="pt-BR" sz="2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O B R I G A D O</a:t>
            </a:r>
            <a:endParaRPr sz="2400"/>
          </a:p>
          <a:p>
            <a:pPr indent="-18034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1" i="0" lang="pt-BR" sz="2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&lt;gustavo.lima@ifrn.edu.br&gt;</a:t>
            </a:r>
            <a:endParaRPr sz="2400"/>
          </a:p>
          <a:p>
            <a:pPr indent="-342900" lvl="0" marL="342900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8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Capacitores</a:t>
            </a:r>
            <a:endParaRPr/>
          </a:p>
        </p:txBody>
      </p:sp>
      <p:sp>
        <p:nvSpPr>
          <p:cNvPr id="149" name="Google Shape;149;p28"/>
          <p:cNvSpPr txBox="1"/>
          <p:nvPr>
            <p:ph idx="1" type="body"/>
          </p:nvPr>
        </p:nvSpPr>
        <p:spPr>
          <a:xfrm>
            <a:off x="1164675" y="3974350"/>
            <a:ext cx="1799100" cy="42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ahoma"/>
              <a:buChar char="❏"/>
            </a:pPr>
            <a:r>
              <a:rPr lang="pt-BR" sz="1800">
                <a:solidFill>
                  <a:srgbClr val="000000"/>
                </a:solidFill>
              </a:rPr>
              <a:t>O que é?</a:t>
            </a:r>
            <a:endParaRPr sz="1800">
              <a:solidFill>
                <a:srgbClr val="000000"/>
              </a:solidFill>
            </a:endParaRPr>
          </a:p>
        </p:txBody>
      </p:sp>
      <p:sp>
        <p:nvSpPr>
          <p:cNvPr id="150" name="Google Shape;150;p28"/>
          <p:cNvSpPr txBox="1"/>
          <p:nvPr/>
        </p:nvSpPr>
        <p:spPr>
          <a:xfrm>
            <a:off x="8474425" y="4682725"/>
            <a:ext cx="4725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pic>
        <p:nvPicPr>
          <p:cNvPr id="151" name="Google Shape;151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63789" y="1409634"/>
            <a:ext cx="3216421" cy="2412316"/>
          </a:xfrm>
          <a:prstGeom prst="rect">
            <a:avLst/>
          </a:prstGeom>
          <a:noFill/>
          <a:ln>
            <a:noFill/>
          </a:ln>
        </p:spPr>
      </p:pic>
      <p:sp>
        <p:nvSpPr>
          <p:cNvPr id="152" name="Google Shape;152;p28"/>
          <p:cNvSpPr txBox="1"/>
          <p:nvPr>
            <p:ph idx="1" type="body"/>
          </p:nvPr>
        </p:nvSpPr>
        <p:spPr>
          <a:xfrm>
            <a:off x="3450675" y="3974350"/>
            <a:ext cx="3939600" cy="42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rgbClr val="FF0000"/>
                </a:solidFill>
              </a:rPr>
              <a:t>Fonte de alimentação</a:t>
            </a:r>
            <a:endParaRPr sz="1800">
              <a:solidFill>
                <a:srgbClr val="FF0000"/>
              </a:solidFill>
            </a:endParaRPr>
          </a:p>
        </p:txBody>
      </p:sp>
      <p:sp>
        <p:nvSpPr>
          <p:cNvPr id="153" name="Google Shape;153;p28"/>
          <p:cNvSpPr txBox="1"/>
          <p:nvPr>
            <p:ph idx="1" type="body"/>
          </p:nvPr>
        </p:nvSpPr>
        <p:spPr>
          <a:xfrm>
            <a:off x="1164675" y="4507750"/>
            <a:ext cx="2514600" cy="42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ahoma"/>
              <a:buChar char="❏"/>
            </a:pPr>
            <a:r>
              <a:rPr lang="pt-BR" sz="1800">
                <a:solidFill>
                  <a:srgbClr val="000000"/>
                </a:solidFill>
              </a:rPr>
              <a:t>Para que serve</a:t>
            </a:r>
            <a:r>
              <a:rPr lang="pt-BR" sz="1800">
                <a:solidFill>
                  <a:srgbClr val="000000"/>
                </a:solidFill>
              </a:rPr>
              <a:t>?</a:t>
            </a:r>
            <a:endParaRPr sz="1800">
              <a:solidFill>
                <a:srgbClr val="000000"/>
              </a:solidFill>
            </a:endParaRPr>
          </a:p>
        </p:txBody>
      </p:sp>
      <p:sp>
        <p:nvSpPr>
          <p:cNvPr id="154" name="Google Shape;154;p28"/>
          <p:cNvSpPr txBox="1"/>
          <p:nvPr>
            <p:ph idx="1" type="body"/>
          </p:nvPr>
        </p:nvSpPr>
        <p:spPr>
          <a:xfrm>
            <a:off x="3450675" y="4507750"/>
            <a:ext cx="5560200" cy="42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rgbClr val="FF0000"/>
                </a:solidFill>
              </a:rPr>
              <a:t>Fornecer energia de qualidade para os componentes</a:t>
            </a:r>
            <a:endParaRPr sz="18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9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Capacitores</a:t>
            </a:r>
            <a:endParaRPr/>
          </a:p>
        </p:txBody>
      </p:sp>
      <p:sp>
        <p:nvSpPr>
          <p:cNvPr id="160" name="Google Shape;160;p29"/>
          <p:cNvSpPr txBox="1"/>
          <p:nvPr>
            <p:ph idx="1" type="body"/>
          </p:nvPr>
        </p:nvSpPr>
        <p:spPr>
          <a:xfrm>
            <a:off x="1164675" y="4583950"/>
            <a:ext cx="1799100" cy="42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ahoma"/>
              <a:buChar char="❏"/>
            </a:pPr>
            <a:r>
              <a:rPr lang="pt-BR" sz="1800">
                <a:solidFill>
                  <a:srgbClr val="000000"/>
                </a:solidFill>
              </a:rPr>
              <a:t>O que são?</a:t>
            </a:r>
            <a:endParaRPr sz="1800">
              <a:solidFill>
                <a:srgbClr val="000000"/>
              </a:solidFill>
            </a:endParaRPr>
          </a:p>
        </p:txBody>
      </p:sp>
      <p:sp>
        <p:nvSpPr>
          <p:cNvPr id="161" name="Google Shape;161;p29"/>
          <p:cNvSpPr txBox="1"/>
          <p:nvPr/>
        </p:nvSpPr>
        <p:spPr>
          <a:xfrm>
            <a:off x="8474425" y="4682725"/>
            <a:ext cx="4725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pic>
        <p:nvPicPr>
          <p:cNvPr id="162" name="Google Shape;162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0973" y="1409623"/>
            <a:ext cx="4139024" cy="3104300"/>
          </a:xfrm>
          <a:prstGeom prst="rect">
            <a:avLst/>
          </a:prstGeom>
          <a:noFill/>
          <a:ln>
            <a:noFill/>
          </a:ln>
        </p:spPr>
      </p:pic>
      <p:sp>
        <p:nvSpPr>
          <p:cNvPr id="163" name="Google Shape;163;p29"/>
          <p:cNvSpPr txBox="1"/>
          <p:nvPr>
            <p:ph idx="1" type="body"/>
          </p:nvPr>
        </p:nvSpPr>
        <p:spPr>
          <a:xfrm>
            <a:off x="3450675" y="4583950"/>
            <a:ext cx="3939600" cy="42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rgbClr val="FF0000"/>
                </a:solidFill>
              </a:rPr>
              <a:t>Capacitores</a:t>
            </a:r>
            <a:endParaRPr sz="1800">
              <a:solidFill>
                <a:srgbClr val="FF0000"/>
              </a:solidFill>
            </a:endParaRPr>
          </a:p>
        </p:txBody>
      </p:sp>
      <p:pic>
        <p:nvPicPr>
          <p:cNvPr id="164" name="Google Shape;164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32397" y="1409622"/>
            <a:ext cx="4211576" cy="3104303"/>
          </a:xfrm>
          <a:prstGeom prst="rect">
            <a:avLst/>
          </a:prstGeom>
          <a:noFill/>
          <a:ln>
            <a:noFill/>
          </a:ln>
        </p:spPr>
      </p:pic>
      <p:sp>
        <p:nvSpPr>
          <p:cNvPr id="165" name="Google Shape;165;p29"/>
          <p:cNvSpPr/>
          <p:nvPr/>
        </p:nvSpPr>
        <p:spPr>
          <a:xfrm>
            <a:off x="638050" y="2308600"/>
            <a:ext cx="1432500" cy="12240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FFF00"/>
          </a:solidFill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6" name="Google Shape;166;p29"/>
          <p:cNvSpPr/>
          <p:nvPr/>
        </p:nvSpPr>
        <p:spPr>
          <a:xfrm>
            <a:off x="4527625" y="2903750"/>
            <a:ext cx="1432500" cy="12240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FFF00"/>
          </a:solidFill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7" name="Google Shape;167;p29"/>
          <p:cNvSpPr/>
          <p:nvPr/>
        </p:nvSpPr>
        <p:spPr>
          <a:xfrm flipH="1">
            <a:off x="7593000" y="2903750"/>
            <a:ext cx="1432500" cy="12240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FFF00"/>
          </a:solidFill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30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Capacitores</a:t>
            </a:r>
            <a:endParaRPr/>
          </a:p>
        </p:txBody>
      </p:sp>
      <p:sp>
        <p:nvSpPr>
          <p:cNvPr id="173" name="Google Shape;173;p30"/>
          <p:cNvSpPr txBox="1"/>
          <p:nvPr>
            <p:ph idx="1" type="body"/>
          </p:nvPr>
        </p:nvSpPr>
        <p:spPr>
          <a:xfrm>
            <a:off x="1164675" y="3821950"/>
            <a:ext cx="7434000" cy="42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ahoma"/>
              <a:buChar char="❏"/>
            </a:pPr>
            <a:r>
              <a:rPr lang="pt-BR" sz="1800">
                <a:solidFill>
                  <a:srgbClr val="000000"/>
                </a:solidFill>
              </a:rPr>
              <a:t>Para que serve um capacitor dentro de uma fonte linear?</a:t>
            </a:r>
            <a:endParaRPr sz="1800">
              <a:solidFill>
                <a:srgbClr val="000000"/>
              </a:solidFill>
            </a:endParaRPr>
          </a:p>
        </p:txBody>
      </p:sp>
      <p:sp>
        <p:nvSpPr>
          <p:cNvPr id="174" name="Google Shape;174;p30"/>
          <p:cNvSpPr txBox="1"/>
          <p:nvPr/>
        </p:nvSpPr>
        <p:spPr>
          <a:xfrm>
            <a:off x="8474425" y="4682725"/>
            <a:ext cx="4725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75" name="Google Shape;175;p30"/>
          <p:cNvSpPr txBox="1"/>
          <p:nvPr>
            <p:ph idx="1" type="body"/>
          </p:nvPr>
        </p:nvSpPr>
        <p:spPr>
          <a:xfrm>
            <a:off x="1621875" y="4355350"/>
            <a:ext cx="5980500" cy="42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rgbClr val="FF0000"/>
                </a:solidFill>
              </a:rPr>
              <a:t>Remover variações no sinal elétrico de energia.</a:t>
            </a:r>
            <a:endParaRPr sz="1800">
              <a:solidFill>
                <a:srgbClr val="FF0000"/>
              </a:solidFill>
            </a:endParaRPr>
          </a:p>
        </p:txBody>
      </p:sp>
      <p:pic>
        <p:nvPicPr>
          <p:cNvPr id="176" name="Google Shape;176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86194"/>
            <a:ext cx="8839201" cy="19711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31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Capacitores</a:t>
            </a:r>
            <a:endParaRPr/>
          </a:p>
        </p:txBody>
      </p:sp>
      <p:sp>
        <p:nvSpPr>
          <p:cNvPr id="182" name="Google Shape;182;p31"/>
          <p:cNvSpPr txBox="1"/>
          <p:nvPr>
            <p:ph idx="1" type="body"/>
          </p:nvPr>
        </p:nvSpPr>
        <p:spPr>
          <a:xfrm>
            <a:off x="1182675" y="1513275"/>
            <a:ext cx="7898400" cy="43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Dispositivos Reativos</a:t>
            </a:r>
            <a:endParaRPr sz="1800"/>
          </a:p>
        </p:txBody>
      </p:sp>
      <p:sp>
        <p:nvSpPr>
          <p:cNvPr id="183" name="Google Shape;183;p31"/>
          <p:cNvSpPr txBox="1"/>
          <p:nvPr/>
        </p:nvSpPr>
        <p:spPr>
          <a:xfrm>
            <a:off x="8474425" y="4682725"/>
            <a:ext cx="4725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84" name="Google Shape;184;p31"/>
          <p:cNvSpPr txBox="1"/>
          <p:nvPr/>
        </p:nvSpPr>
        <p:spPr>
          <a:xfrm>
            <a:off x="2089474" y="3232825"/>
            <a:ext cx="146400" cy="272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85" name="Google Shape;185;p31"/>
          <p:cNvSpPr txBox="1"/>
          <p:nvPr>
            <p:ph idx="1" type="body"/>
          </p:nvPr>
        </p:nvSpPr>
        <p:spPr>
          <a:xfrm>
            <a:off x="1182675" y="1894275"/>
            <a:ext cx="7898400" cy="1257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 u="sng"/>
              <a:t>Resistivo</a:t>
            </a:r>
            <a:r>
              <a:rPr lang="pt-BR" sz="1800"/>
              <a:t> – é aquele que resiste à passagem da corrente elétrica, mantendo o seu valor ôhmico constante tanto para a corrente contínua como para a corrente alternada.</a:t>
            </a:r>
            <a:endParaRPr sz="1800"/>
          </a:p>
        </p:txBody>
      </p:sp>
      <p:sp>
        <p:nvSpPr>
          <p:cNvPr id="186" name="Google Shape;186;p31"/>
          <p:cNvSpPr txBox="1"/>
          <p:nvPr>
            <p:ph idx="1" type="body"/>
          </p:nvPr>
        </p:nvSpPr>
        <p:spPr>
          <a:xfrm>
            <a:off x="1182675" y="3189675"/>
            <a:ext cx="7898400" cy="1257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 u="sng"/>
              <a:t>Reativo</a:t>
            </a:r>
            <a:r>
              <a:rPr lang="pt-BR" sz="1800"/>
              <a:t> – é aquele que reage às variações da corrente elétrica, sendo que o seu valor ôhmico muda com frequência. Baixa frequência provoca alta dificuldade. Alta frequência provoca baixa dificuldade.</a:t>
            </a:r>
            <a:endParaRPr sz="18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32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Capacitores</a:t>
            </a:r>
            <a:endParaRPr/>
          </a:p>
        </p:txBody>
      </p:sp>
      <p:sp>
        <p:nvSpPr>
          <p:cNvPr id="192" name="Google Shape;192;p32"/>
          <p:cNvSpPr txBox="1"/>
          <p:nvPr>
            <p:ph idx="1" type="body"/>
          </p:nvPr>
        </p:nvSpPr>
        <p:spPr>
          <a:xfrm>
            <a:off x="1182675" y="1513275"/>
            <a:ext cx="7898400" cy="43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Construção</a:t>
            </a:r>
            <a:endParaRPr sz="1800"/>
          </a:p>
        </p:txBody>
      </p:sp>
      <p:sp>
        <p:nvSpPr>
          <p:cNvPr id="193" name="Google Shape;193;p32"/>
          <p:cNvSpPr txBox="1"/>
          <p:nvPr/>
        </p:nvSpPr>
        <p:spPr>
          <a:xfrm>
            <a:off x="8474425" y="4682725"/>
            <a:ext cx="4725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94" name="Google Shape;194;p32"/>
          <p:cNvSpPr txBox="1"/>
          <p:nvPr/>
        </p:nvSpPr>
        <p:spPr>
          <a:xfrm>
            <a:off x="2089474" y="3232825"/>
            <a:ext cx="146400" cy="272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95" name="Google Shape;195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86788" y="2057400"/>
            <a:ext cx="4694025" cy="1619700"/>
          </a:xfrm>
          <a:prstGeom prst="rect">
            <a:avLst/>
          </a:prstGeom>
          <a:noFill/>
          <a:ln>
            <a:noFill/>
          </a:ln>
        </p:spPr>
      </p:pic>
      <p:sp>
        <p:nvSpPr>
          <p:cNvPr id="196" name="Google Shape;196;p32"/>
          <p:cNvSpPr txBox="1"/>
          <p:nvPr>
            <p:ph idx="1" type="body"/>
          </p:nvPr>
        </p:nvSpPr>
        <p:spPr>
          <a:xfrm>
            <a:off x="1182675" y="3951675"/>
            <a:ext cx="7898400" cy="807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>
                <a:solidFill>
                  <a:srgbClr val="333333"/>
                </a:solidFill>
                <a:highlight>
                  <a:srgbClr val="FFFFFF"/>
                </a:highlight>
              </a:rPr>
              <a:t>O capacitor plano é constituído por duas armaduras planas e paralelas separadas por um dielétrico ou isolante.</a:t>
            </a:r>
            <a:endParaRPr sz="1800"/>
          </a:p>
        </p:txBody>
      </p:sp>
      <p:pic>
        <p:nvPicPr>
          <p:cNvPr id="197" name="Google Shape;197;p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786647" y="1360875"/>
            <a:ext cx="1831756" cy="2438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33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Capacitores</a:t>
            </a:r>
            <a:endParaRPr/>
          </a:p>
        </p:txBody>
      </p:sp>
      <p:sp>
        <p:nvSpPr>
          <p:cNvPr id="203" name="Google Shape;203;p33"/>
          <p:cNvSpPr txBox="1"/>
          <p:nvPr>
            <p:ph idx="1" type="body"/>
          </p:nvPr>
        </p:nvSpPr>
        <p:spPr>
          <a:xfrm>
            <a:off x="1182675" y="1513275"/>
            <a:ext cx="7898400" cy="43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Funcionamento</a:t>
            </a:r>
            <a:endParaRPr sz="1800"/>
          </a:p>
        </p:txBody>
      </p:sp>
      <p:sp>
        <p:nvSpPr>
          <p:cNvPr id="204" name="Google Shape;204;p33"/>
          <p:cNvSpPr txBox="1"/>
          <p:nvPr/>
        </p:nvSpPr>
        <p:spPr>
          <a:xfrm>
            <a:off x="8474425" y="4682725"/>
            <a:ext cx="4725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05" name="Google Shape;205;p33"/>
          <p:cNvSpPr txBox="1"/>
          <p:nvPr/>
        </p:nvSpPr>
        <p:spPr>
          <a:xfrm>
            <a:off x="2089474" y="3232825"/>
            <a:ext cx="146400" cy="272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06" name="Google Shape;206;p33"/>
          <p:cNvSpPr txBox="1"/>
          <p:nvPr>
            <p:ph idx="1" type="body"/>
          </p:nvPr>
        </p:nvSpPr>
        <p:spPr>
          <a:xfrm>
            <a:off x="1182675" y="1970475"/>
            <a:ext cx="4442700" cy="2795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>
                <a:solidFill>
                  <a:srgbClr val="333333"/>
                </a:solidFill>
                <a:highlight>
                  <a:srgbClr val="FFFFFF"/>
                </a:highlight>
              </a:rPr>
              <a:t>Quando ligamos um capacitor a uma fonte de alimentação, cada placa do capacitor é eletricamente carregada com cargas elétricas de sinais contrários, +Q e -Q, formando um campo elétrico em seu interior.</a:t>
            </a:r>
            <a:endParaRPr sz="1800"/>
          </a:p>
        </p:txBody>
      </p:sp>
      <p:pic>
        <p:nvPicPr>
          <p:cNvPr id="207" name="Google Shape;207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61975" y="1800675"/>
            <a:ext cx="1831550" cy="2885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34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Capacitores</a:t>
            </a:r>
            <a:endParaRPr/>
          </a:p>
        </p:txBody>
      </p:sp>
      <p:sp>
        <p:nvSpPr>
          <p:cNvPr id="213" name="Google Shape;213;p34"/>
          <p:cNvSpPr txBox="1"/>
          <p:nvPr>
            <p:ph idx="1" type="body"/>
          </p:nvPr>
        </p:nvSpPr>
        <p:spPr>
          <a:xfrm>
            <a:off x="1182675" y="1513275"/>
            <a:ext cx="7898400" cy="43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Principais Símbolos</a:t>
            </a:r>
            <a:endParaRPr sz="1800"/>
          </a:p>
        </p:txBody>
      </p:sp>
      <p:sp>
        <p:nvSpPr>
          <p:cNvPr id="214" name="Google Shape;214;p34"/>
          <p:cNvSpPr txBox="1"/>
          <p:nvPr/>
        </p:nvSpPr>
        <p:spPr>
          <a:xfrm>
            <a:off x="8474425" y="4682725"/>
            <a:ext cx="4725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15" name="Google Shape;215;p34"/>
          <p:cNvSpPr txBox="1"/>
          <p:nvPr/>
        </p:nvSpPr>
        <p:spPr>
          <a:xfrm>
            <a:off x="2089474" y="3232825"/>
            <a:ext cx="146400" cy="272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216" name="Google Shape;216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4788" y="2022212"/>
            <a:ext cx="8474424" cy="1524312"/>
          </a:xfrm>
          <a:prstGeom prst="rect">
            <a:avLst/>
          </a:prstGeom>
          <a:noFill/>
          <a:ln>
            <a:noFill/>
          </a:ln>
        </p:spPr>
      </p:pic>
      <p:pic>
        <p:nvPicPr>
          <p:cNvPr id="217" name="Google Shape;217;p34"/>
          <p:cNvPicPr preferRelativeResize="0"/>
          <p:nvPr/>
        </p:nvPicPr>
        <p:blipFill rotWithShape="1">
          <a:blip r:embed="rId4">
            <a:alphaModFix/>
          </a:blip>
          <a:srcRect b="10155" l="15262" r="20687" t="25035"/>
          <a:stretch/>
        </p:blipFill>
        <p:spPr>
          <a:xfrm>
            <a:off x="195325" y="3615650"/>
            <a:ext cx="1289800" cy="1305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8" name="Google Shape;218;p34"/>
          <p:cNvPicPr preferRelativeResize="0"/>
          <p:nvPr/>
        </p:nvPicPr>
        <p:blipFill rotWithShape="1">
          <a:blip r:embed="rId5">
            <a:alphaModFix/>
          </a:blip>
          <a:srcRect b="14973" l="18424" r="17779" t="11084"/>
          <a:stretch/>
        </p:blipFill>
        <p:spPr>
          <a:xfrm>
            <a:off x="1733300" y="3770537"/>
            <a:ext cx="858750" cy="995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9" name="Google Shape;219;p3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168575" y="3587688"/>
            <a:ext cx="1361000" cy="136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0" name="Google Shape;220;p34"/>
          <p:cNvPicPr preferRelativeResize="0"/>
          <p:nvPr/>
        </p:nvPicPr>
        <p:blipFill rotWithShape="1">
          <a:blip r:embed="rId7">
            <a:alphaModFix/>
          </a:blip>
          <a:srcRect b="2733" l="9276" r="12969" t="6448"/>
          <a:stretch/>
        </p:blipFill>
        <p:spPr>
          <a:xfrm rot="-5400000">
            <a:off x="7135775" y="3296550"/>
            <a:ext cx="1150054" cy="1788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ifrn">
  <a:themeElements>
    <a:clrScheme name="Geométrico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1_ifrn">
  <a:themeElements>
    <a:clrScheme name="Geométrico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