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Tahoma"/>
      <p:regular r:id="rId29"/>
      <p:bold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font" Target="fonts/Tahoma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Tahoma-bold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bb22427fa9_0_20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bb22427fa9_0_20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ba516b3417_0_47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ba516b3417_0_47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ba516b3417_0_48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ba516b3417_0_48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bcfb3c5f7d_0_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bcfb3c5f7d_0_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ba516b3417_0_49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gba516b3417_0_49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ba516b3417_0_64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ba516b3417_0_64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ba516b3417_0_65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ba516b3417_0_65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ba516b3417_0_66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gba516b3417_0_66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ba516b3417_0_67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gba516b3417_0_67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bcfb3c5f7d_0_2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gbcfb3c5f7d_0_2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4f51b9e3c5_0_14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14f51b9e3c5_0_143:notes"/>
          <p:cNvSpPr/>
          <p:nvPr>
            <p:ph idx="2" type="sldImg"/>
          </p:nvPr>
        </p:nvSpPr>
        <p:spPr>
          <a:xfrm>
            <a:off x="132930" y="686475"/>
            <a:ext cx="65919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bcfb3c5f7d_0_4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gbcfb3c5f7d_0_4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a3496d9ae5_0_16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a3496d9ae5_0_160:notes"/>
          <p:cNvSpPr/>
          <p:nvPr>
            <p:ph idx="2" type="sldImg"/>
          </p:nvPr>
        </p:nvSpPr>
        <p:spPr>
          <a:xfrm>
            <a:off x="132882" y="686475"/>
            <a:ext cx="65925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4f51b9e3c5_0_14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14f51b9e3c5_0_14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4f51b9e3c5_0_15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14f51b9e3c5_0_15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4f51b9e3c5_0_16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14f51b9e3c5_0_16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4f51b9e3c5_0_17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14f51b9e3c5_0_17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4f51b9e3c5_0_18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14f51b9e3c5_0_18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4f51b9e3c5_0_19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14f51b9e3c5_0_19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4f51b9e3c5_0_20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14f51b9e3c5_0_20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9.jpg"/><Relationship Id="rId2" Type="http://schemas.openxmlformats.org/officeDocument/2006/relationships/image" Target="../media/image8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Relationship Id="rId4" Type="http://schemas.openxmlformats.org/officeDocument/2006/relationships/image" Target="../media/image7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14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Relationship Id="rId4" Type="http://schemas.openxmlformats.org/officeDocument/2006/relationships/image" Target="../media/image11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00" y="3161099"/>
            <a:ext cx="64008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Corrente Alternada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Corrente Alternada</a:t>
            </a:r>
            <a:endParaRPr/>
          </a:p>
        </p:txBody>
      </p:sp>
      <p:sp>
        <p:nvSpPr>
          <p:cNvPr id="216" name="Google Shape;216;p35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Geração de Corrente Alternada</a:t>
            </a:r>
            <a:endParaRPr sz="1800"/>
          </a:p>
        </p:txBody>
      </p:sp>
      <p:sp>
        <p:nvSpPr>
          <p:cNvPr id="217" name="Google Shape;217;p35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8" name="Google Shape;218;p35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19" name="Google Shape;21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7" y="2205052"/>
            <a:ext cx="8635146" cy="2092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Corrente Alternada</a:t>
            </a:r>
            <a:endParaRPr/>
          </a:p>
        </p:txBody>
      </p:sp>
      <p:sp>
        <p:nvSpPr>
          <p:cNvPr id="225" name="Google Shape;225;p36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Geração de Corrente Alternada</a:t>
            </a:r>
            <a:endParaRPr sz="1800"/>
          </a:p>
        </p:txBody>
      </p:sp>
      <p:sp>
        <p:nvSpPr>
          <p:cNvPr id="226" name="Google Shape;226;p36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7" name="Google Shape;227;p36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8" name="Google Shape;22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88" y="1888125"/>
            <a:ext cx="5143425" cy="310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Corrente Alternada</a:t>
            </a:r>
            <a:endParaRPr/>
          </a:p>
        </p:txBody>
      </p:sp>
      <p:sp>
        <p:nvSpPr>
          <p:cNvPr id="234" name="Google Shape;234;p37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Relação entre Frequência e Período</a:t>
            </a:r>
            <a:endParaRPr sz="1800"/>
          </a:p>
        </p:txBody>
      </p:sp>
      <p:sp>
        <p:nvSpPr>
          <p:cNvPr id="235" name="Google Shape;235;p37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6" name="Google Shape;236;p37"/>
          <p:cNvSpPr txBox="1"/>
          <p:nvPr/>
        </p:nvSpPr>
        <p:spPr>
          <a:xfrm>
            <a:off x="15560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7" name="Google Shape;23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7625" y="2113275"/>
            <a:ext cx="6721950" cy="222290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7"/>
          <p:cNvSpPr txBox="1"/>
          <p:nvPr>
            <p:ph idx="1" type="body"/>
          </p:nvPr>
        </p:nvSpPr>
        <p:spPr>
          <a:xfrm>
            <a:off x="1243925" y="4488575"/>
            <a:ext cx="770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 Hz</a:t>
            </a:r>
            <a:endParaRPr sz="1800"/>
          </a:p>
        </p:txBody>
      </p:sp>
      <p:sp>
        <p:nvSpPr>
          <p:cNvPr id="239" name="Google Shape;239;p37"/>
          <p:cNvSpPr txBox="1"/>
          <p:nvPr>
            <p:ph idx="1" type="body"/>
          </p:nvPr>
        </p:nvSpPr>
        <p:spPr>
          <a:xfrm>
            <a:off x="3516300" y="4488575"/>
            <a:ext cx="936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2,5</a:t>
            </a:r>
            <a:r>
              <a:rPr lang="pt-BR" sz="1800"/>
              <a:t> Hz</a:t>
            </a:r>
            <a:endParaRPr sz="1800"/>
          </a:p>
        </p:txBody>
      </p:sp>
      <p:sp>
        <p:nvSpPr>
          <p:cNvPr id="240" name="Google Shape;240;p37"/>
          <p:cNvSpPr txBox="1"/>
          <p:nvPr>
            <p:ph idx="1" type="body"/>
          </p:nvPr>
        </p:nvSpPr>
        <p:spPr>
          <a:xfrm>
            <a:off x="5878500" y="4488575"/>
            <a:ext cx="936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2 Hz</a:t>
            </a:r>
            <a:endParaRPr sz="1800"/>
          </a:p>
        </p:txBody>
      </p:sp>
      <p:pic>
        <p:nvPicPr>
          <p:cNvPr descr="f = \frac{1}{T}" id="241" name="Google Shape;241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81400" y="2635700"/>
            <a:ext cx="1182675" cy="9213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Corrente Alternada</a:t>
            </a:r>
            <a:endParaRPr/>
          </a:p>
        </p:txBody>
      </p:sp>
      <p:sp>
        <p:nvSpPr>
          <p:cNvPr id="247" name="Google Shape;247;p38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</a:t>
            </a:r>
            <a:r>
              <a:rPr lang="pt-BR" sz="1800"/>
              <a:t>Relação entre Frequência e Período</a:t>
            </a:r>
            <a:endParaRPr sz="1800"/>
          </a:p>
        </p:txBody>
      </p:sp>
      <p:sp>
        <p:nvSpPr>
          <p:cNvPr id="248" name="Google Shape;248;p38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9" name="Google Shape;249;p38"/>
          <p:cNvSpPr txBox="1"/>
          <p:nvPr/>
        </p:nvSpPr>
        <p:spPr>
          <a:xfrm>
            <a:off x="15560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0" name="Google Shape;250;p38"/>
          <p:cNvSpPr txBox="1"/>
          <p:nvPr>
            <p:ph idx="1" type="body"/>
          </p:nvPr>
        </p:nvSpPr>
        <p:spPr>
          <a:xfrm>
            <a:off x="3857275" y="4280300"/>
            <a:ext cx="1335300" cy="6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f = </a:t>
            </a:r>
            <a:r>
              <a:rPr lang="pt-BR" sz="1800" u="sng"/>
              <a:t> 1 </a:t>
            </a:r>
            <a:r>
              <a:rPr lang="pt-BR" sz="1800"/>
              <a:t> =&gt;</a:t>
            </a:r>
            <a:r>
              <a:rPr lang="pt-BR" sz="1800" u="sng"/>
              <a:t> </a:t>
            </a:r>
            <a:r>
              <a:rPr lang="pt-BR" sz="1800"/>
              <a:t>  </a:t>
            </a:r>
            <a:endParaRPr sz="18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      T</a:t>
            </a:r>
            <a:endParaRPr sz="1800"/>
          </a:p>
        </p:txBody>
      </p:sp>
      <p:pic>
        <p:nvPicPr>
          <p:cNvPr id="251" name="Google Shape;25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6213" y="1884675"/>
            <a:ext cx="4791575" cy="232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8"/>
          <p:cNvSpPr txBox="1"/>
          <p:nvPr>
            <p:ph idx="1" type="body"/>
          </p:nvPr>
        </p:nvSpPr>
        <p:spPr>
          <a:xfrm>
            <a:off x="5000275" y="4280300"/>
            <a:ext cx="1716000" cy="6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f = </a:t>
            </a:r>
            <a:r>
              <a:rPr lang="pt-BR" sz="1800" u="sng"/>
              <a:t>    1   </a:t>
            </a:r>
            <a:r>
              <a:rPr lang="pt-BR" sz="1800"/>
              <a:t> =&gt;</a:t>
            </a:r>
            <a:r>
              <a:rPr lang="pt-BR" sz="1800" u="sng"/>
              <a:t> </a:t>
            </a:r>
            <a:r>
              <a:rPr lang="pt-BR" sz="1800"/>
              <a:t>  </a:t>
            </a:r>
            <a:endParaRPr sz="18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      0,020</a:t>
            </a:r>
            <a:endParaRPr sz="1800"/>
          </a:p>
        </p:txBody>
      </p:sp>
      <p:sp>
        <p:nvSpPr>
          <p:cNvPr id="253" name="Google Shape;253;p38"/>
          <p:cNvSpPr txBox="1"/>
          <p:nvPr>
            <p:ph idx="1" type="body"/>
          </p:nvPr>
        </p:nvSpPr>
        <p:spPr>
          <a:xfrm>
            <a:off x="6524275" y="4280300"/>
            <a:ext cx="124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f = 50 Hz</a:t>
            </a:r>
            <a:endParaRPr sz="1800"/>
          </a:p>
        </p:txBody>
      </p:sp>
      <p:grpSp>
        <p:nvGrpSpPr>
          <p:cNvPr id="254" name="Google Shape;254;p38"/>
          <p:cNvGrpSpPr/>
          <p:nvPr/>
        </p:nvGrpSpPr>
        <p:grpSpPr>
          <a:xfrm>
            <a:off x="3400540" y="1792950"/>
            <a:ext cx="1455535" cy="1514525"/>
            <a:chOff x="3400540" y="1792950"/>
            <a:chExt cx="1455535" cy="1514525"/>
          </a:xfrm>
        </p:grpSpPr>
        <p:cxnSp>
          <p:nvCxnSpPr>
            <p:cNvPr id="255" name="Google Shape;255;p38"/>
            <p:cNvCxnSpPr/>
            <p:nvPr/>
          </p:nvCxnSpPr>
          <p:spPr>
            <a:xfrm rot="10800000">
              <a:off x="4832911" y="2057375"/>
              <a:ext cx="0" cy="12501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6" name="Google Shape;256;p38"/>
            <p:cNvCxnSpPr/>
            <p:nvPr/>
          </p:nvCxnSpPr>
          <p:spPr>
            <a:xfrm rot="10800000">
              <a:off x="3409225" y="2031332"/>
              <a:ext cx="0" cy="12501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7" name="Google Shape;257;p38"/>
            <p:cNvCxnSpPr/>
            <p:nvPr/>
          </p:nvCxnSpPr>
          <p:spPr>
            <a:xfrm>
              <a:off x="4504475" y="2330850"/>
              <a:ext cx="3516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58" name="Google Shape;258;p38"/>
            <p:cNvCxnSpPr/>
            <p:nvPr/>
          </p:nvCxnSpPr>
          <p:spPr>
            <a:xfrm rot="10800000">
              <a:off x="3400540" y="2330850"/>
              <a:ext cx="3516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59" name="Google Shape;259;p38"/>
            <p:cNvSpPr txBox="1"/>
            <p:nvPr/>
          </p:nvSpPr>
          <p:spPr>
            <a:xfrm>
              <a:off x="3424163" y="1792950"/>
              <a:ext cx="13938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800">
                  <a:solidFill>
                    <a:srgbClr val="FF0000"/>
                  </a:solidFill>
                  <a:latin typeface="Tahoma"/>
                  <a:ea typeface="Tahoma"/>
                  <a:cs typeface="Tahoma"/>
                  <a:sym typeface="Tahoma"/>
                </a:rPr>
                <a:t>25ms - 5ms</a:t>
              </a:r>
              <a:endParaRPr sz="18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260" name="Google Shape;260;p38"/>
          <p:cNvSpPr txBox="1"/>
          <p:nvPr>
            <p:ph idx="1" type="body"/>
          </p:nvPr>
        </p:nvSpPr>
        <p:spPr>
          <a:xfrm>
            <a:off x="726625" y="4280300"/>
            <a:ext cx="26826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T = 25 - 5 = 20 ms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Corrente Alternada</a:t>
            </a:r>
            <a:endParaRPr/>
          </a:p>
        </p:txBody>
      </p:sp>
      <p:sp>
        <p:nvSpPr>
          <p:cNvPr id="266" name="Google Shape;266;p39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Amplitudes Características do Sinal Alternado</a:t>
            </a:r>
            <a:endParaRPr sz="1800"/>
          </a:p>
        </p:txBody>
      </p:sp>
      <p:sp>
        <p:nvSpPr>
          <p:cNvPr id="267" name="Google Shape;267;p39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8" name="Google Shape;268;p39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9" name="Google Shape;26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5082" y="1929963"/>
            <a:ext cx="5633836" cy="2877825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39"/>
          <p:cNvSpPr/>
          <p:nvPr/>
        </p:nvSpPr>
        <p:spPr>
          <a:xfrm>
            <a:off x="4817950" y="2955875"/>
            <a:ext cx="472500" cy="4476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39"/>
          <p:cNvSpPr/>
          <p:nvPr/>
        </p:nvSpPr>
        <p:spPr>
          <a:xfrm>
            <a:off x="1769950" y="2916810"/>
            <a:ext cx="665100" cy="4476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39"/>
          <p:cNvSpPr/>
          <p:nvPr/>
        </p:nvSpPr>
        <p:spPr>
          <a:xfrm rot="-8377420">
            <a:off x="5091395" y="3866686"/>
            <a:ext cx="1276309" cy="599090"/>
          </a:xfrm>
          <a:prstGeom prst="rightArrow">
            <a:avLst>
              <a:gd fmla="val 34794" name="adj1"/>
              <a:gd fmla="val 67393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v(t) = V_P \cdot sin(2 \cdot \pi \cdot f \cdot t)" id="273" name="Google Shape;273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07440" y="4665850"/>
            <a:ext cx="3729119" cy="34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Corrente Alternada</a:t>
            </a:r>
            <a:endParaRPr/>
          </a:p>
        </p:txBody>
      </p:sp>
      <p:sp>
        <p:nvSpPr>
          <p:cNvPr id="279" name="Google Shape;279;p40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Amplitudes Características do Sinal Alternado</a:t>
            </a:r>
            <a:endParaRPr sz="1800"/>
          </a:p>
        </p:txBody>
      </p:sp>
      <p:sp>
        <p:nvSpPr>
          <p:cNvPr id="280" name="Google Shape;280;p40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1" name="Google Shape;281;p40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2" name="Google Shape;28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5082" y="1929963"/>
            <a:ext cx="5633836" cy="2877825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40"/>
          <p:cNvSpPr/>
          <p:nvPr/>
        </p:nvSpPr>
        <p:spPr>
          <a:xfrm>
            <a:off x="5495075" y="2347950"/>
            <a:ext cx="472500" cy="4476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40"/>
          <p:cNvSpPr/>
          <p:nvPr/>
        </p:nvSpPr>
        <p:spPr>
          <a:xfrm>
            <a:off x="1830125" y="2291785"/>
            <a:ext cx="665100" cy="4476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40"/>
          <p:cNvSpPr txBox="1"/>
          <p:nvPr>
            <p:ph idx="1" type="body"/>
          </p:nvPr>
        </p:nvSpPr>
        <p:spPr>
          <a:xfrm>
            <a:off x="1182675" y="4637475"/>
            <a:ext cx="6812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Amplitude máxima (positiva ou negativa) que sinal possui</a:t>
            </a:r>
            <a:endParaRPr sz="1800"/>
          </a:p>
        </p:txBody>
      </p:sp>
      <p:sp>
        <p:nvSpPr>
          <p:cNvPr id="286" name="Google Shape;286;p40"/>
          <p:cNvSpPr/>
          <p:nvPr/>
        </p:nvSpPr>
        <p:spPr>
          <a:xfrm>
            <a:off x="3774300" y="4189875"/>
            <a:ext cx="472500" cy="4476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Corrente Alternada</a:t>
            </a:r>
            <a:endParaRPr/>
          </a:p>
        </p:txBody>
      </p:sp>
      <p:sp>
        <p:nvSpPr>
          <p:cNvPr id="292" name="Google Shape;292;p41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Amplitudes Características do Sinal Alternado</a:t>
            </a:r>
            <a:endParaRPr sz="1800"/>
          </a:p>
        </p:txBody>
      </p:sp>
      <p:sp>
        <p:nvSpPr>
          <p:cNvPr id="293" name="Google Shape;293;p41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4" name="Google Shape;294;p41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5" name="Google Shape;29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5082" y="1929963"/>
            <a:ext cx="5633836" cy="2877825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41"/>
          <p:cNvSpPr/>
          <p:nvPr/>
        </p:nvSpPr>
        <p:spPr>
          <a:xfrm>
            <a:off x="6823275" y="2855800"/>
            <a:ext cx="665100" cy="4476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41"/>
          <p:cNvSpPr/>
          <p:nvPr/>
        </p:nvSpPr>
        <p:spPr>
          <a:xfrm>
            <a:off x="1725125" y="2317818"/>
            <a:ext cx="770100" cy="4476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41"/>
          <p:cNvSpPr txBox="1"/>
          <p:nvPr>
            <p:ph idx="1" type="body"/>
          </p:nvPr>
        </p:nvSpPr>
        <p:spPr>
          <a:xfrm>
            <a:off x="1182675" y="4637475"/>
            <a:ext cx="78282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Amplitude total entre os dois pontos máximos (positivo e negativo)</a:t>
            </a:r>
            <a:endParaRPr sz="1800"/>
          </a:p>
        </p:txBody>
      </p:sp>
      <p:sp>
        <p:nvSpPr>
          <p:cNvPr id="299" name="Google Shape;299;p41"/>
          <p:cNvSpPr/>
          <p:nvPr/>
        </p:nvSpPr>
        <p:spPr>
          <a:xfrm>
            <a:off x="1651268" y="4163832"/>
            <a:ext cx="770100" cy="4476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Corrente Alternada</a:t>
            </a:r>
            <a:endParaRPr/>
          </a:p>
        </p:txBody>
      </p:sp>
      <p:sp>
        <p:nvSpPr>
          <p:cNvPr id="305" name="Google Shape;305;p42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Amplitudes Características do Sinal Alternado</a:t>
            </a:r>
            <a:endParaRPr sz="1800"/>
          </a:p>
        </p:txBody>
      </p:sp>
      <p:sp>
        <p:nvSpPr>
          <p:cNvPr id="306" name="Google Shape;306;p42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7" name="Google Shape;307;p42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08" name="Google Shape;308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5082" y="1929963"/>
            <a:ext cx="5633836" cy="2877825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42"/>
          <p:cNvSpPr/>
          <p:nvPr/>
        </p:nvSpPr>
        <p:spPr>
          <a:xfrm>
            <a:off x="5325318" y="2779600"/>
            <a:ext cx="913800" cy="6582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42"/>
          <p:cNvSpPr/>
          <p:nvPr/>
        </p:nvSpPr>
        <p:spPr>
          <a:xfrm>
            <a:off x="755250" y="2526175"/>
            <a:ext cx="1927200" cy="5859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42"/>
          <p:cNvSpPr txBox="1"/>
          <p:nvPr>
            <p:ph idx="1" type="body"/>
          </p:nvPr>
        </p:nvSpPr>
        <p:spPr>
          <a:xfrm>
            <a:off x="1182675" y="4637475"/>
            <a:ext cx="78282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Amplitude total entre os dois pontos máximos (positivo e negativo)</a:t>
            </a:r>
            <a:endParaRPr sz="1800"/>
          </a:p>
        </p:txBody>
      </p:sp>
      <p:pic>
        <p:nvPicPr>
          <p:cNvPr descr="0,707 \cdot V_P" id="312" name="Google Shape;312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1707" y="2692025"/>
            <a:ext cx="1241818" cy="27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Corrente Alternada</a:t>
            </a:r>
            <a:endParaRPr/>
          </a:p>
        </p:txBody>
      </p:sp>
      <p:sp>
        <p:nvSpPr>
          <p:cNvPr id="318" name="Google Shape;318;p43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</a:t>
            </a:r>
            <a:r>
              <a:rPr lang="pt-BR" sz="1800"/>
              <a:t>Amplitudes Características do Sinal Alternado</a:t>
            </a:r>
            <a:endParaRPr sz="1800"/>
          </a:p>
        </p:txBody>
      </p:sp>
      <p:sp>
        <p:nvSpPr>
          <p:cNvPr id="319" name="Google Shape;319;p43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320" name="Google Shape;320;p43"/>
          <p:cNvPicPr preferRelativeResize="0"/>
          <p:nvPr/>
        </p:nvPicPr>
        <p:blipFill rotWithShape="1">
          <a:blip r:embed="rId3">
            <a:alphaModFix/>
          </a:blip>
          <a:srcRect b="0" l="0" r="36536" t="0"/>
          <a:stretch/>
        </p:blipFill>
        <p:spPr>
          <a:xfrm>
            <a:off x="2372087" y="1878900"/>
            <a:ext cx="4704625" cy="2483075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43"/>
          <p:cNvSpPr txBox="1"/>
          <p:nvPr>
            <p:ph idx="1" type="body"/>
          </p:nvPr>
        </p:nvSpPr>
        <p:spPr>
          <a:xfrm>
            <a:off x="172450" y="2278550"/>
            <a:ext cx="15000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Vp = 12 mA</a:t>
            </a:r>
            <a:endParaRPr sz="1800"/>
          </a:p>
        </p:txBody>
      </p:sp>
      <p:sp>
        <p:nvSpPr>
          <p:cNvPr id="322" name="Google Shape;322;p43"/>
          <p:cNvSpPr txBox="1"/>
          <p:nvPr>
            <p:ph idx="1" type="body"/>
          </p:nvPr>
        </p:nvSpPr>
        <p:spPr>
          <a:xfrm>
            <a:off x="172450" y="3596700"/>
            <a:ext cx="19299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Vef = 8,484 mA</a:t>
            </a:r>
            <a:endParaRPr sz="1800"/>
          </a:p>
        </p:txBody>
      </p:sp>
      <p:sp>
        <p:nvSpPr>
          <p:cNvPr id="323" name="Google Shape;323;p43"/>
          <p:cNvSpPr txBox="1"/>
          <p:nvPr>
            <p:ph idx="1" type="body"/>
          </p:nvPr>
        </p:nvSpPr>
        <p:spPr>
          <a:xfrm>
            <a:off x="172450" y="2937625"/>
            <a:ext cx="2411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Vef = 0,707 x 12 mA</a:t>
            </a:r>
            <a:endParaRPr sz="1800"/>
          </a:p>
        </p:txBody>
      </p:sp>
      <p:sp>
        <p:nvSpPr>
          <p:cNvPr id="324" name="Google Shape;324;p43"/>
          <p:cNvSpPr txBox="1"/>
          <p:nvPr>
            <p:ph idx="1" type="body"/>
          </p:nvPr>
        </p:nvSpPr>
        <p:spPr>
          <a:xfrm>
            <a:off x="7030450" y="2583350"/>
            <a:ext cx="15000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Vp = 12 mA</a:t>
            </a:r>
            <a:endParaRPr sz="1800"/>
          </a:p>
        </p:txBody>
      </p:sp>
      <p:sp>
        <p:nvSpPr>
          <p:cNvPr id="325" name="Google Shape;325;p43"/>
          <p:cNvSpPr txBox="1"/>
          <p:nvPr>
            <p:ph idx="1" type="body"/>
          </p:nvPr>
        </p:nvSpPr>
        <p:spPr>
          <a:xfrm>
            <a:off x="7030450" y="3139500"/>
            <a:ext cx="19299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Vef = 8,484 mA</a:t>
            </a:r>
            <a:endParaRPr sz="1800"/>
          </a:p>
        </p:txBody>
      </p:sp>
      <p:sp>
        <p:nvSpPr>
          <p:cNvPr id="326" name="Google Shape;326;p43"/>
          <p:cNvSpPr txBox="1"/>
          <p:nvPr>
            <p:ph idx="1" type="body"/>
          </p:nvPr>
        </p:nvSpPr>
        <p:spPr>
          <a:xfrm>
            <a:off x="1182675" y="44850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Conclusão: Frequência não muda Valor Eficaz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Corrente Alternada</a:t>
            </a:r>
            <a:endParaRPr/>
          </a:p>
        </p:txBody>
      </p:sp>
      <p:sp>
        <p:nvSpPr>
          <p:cNvPr id="332" name="Google Shape;332;p44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Amplitudes Características do Sinal Alternado</a:t>
            </a:r>
            <a:endParaRPr sz="1800"/>
          </a:p>
        </p:txBody>
      </p:sp>
      <p:sp>
        <p:nvSpPr>
          <p:cNvPr id="333" name="Google Shape;333;p44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334" name="Google Shape;334;p44"/>
          <p:cNvPicPr preferRelativeResize="0"/>
          <p:nvPr/>
        </p:nvPicPr>
        <p:blipFill rotWithShape="1">
          <a:blip r:embed="rId3">
            <a:alphaModFix/>
          </a:blip>
          <a:srcRect b="0" l="62936" r="0" t="0"/>
          <a:stretch/>
        </p:blipFill>
        <p:spPr>
          <a:xfrm>
            <a:off x="3198225" y="1878900"/>
            <a:ext cx="2747549" cy="2483075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4"/>
          <p:cNvSpPr txBox="1"/>
          <p:nvPr>
            <p:ph idx="1" type="body"/>
          </p:nvPr>
        </p:nvSpPr>
        <p:spPr>
          <a:xfrm>
            <a:off x="706263" y="4427100"/>
            <a:ext cx="17418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Vp = 169,7 V</a:t>
            </a:r>
            <a:endParaRPr sz="1800"/>
          </a:p>
        </p:txBody>
      </p:sp>
      <p:sp>
        <p:nvSpPr>
          <p:cNvPr id="336" name="Google Shape;336;p44"/>
          <p:cNvSpPr txBox="1"/>
          <p:nvPr>
            <p:ph idx="1" type="body"/>
          </p:nvPr>
        </p:nvSpPr>
        <p:spPr>
          <a:xfrm>
            <a:off x="6902113" y="4427100"/>
            <a:ext cx="15723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Vef = 120 V</a:t>
            </a:r>
            <a:endParaRPr sz="1800"/>
          </a:p>
        </p:txBody>
      </p:sp>
      <p:sp>
        <p:nvSpPr>
          <p:cNvPr id="337" name="Google Shape;337;p44"/>
          <p:cNvSpPr txBox="1"/>
          <p:nvPr>
            <p:ph idx="1" type="body"/>
          </p:nvPr>
        </p:nvSpPr>
        <p:spPr>
          <a:xfrm>
            <a:off x="2659475" y="4427100"/>
            <a:ext cx="43200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Vef = 0,707 x Vp = 0,707 x 169,7 V =&gt; 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/>
              <a:t>Definindo Objetivos</a:t>
            </a:r>
            <a:endParaRPr sz="3600"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o Eletromagnetismo.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Corrente Alternada.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Corrente Alternada</a:t>
            </a:r>
            <a:endParaRPr/>
          </a:p>
        </p:txBody>
      </p:sp>
      <p:sp>
        <p:nvSpPr>
          <p:cNvPr id="343" name="Google Shape;343;p45"/>
          <p:cNvSpPr txBox="1"/>
          <p:nvPr>
            <p:ph idx="1" type="body"/>
          </p:nvPr>
        </p:nvSpPr>
        <p:spPr>
          <a:xfrm>
            <a:off x="1182675" y="1513275"/>
            <a:ext cx="7898400" cy="12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FF0000"/>
                </a:solidFill>
              </a:rPr>
              <a:t>Questão de revisão</a:t>
            </a:r>
            <a:endParaRPr sz="1800">
              <a:solidFill>
                <a:srgbClr val="FF0000"/>
              </a:solidFill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Char char="❏"/>
            </a:pPr>
            <a:r>
              <a:rPr lang="pt-BR" sz="1800">
                <a:solidFill>
                  <a:srgbClr val="FF0000"/>
                </a:solidFill>
              </a:rPr>
              <a:t>Se nas nossas casas a energia elétrica é uma senóide e esta tem valor eficaz igual à 220V. Qual o valor de pico dessa senóide?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344" name="Google Shape;344;p45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3600"/>
              <a:t>Resumindo</a:t>
            </a:r>
            <a:endParaRPr sz="3600"/>
          </a:p>
        </p:txBody>
      </p:sp>
      <p:sp>
        <p:nvSpPr>
          <p:cNvPr id="350" name="Google Shape;350;p4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51" name="Google Shape;351;p46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Aprendeu-se sobre Corrente Alternada.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357" name="Google Shape;357;p4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8" name="Google Shape;358;p4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9" name="Google Shape;359;p4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0" name="Google Shape;360;p4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1" name="Google Shape;361;p4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2" name="Google Shape;362;p4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3" name="Google Shape;363;p4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4" name="Google Shape;364;p4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5" name="Google Shape;365;p4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6" name="Google Shape;366;p4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67" name="Google Shape;367;p47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4000"/>
              <a:t>Princípios do Eletromagnetismo</a:t>
            </a:r>
            <a:endParaRPr sz="4000"/>
          </a:p>
        </p:txBody>
      </p:sp>
      <p:sp>
        <p:nvSpPr>
          <p:cNvPr id="149" name="Google Shape;149;p28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Campo Magnético</a:t>
            </a:r>
            <a:endParaRPr sz="1800"/>
          </a:p>
        </p:txBody>
      </p:sp>
      <p:sp>
        <p:nvSpPr>
          <p:cNvPr id="151" name="Google Shape;151;p28"/>
          <p:cNvSpPr txBox="1"/>
          <p:nvPr>
            <p:ph idx="1" type="body"/>
          </p:nvPr>
        </p:nvSpPr>
        <p:spPr>
          <a:xfrm>
            <a:off x="1182675" y="1970475"/>
            <a:ext cx="7898400" cy="8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O ímã natural tem a propriedade de atrair pedaços de ferro;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Essa força de atração é devido ao campo magnético ao redor do ímã;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sp>
        <p:nvSpPr>
          <p:cNvPr id="152" name="Google Shape;152;p28"/>
          <p:cNvSpPr txBox="1"/>
          <p:nvPr>
            <p:ph idx="1" type="body"/>
          </p:nvPr>
        </p:nvSpPr>
        <p:spPr>
          <a:xfrm>
            <a:off x="1182675" y="28086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Região do espaço onde uma força age sobre um corpo magnético.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153" name="Google Shape;15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9302" y="3248475"/>
            <a:ext cx="2861845" cy="175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0170" y="3326495"/>
            <a:ext cx="3025859" cy="159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4000"/>
              <a:t>Princípios do Eletromagnetismo</a:t>
            </a:r>
            <a:endParaRPr sz="4000"/>
          </a:p>
        </p:txBody>
      </p:sp>
      <p:sp>
        <p:nvSpPr>
          <p:cNvPr id="160" name="Google Shape;160;p29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1" name="Google Shape;161;p29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Campo Magnético</a:t>
            </a:r>
            <a:endParaRPr sz="1800"/>
          </a:p>
        </p:txBody>
      </p:sp>
      <p:sp>
        <p:nvSpPr>
          <p:cNvPr id="162" name="Google Shape;162;p29"/>
          <p:cNvSpPr txBox="1"/>
          <p:nvPr>
            <p:ph idx="1" type="body"/>
          </p:nvPr>
        </p:nvSpPr>
        <p:spPr>
          <a:xfrm>
            <a:off x="1182675" y="19704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A força de interação entre dois ímãs pode ser de atração ou repulsão;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163" name="Google Shape;163;p29"/>
          <p:cNvPicPr preferRelativeResize="0"/>
          <p:nvPr/>
        </p:nvPicPr>
        <p:blipFill rotWithShape="1">
          <a:blip r:embed="rId3">
            <a:alphaModFix/>
          </a:blip>
          <a:srcRect b="43592" l="0" r="0" t="0"/>
          <a:stretch/>
        </p:blipFill>
        <p:spPr>
          <a:xfrm>
            <a:off x="955374" y="2866301"/>
            <a:ext cx="3223052" cy="179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9"/>
          <p:cNvPicPr preferRelativeResize="0"/>
          <p:nvPr/>
        </p:nvPicPr>
        <p:blipFill rotWithShape="1">
          <a:blip r:embed="rId3">
            <a:alphaModFix/>
          </a:blip>
          <a:srcRect b="0" l="0" r="0" t="54847"/>
          <a:stretch/>
        </p:blipFill>
        <p:spPr>
          <a:xfrm>
            <a:off x="4620874" y="2866301"/>
            <a:ext cx="4024952" cy="179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4000"/>
              <a:t>Princípios do Eletromagnetismo</a:t>
            </a:r>
            <a:endParaRPr sz="4000"/>
          </a:p>
        </p:txBody>
      </p:sp>
      <p:sp>
        <p:nvSpPr>
          <p:cNvPr id="170" name="Google Shape;170;p30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1" name="Google Shape;171;p30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Campo Magnético</a:t>
            </a:r>
            <a:endParaRPr sz="1800"/>
          </a:p>
        </p:txBody>
      </p:sp>
      <p:sp>
        <p:nvSpPr>
          <p:cNvPr id="172" name="Google Shape;172;p30"/>
          <p:cNvSpPr txBox="1"/>
          <p:nvPr>
            <p:ph idx="1" type="body"/>
          </p:nvPr>
        </p:nvSpPr>
        <p:spPr>
          <a:xfrm>
            <a:off x="1182675" y="1970475"/>
            <a:ext cx="7898400" cy="8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“Pólos magnéticos diferentes se atraem e pólos magnéticos iguais se repelem.”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173" name="Google Shape;17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0376" y="2815572"/>
            <a:ext cx="4823249" cy="209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4000"/>
              <a:t>Princípios do Eletromagnetismo</a:t>
            </a:r>
            <a:endParaRPr sz="4000"/>
          </a:p>
        </p:txBody>
      </p:sp>
      <p:sp>
        <p:nvSpPr>
          <p:cNvPr id="179" name="Google Shape;179;p31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0" name="Google Shape;180;p31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Eletromagnetismo</a:t>
            </a:r>
            <a:endParaRPr sz="1800"/>
          </a:p>
        </p:txBody>
      </p:sp>
      <p:sp>
        <p:nvSpPr>
          <p:cNvPr id="181" name="Google Shape;181;p31"/>
          <p:cNvSpPr txBox="1"/>
          <p:nvPr>
            <p:ph idx="1" type="body"/>
          </p:nvPr>
        </p:nvSpPr>
        <p:spPr>
          <a:xfrm>
            <a:off x="1182675" y="1970475"/>
            <a:ext cx="7898400" cy="8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Os fenômenos magnéticos levaram diversos cientistas a se aprofundarem no seu estudo por meio de experimentos.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sp>
        <p:nvSpPr>
          <p:cNvPr id="182" name="Google Shape;182;p31"/>
          <p:cNvSpPr txBox="1"/>
          <p:nvPr>
            <p:ph idx="1" type="body"/>
          </p:nvPr>
        </p:nvSpPr>
        <p:spPr>
          <a:xfrm>
            <a:off x="1182675" y="2884875"/>
            <a:ext cx="7898400" cy="12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A descoberta mais notável foi a de que os fenômenos elétricos e magnéticos atuam sempre juntos, dando início ao estudo do eletromagnetismo.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4000"/>
              <a:t>Princípios do Eletromagnetismo</a:t>
            </a:r>
            <a:endParaRPr sz="4000"/>
          </a:p>
        </p:txBody>
      </p:sp>
      <p:sp>
        <p:nvSpPr>
          <p:cNvPr id="188" name="Google Shape;188;p32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9" name="Google Shape;189;p32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Campo Magnético Criado por Corrente Elétrica</a:t>
            </a:r>
            <a:endParaRPr sz="1800"/>
          </a:p>
        </p:txBody>
      </p:sp>
      <p:sp>
        <p:nvSpPr>
          <p:cNvPr id="190" name="Google Shape;190;p32"/>
          <p:cNvSpPr txBox="1"/>
          <p:nvPr>
            <p:ph idx="1" type="body"/>
          </p:nvPr>
        </p:nvSpPr>
        <p:spPr>
          <a:xfrm>
            <a:off x="1182675" y="19704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A passagem de corrente produz um campo magnético ao seu redor;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191" name="Google Shape;19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0000" y="2568800"/>
            <a:ext cx="3052175" cy="211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4776" y="2568800"/>
            <a:ext cx="4362872" cy="211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4000"/>
              <a:t>Princípios do Eletromagnetismo</a:t>
            </a:r>
            <a:endParaRPr sz="4000"/>
          </a:p>
        </p:txBody>
      </p:sp>
      <p:sp>
        <p:nvSpPr>
          <p:cNvPr id="198" name="Google Shape;198;p33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9" name="Google Shape;199;p33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Corrente Elétrica Criada por Campo Magnético</a:t>
            </a:r>
            <a:endParaRPr sz="1800"/>
          </a:p>
        </p:txBody>
      </p:sp>
      <p:sp>
        <p:nvSpPr>
          <p:cNvPr id="200" name="Google Shape;200;p33"/>
          <p:cNvSpPr txBox="1"/>
          <p:nvPr>
            <p:ph idx="1" type="body"/>
          </p:nvPr>
        </p:nvSpPr>
        <p:spPr>
          <a:xfrm>
            <a:off x="1182675" y="1970475"/>
            <a:ext cx="7898400" cy="8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Um condutor parado, imerso num campo magnético constante, não sofre nenhum efeito;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sp>
        <p:nvSpPr>
          <p:cNvPr id="201" name="Google Shape;201;p33"/>
          <p:cNvSpPr txBox="1"/>
          <p:nvPr>
            <p:ph idx="1" type="body"/>
          </p:nvPr>
        </p:nvSpPr>
        <p:spPr>
          <a:xfrm>
            <a:off x="1182675" y="2808675"/>
            <a:ext cx="7898400" cy="8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Se o condutor se movimentar dentro desse campo magnético B, surge nele uma tensão induzida v’ e uma corrente induzida i';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sp>
        <p:nvSpPr>
          <p:cNvPr id="202" name="Google Shape;202;p33"/>
          <p:cNvSpPr txBox="1"/>
          <p:nvPr>
            <p:ph idx="1" type="body"/>
          </p:nvPr>
        </p:nvSpPr>
        <p:spPr>
          <a:xfrm>
            <a:off x="1182675" y="3723075"/>
            <a:ext cx="7898400" cy="8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Se o condutor estiver parado, mas o campo magnético for variável, o mesmo fenômeno pode ser observado (tensão e corrente induzidas).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4000"/>
              <a:t>Princípios do Eletromagnetismo</a:t>
            </a:r>
            <a:endParaRPr sz="4000"/>
          </a:p>
        </p:txBody>
      </p:sp>
      <p:sp>
        <p:nvSpPr>
          <p:cNvPr id="208" name="Google Shape;208;p34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9" name="Google Shape;209;p34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Corrente Elétrica Criada por Campo Magnético</a:t>
            </a:r>
            <a:endParaRPr sz="1800"/>
          </a:p>
        </p:txBody>
      </p:sp>
      <p:pic>
        <p:nvPicPr>
          <p:cNvPr id="210" name="Google Shape;21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0973" y="1953075"/>
            <a:ext cx="6262055" cy="303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