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Tahoma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16050b2036_0_8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116050b2036_0_8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16050b2036_0_9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116050b2036_0_9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bb22427fa9_0_20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bb22427fa9_0_20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16050b2036_0_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16050b2036_0_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16050b2036_0_2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116050b2036_0_2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16050b2036_0_3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16050b2036_0_3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16050b2036_0_4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116050b2036_0_4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16050b2036_0_5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16050b2036_0_5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16050b2036_0_6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116050b2036_0_6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Elementos Básicos Submetidos a CA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 em CA</a:t>
            </a:r>
            <a:endParaRPr/>
          </a:p>
        </p:txBody>
      </p:sp>
      <p:sp>
        <p:nvSpPr>
          <p:cNvPr id="220" name="Google Shape;220;p35"/>
          <p:cNvSpPr txBox="1"/>
          <p:nvPr>
            <p:ph idx="1" type="body"/>
          </p:nvPr>
        </p:nvSpPr>
        <p:spPr>
          <a:xfrm>
            <a:off x="1182675" y="1513275"/>
            <a:ext cx="78984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As expressões das potências ativa e reativa lembram relações trigonométricas de um triângulo retângulo.</a:t>
            </a:r>
            <a:endParaRPr sz="1800"/>
          </a:p>
        </p:txBody>
      </p:sp>
      <p:sp>
        <p:nvSpPr>
          <p:cNvPr id="221" name="Google Shape;221;p35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2" name="Google Shape;222;p35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3" name="Google Shape;223;p35"/>
          <p:cNvSpPr txBox="1"/>
          <p:nvPr>
            <p:ph idx="1" type="body"/>
          </p:nvPr>
        </p:nvSpPr>
        <p:spPr>
          <a:xfrm>
            <a:off x="1182675" y="2427675"/>
            <a:ext cx="7898400" cy="11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figura abaixo mostra como seriam os triângulos de potências de uma carga com característica, respectivamente, (a) indutiva, (b) capacitiva e (c) puramente resistiva. </a:t>
            </a:r>
            <a:endParaRPr sz="1800"/>
          </a:p>
        </p:txBody>
      </p:sp>
      <p:pic>
        <p:nvPicPr>
          <p:cNvPr id="224" name="Google Shape;224;p35"/>
          <p:cNvPicPr preferRelativeResize="0"/>
          <p:nvPr/>
        </p:nvPicPr>
        <p:blipFill rotWithShape="1">
          <a:blip r:embed="rId3">
            <a:alphaModFix/>
          </a:blip>
          <a:srcRect b="38443" l="32968" r="31281" t="46080"/>
          <a:stretch/>
        </p:blipFill>
        <p:spPr>
          <a:xfrm>
            <a:off x="1682254" y="3618975"/>
            <a:ext cx="5779491" cy="140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 em CA</a:t>
            </a:r>
            <a:endParaRPr/>
          </a:p>
        </p:txBody>
      </p:sp>
      <p:sp>
        <p:nvSpPr>
          <p:cNvPr id="230" name="Google Shape;230;p36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1" name="Google Shape;231;p36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2" name="Google Shape;232;p36"/>
          <p:cNvPicPr preferRelativeResize="0"/>
          <p:nvPr/>
        </p:nvPicPr>
        <p:blipFill rotWithShape="1">
          <a:blip r:embed="rId3">
            <a:alphaModFix/>
          </a:blip>
          <a:srcRect b="22355" l="37387" r="35941" t="41217"/>
          <a:stretch/>
        </p:blipFill>
        <p:spPr>
          <a:xfrm>
            <a:off x="2181876" y="1309100"/>
            <a:ext cx="4780249" cy="367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238" name="Google Shape;238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9" name="Google Shape;239;p3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Aprendeu-se sobre componentes submetidos a CA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Aprendeu-se sobre Potência em CA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45" name="Google Shape;245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0" name="Google Shape;250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4" name="Google Shape;254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5" name="Google Shape;255;p38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componentes submetidos a CA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Potência em CA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Elementos Básicos em CA</a:t>
            </a:r>
            <a:endParaRPr/>
          </a:p>
        </p:txBody>
      </p:sp>
      <p:sp>
        <p:nvSpPr>
          <p:cNvPr id="149" name="Google Shape;149;p28"/>
          <p:cNvSpPr txBox="1"/>
          <p:nvPr>
            <p:ph idx="1" type="body"/>
          </p:nvPr>
        </p:nvSpPr>
        <p:spPr>
          <a:xfrm>
            <a:off x="1182675" y="1513275"/>
            <a:ext cx="78984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É importante entender o que acontece com os elementos básicos (resistor, capacitor e indutor) quando submetidos às excitações CA.</a:t>
            </a:r>
            <a:endParaRPr sz="1800"/>
          </a:p>
        </p:txBody>
      </p:sp>
      <p:sp>
        <p:nvSpPr>
          <p:cNvPr id="150" name="Google Shape;150;p2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1" name="Google Shape;151;p28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1182675" y="2351475"/>
            <a:ext cx="78984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Resistores não sofrem outra influência que não a de sua própria resistência. Então, a corrente e a tensão sempre estão em fase.</a:t>
            </a:r>
            <a:endParaRPr sz="1800"/>
          </a:p>
        </p:txBody>
      </p:sp>
      <p:pic>
        <p:nvPicPr>
          <p:cNvPr id="153" name="Google Shape;153;p28"/>
          <p:cNvPicPr preferRelativeResize="0"/>
          <p:nvPr/>
        </p:nvPicPr>
        <p:blipFill rotWithShape="1">
          <a:blip r:embed="rId3">
            <a:alphaModFix/>
          </a:blip>
          <a:srcRect b="37822" l="39949" r="38080" t="47671"/>
          <a:stretch/>
        </p:blipFill>
        <p:spPr>
          <a:xfrm>
            <a:off x="2157078" y="3232825"/>
            <a:ext cx="4829845" cy="17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Elementos Básicos em CA</a:t>
            </a:r>
            <a:endParaRPr/>
          </a:p>
        </p:txBody>
      </p:sp>
      <p:sp>
        <p:nvSpPr>
          <p:cNvPr id="159" name="Google Shape;159;p29"/>
          <p:cNvSpPr txBox="1"/>
          <p:nvPr>
            <p:ph idx="1" type="body"/>
          </p:nvPr>
        </p:nvSpPr>
        <p:spPr>
          <a:xfrm>
            <a:off x="1182675" y="1513275"/>
            <a:ext cx="78984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Porém capacitores e indutores “sentem” a variação temporal da corrente e a defasam em relação à tensão:</a:t>
            </a:r>
            <a:endParaRPr sz="1800"/>
          </a:p>
        </p:txBody>
      </p:sp>
      <p:sp>
        <p:nvSpPr>
          <p:cNvPr id="160" name="Google Shape;160;p29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1" name="Google Shape;161;p29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2" name="Google Shape;162;p29"/>
          <p:cNvSpPr txBox="1"/>
          <p:nvPr>
            <p:ph idx="1" type="body"/>
          </p:nvPr>
        </p:nvSpPr>
        <p:spPr>
          <a:xfrm>
            <a:off x="1182675" y="2351475"/>
            <a:ext cx="78984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capacitores adiantam a corrente em 90º, enquanto que indutores a atrasam em 90º.</a:t>
            </a:r>
            <a:endParaRPr sz="1800"/>
          </a:p>
        </p:txBody>
      </p:sp>
      <p:pic>
        <p:nvPicPr>
          <p:cNvPr id="163" name="Google Shape;163;p29"/>
          <p:cNvPicPr preferRelativeResize="0"/>
          <p:nvPr/>
        </p:nvPicPr>
        <p:blipFill rotWithShape="1">
          <a:blip r:embed="rId3">
            <a:alphaModFix/>
          </a:blip>
          <a:srcRect b="28572" l="30455" r="28376" t="56863"/>
          <a:stretch/>
        </p:blipFill>
        <p:spPr>
          <a:xfrm>
            <a:off x="65395" y="3232825"/>
            <a:ext cx="9013210" cy="17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Elementos Básicos em CA</a:t>
            </a:r>
            <a:endParaRPr/>
          </a:p>
        </p:txBody>
      </p:sp>
      <p:sp>
        <p:nvSpPr>
          <p:cNvPr id="169" name="Google Shape;169;p30"/>
          <p:cNvSpPr txBox="1"/>
          <p:nvPr>
            <p:ph idx="1" type="body"/>
          </p:nvPr>
        </p:nvSpPr>
        <p:spPr>
          <a:xfrm>
            <a:off x="1182675" y="1513275"/>
            <a:ext cx="7898400" cy="12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Este comportamento deve-se à própria natureza desses elementos, cujo funcionamento exige o fornecimento de energia para formação de campos elétricos ou magnéticos, sem a realização de trabalho útil.</a:t>
            </a:r>
            <a:endParaRPr sz="1800"/>
          </a:p>
        </p:txBody>
      </p:sp>
      <p:sp>
        <p:nvSpPr>
          <p:cNvPr id="170" name="Google Shape;170;p30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1" name="Google Shape;171;p30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2" name="Google Shape;172;p30"/>
          <p:cNvSpPr txBox="1"/>
          <p:nvPr>
            <p:ph idx="1" type="body"/>
          </p:nvPr>
        </p:nvSpPr>
        <p:spPr>
          <a:xfrm>
            <a:off x="1182675" y="2808675"/>
            <a:ext cx="7898400" cy="12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Devido a esta “reação” de capacitores e indutores à passagem de CA, estes elementos são ditos reativos e caracterizados por uma reatância, medida em ohms (Ω):</a:t>
            </a:r>
            <a:endParaRPr sz="1800"/>
          </a:p>
        </p:txBody>
      </p:sp>
      <p:pic>
        <p:nvPicPr>
          <p:cNvPr id="173" name="Google Shape;173;p30"/>
          <p:cNvPicPr preferRelativeResize="0"/>
          <p:nvPr/>
        </p:nvPicPr>
        <p:blipFill rotWithShape="1">
          <a:blip r:embed="rId3">
            <a:alphaModFix/>
          </a:blip>
          <a:srcRect b="31847" l="28124" r="45398" t="59090"/>
          <a:stretch/>
        </p:blipFill>
        <p:spPr>
          <a:xfrm>
            <a:off x="1992458" y="4032975"/>
            <a:ext cx="5159085" cy="99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Elementos Básicos em CA</a:t>
            </a:r>
            <a:endParaRPr/>
          </a:p>
        </p:txBody>
      </p:sp>
      <p:sp>
        <p:nvSpPr>
          <p:cNvPr id="179" name="Google Shape;179;p31"/>
          <p:cNvSpPr txBox="1"/>
          <p:nvPr>
            <p:ph idx="1" type="body"/>
          </p:nvPr>
        </p:nvSpPr>
        <p:spPr>
          <a:xfrm>
            <a:off x="1182675" y="1513275"/>
            <a:ext cx="7898400" cy="12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impedância (Z) é uma grandeza que agrega a resistência R e a reatância X. </a:t>
            </a:r>
            <a:r>
              <a:rPr lang="pt-BR" sz="1800"/>
              <a:t>Diz-se que esses "ingredientes" da impedância estão "em quadratura" (em ângulo reto).</a:t>
            </a:r>
            <a:endParaRPr sz="1800"/>
          </a:p>
        </p:txBody>
      </p:sp>
      <p:sp>
        <p:nvSpPr>
          <p:cNvPr id="180" name="Google Shape;180;p31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1" name="Google Shape;181;p31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2" name="Google Shape;182;p31"/>
          <p:cNvSpPr txBox="1"/>
          <p:nvPr>
            <p:ph idx="1" type="body"/>
          </p:nvPr>
        </p:nvSpPr>
        <p:spPr>
          <a:xfrm>
            <a:off x="1182675" y="2808675"/>
            <a:ext cx="78984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impedância pode ser representada por um triângulo retângulo desenhado para cima (indutivo) ou para baixo (capacitivo).</a:t>
            </a:r>
            <a:endParaRPr sz="1800"/>
          </a:p>
        </p:txBody>
      </p:sp>
      <p:pic>
        <p:nvPicPr>
          <p:cNvPr id="183" name="Google Shape;183;p31"/>
          <p:cNvPicPr preferRelativeResize="0"/>
          <p:nvPr/>
        </p:nvPicPr>
        <p:blipFill rotWithShape="1">
          <a:blip r:embed="rId3">
            <a:alphaModFix/>
          </a:blip>
          <a:srcRect b="45706" l="35731" r="33464" t="39634"/>
          <a:stretch/>
        </p:blipFill>
        <p:spPr>
          <a:xfrm>
            <a:off x="1915827" y="3604275"/>
            <a:ext cx="5312347" cy="142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Elementos Básicos em CA</a:t>
            </a:r>
            <a:endParaRPr/>
          </a:p>
        </p:txBody>
      </p:sp>
      <p:sp>
        <p:nvSpPr>
          <p:cNvPr id="189" name="Google Shape;189;p32"/>
          <p:cNvSpPr txBox="1"/>
          <p:nvPr>
            <p:ph idx="1" type="body"/>
          </p:nvPr>
        </p:nvSpPr>
        <p:spPr>
          <a:xfrm>
            <a:off x="1182675" y="1513275"/>
            <a:ext cx="7898400" cy="12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maioria das cargas tem característica indutiva: é o caso de motores de indução, aparelhos de solda elétrica, reatores de lâmpadas fluorescentes e muitas outras. </a:t>
            </a:r>
            <a:endParaRPr sz="1800"/>
          </a:p>
        </p:txBody>
      </p:sp>
      <p:sp>
        <p:nvSpPr>
          <p:cNvPr id="190" name="Google Shape;190;p32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1" name="Google Shape;191;p32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2" name="Google Shape;192;p32"/>
          <p:cNvSpPr txBox="1"/>
          <p:nvPr>
            <p:ph idx="1" type="body"/>
          </p:nvPr>
        </p:nvSpPr>
        <p:spPr>
          <a:xfrm>
            <a:off x="1182675" y="2808675"/>
            <a:ext cx="78984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As cargas com característica capacitiva são mais raras, como o caso de motores síncronos sobre-excitados.</a:t>
            </a:r>
            <a:endParaRPr sz="1800"/>
          </a:p>
        </p:txBody>
      </p:sp>
      <p:sp>
        <p:nvSpPr>
          <p:cNvPr id="193" name="Google Shape;193;p32"/>
          <p:cNvSpPr txBox="1"/>
          <p:nvPr>
            <p:ph idx="1" type="body"/>
          </p:nvPr>
        </p:nvSpPr>
        <p:spPr>
          <a:xfrm>
            <a:off x="1182675" y="3723075"/>
            <a:ext cx="7898400" cy="12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Mas o uso de capacitores de refasamento em instalações industriais é muito comum, já que compensam o atraso das </a:t>
            </a:r>
            <a:r>
              <a:rPr lang="pt-BR" sz="1800"/>
              <a:t>ou</a:t>
            </a:r>
            <a:r>
              <a:rPr lang="pt-BR" sz="1800"/>
              <a:t>tras cargas (indutivas) promovendo o avanço da corrente em relação à tensão.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 em CA</a:t>
            </a:r>
            <a:endParaRPr/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1182675" y="1513275"/>
            <a:ext cx="78984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potência média </a:t>
            </a:r>
            <a:r>
              <a:rPr i="1" lang="pt-BR" sz="1800"/>
              <a:t>P</a:t>
            </a:r>
            <a:r>
              <a:rPr lang="pt-BR" sz="1800"/>
              <a:t> (ou </a:t>
            </a:r>
            <a:r>
              <a:rPr lang="pt-BR" sz="1800">
                <a:solidFill>
                  <a:srgbClr val="FF0000"/>
                </a:solidFill>
              </a:rPr>
              <a:t>ativa</a:t>
            </a:r>
            <a:r>
              <a:rPr lang="pt-BR" sz="1800"/>
              <a:t>) é dada por: </a:t>
            </a:r>
            <a:r>
              <a:rPr i="1" lang="pt-BR" sz="1800"/>
              <a:t>P =V ⋅I ⋅ cos(φ)</a:t>
            </a:r>
            <a:r>
              <a:rPr lang="pt-BR" sz="1800"/>
              <a:t>, onde </a:t>
            </a:r>
            <a:r>
              <a:rPr i="1" lang="pt-BR" sz="1800"/>
              <a:t>V</a:t>
            </a:r>
            <a:r>
              <a:rPr lang="pt-BR" sz="1800"/>
              <a:t> e </a:t>
            </a:r>
            <a:r>
              <a:rPr i="1" lang="pt-BR" sz="1800"/>
              <a:t>I</a:t>
            </a:r>
            <a:r>
              <a:rPr lang="pt-BR" sz="1800"/>
              <a:t> são valores </a:t>
            </a:r>
            <a:r>
              <a:rPr i="1" lang="pt-BR" sz="1800"/>
              <a:t>eficazes</a:t>
            </a:r>
            <a:r>
              <a:rPr lang="pt-BR" sz="1800"/>
              <a:t> de tensão e corrente, respectivamente.</a:t>
            </a:r>
            <a:r>
              <a:rPr lang="pt-BR" sz="1800"/>
              <a:t> </a:t>
            </a:r>
            <a:endParaRPr sz="1800"/>
          </a:p>
        </p:txBody>
      </p:sp>
      <p:sp>
        <p:nvSpPr>
          <p:cNvPr id="200" name="Google Shape;200;p33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1" name="Google Shape;201;p33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" name="Google Shape;202;p33"/>
          <p:cNvSpPr txBox="1"/>
          <p:nvPr>
            <p:ph idx="1" type="body"/>
          </p:nvPr>
        </p:nvSpPr>
        <p:spPr>
          <a:xfrm>
            <a:off x="1182675" y="2503875"/>
            <a:ext cx="78984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Esta é a potência ativa (também chamada real), capaz de realizar trabalho útil; sua unidade é o Watt (W).</a:t>
            </a:r>
            <a:endParaRPr sz="1800"/>
          </a:p>
        </p:txBody>
      </p:sp>
      <p:sp>
        <p:nvSpPr>
          <p:cNvPr id="203" name="Google Shape;203;p33"/>
          <p:cNvSpPr txBox="1"/>
          <p:nvPr>
            <p:ph idx="1" type="body"/>
          </p:nvPr>
        </p:nvSpPr>
        <p:spPr>
          <a:xfrm>
            <a:off x="1182675" y="3570675"/>
            <a:ext cx="7898400" cy="12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potência </a:t>
            </a:r>
            <a:r>
              <a:rPr lang="pt-BR" sz="1800">
                <a:solidFill>
                  <a:srgbClr val="FF0000"/>
                </a:solidFill>
              </a:rPr>
              <a:t>reativa</a:t>
            </a:r>
            <a:r>
              <a:rPr lang="pt-BR" sz="1800"/>
              <a:t> (</a:t>
            </a:r>
            <a:r>
              <a:rPr i="1" lang="pt-BR" sz="1800"/>
              <a:t>Q</a:t>
            </a:r>
            <a:r>
              <a:rPr lang="pt-BR" sz="1800"/>
              <a:t>) – aquela usada apenas para a formação de campos elétricos ou magnéticos nos elementos reativos – é dada por </a:t>
            </a:r>
            <a:r>
              <a:rPr i="1" lang="pt-BR" sz="1800"/>
              <a:t>Q = V ⋅ I ⋅sin(φ)</a:t>
            </a:r>
            <a:r>
              <a:rPr lang="pt-BR" sz="1800"/>
              <a:t> e sua unidade é o Volt-Ampère reativo (VAr).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Potência em CA</a:t>
            </a:r>
            <a:endParaRPr/>
          </a:p>
        </p:txBody>
      </p:sp>
      <p:sp>
        <p:nvSpPr>
          <p:cNvPr id="209" name="Google Shape;209;p34"/>
          <p:cNvSpPr txBox="1"/>
          <p:nvPr>
            <p:ph idx="1" type="body"/>
          </p:nvPr>
        </p:nvSpPr>
        <p:spPr>
          <a:xfrm>
            <a:off x="1182675" y="1513275"/>
            <a:ext cx="7898400" cy="12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Denomina-se potência </a:t>
            </a:r>
            <a:r>
              <a:rPr lang="pt-BR" sz="1800">
                <a:solidFill>
                  <a:srgbClr val="FF0000"/>
                </a:solidFill>
              </a:rPr>
              <a:t>aparente</a:t>
            </a:r>
            <a:r>
              <a:rPr lang="pt-BR" sz="1800"/>
              <a:t> (</a:t>
            </a:r>
            <a:r>
              <a:rPr i="1" lang="pt-BR" sz="1800"/>
              <a:t>S</a:t>
            </a:r>
            <a:r>
              <a:rPr lang="pt-BR" sz="1800"/>
              <a:t>) àquela que engloba as duas anteriores; como essas se aplicam a elementos em quadratura (</a:t>
            </a:r>
            <a:r>
              <a:rPr i="1" lang="pt-BR" sz="1800"/>
              <a:t>R</a:t>
            </a:r>
            <a:r>
              <a:rPr lang="pt-BR" sz="1800"/>
              <a:t> e </a:t>
            </a:r>
            <a:r>
              <a:rPr i="1" lang="pt-BR" sz="1800"/>
              <a:t>X</a:t>
            </a:r>
            <a:r>
              <a:rPr lang="pt-BR" sz="1800"/>
              <a:t>), seu valor não é simplesmente a soma algébrica de </a:t>
            </a:r>
            <a:r>
              <a:rPr i="1" lang="pt-BR" sz="1800"/>
              <a:t>P</a:t>
            </a:r>
            <a:r>
              <a:rPr lang="pt-BR" sz="1800"/>
              <a:t> e </a:t>
            </a:r>
            <a:r>
              <a:rPr i="1" lang="pt-BR" sz="1800"/>
              <a:t>Q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210" name="Google Shape;210;p34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1" name="Google Shape;211;p34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" name="Google Shape;212;p34"/>
          <p:cNvSpPr txBox="1"/>
          <p:nvPr>
            <p:ph idx="1" type="body"/>
          </p:nvPr>
        </p:nvSpPr>
        <p:spPr>
          <a:xfrm>
            <a:off x="1182675" y="2808675"/>
            <a:ext cx="78984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Assim, sendo dada por                  e   tendo por unidade o Volt-Ampère (VA). Então,</a:t>
            </a:r>
            <a:endParaRPr sz="1800"/>
          </a:p>
        </p:txBody>
      </p:sp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b="49474" l="40866" r="51909" t="46813"/>
          <a:stretch/>
        </p:blipFill>
        <p:spPr>
          <a:xfrm>
            <a:off x="4503025" y="2808675"/>
            <a:ext cx="1552999" cy="42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4"/>
          <p:cNvPicPr preferRelativeResize="0"/>
          <p:nvPr/>
        </p:nvPicPr>
        <p:blipFill rotWithShape="1">
          <a:blip r:embed="rId3">
            <a:alphaModFix/>
          </a:blip>
          <a:srcRect b="44573" l="34100" r="32005" t="50133"/>
          <a:stretch/>
        </p:blipFill>
        <p:spPr>
          <a:xfrm>
            <a:off x="691950" y="4009475"/>
            <a:ext cx="7760099" cy="6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