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y="5143500" cx="9144000"/>
  <p:notesSz cx="6858000" cy="9144000"/>
  <p:embeddedFontLst>
    <p:embeddedFont>
      <p:font typeface="Tahom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A72EB3-72D3-4D28-BC8E-B25ACAB05B47}">
  <a:tblStyle styleId="{04A72EB3-72D3-4D28-BC8E-B25ACAB05B4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Tahoma-regular.fntdata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38" Type="http://schemas.openxmlformats.org/officeDocument/2006/relationships/font" Target="fonts/Tahoma-bold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bfc4931fa1_0_2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bfc4931fa1_0_2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bfc4931fa1_0_3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bfc4931fa1_0_3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bfc4931fa1_0_4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bfc4931fa1_0_4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bfc4931fa1_0_5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bfc4931fa1_0_5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bfc4931fa1_0_8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bfc4931fa1_0_8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bfc4931fa1_0_7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bfc4931fa1_0_7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bfc4931fa1_0_9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bfc4931fa1_0_9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c04e70d1ee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c04e70d1ee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c04e70d1ee_0_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c04e70d1ee_0_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04e70d1ee_0_1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c04e70d1ee_0_1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04e70d1ee_0_2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c04e70d1ee_0_2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c04e70d1ee_0_3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c04e70d1ee_0_3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c04e70d1ee_0_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c04e70d1ee_0_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c04e70d1ee_0_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c04e70d1ee_0_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c04e70d1ee_0_5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c04e70d1ee_0_5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c078a04334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c078a04334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c078a04334_0_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gc078a04334_0_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c078a04334_0_1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c078a04334_0_1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a516b3417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a516b3417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bfc4931fa1_0_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bfc4931fa1_0_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bfc4931fa1_0_1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bfc4931fa1_0_1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c04e70d1ee_0_9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c04e70d1ee_0_9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c04e70d1ee_0_8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c04e70d1ee_0_8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c04e70d1ee_0_6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c04e70d1ee_0_6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bfc4931fa1_0_1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bfc4931fa1_0_1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Sistema Energético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Eletricidade Alternada - C</a:t>
            </a:r>
            <a:r>
              <a:rPr lang="pt-BR"/>
              <a:t>A</a:t>
            </a:r>
            <a:endParaRPr/>
          </a:p>
        </p:txBody>
      </p:sp>
      <p:sp>
        <p:nvSpPr>
          <p:cNvPr id="208" name="Google Shape;208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9" name="Google Shape;209;p35"/>
          <p:cNvSpPr txBox="1"/>
          <p:nvPr>
            <p:ph idx="1" type="body"/>
          </p:nvPr>
        </p:nvSpPr>
        <p:spPr>
          <a:xfrm>
            <a:off x="1182675" y="1513249"/>
            <a:ext cx="77724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 eletricidade alterna de polaridade. Ora positivo, ora negativo, formando uma senoide.</a:t>
            </a:r>
            <a:endParaRPr sz="2200"/>
          </a:p>
        </p:txBody>
      </p:sp>
      <p:sp>
        <p:nvSpPr>
          <p:cNvPr id="210" name="Google Shape;210;p35"/>
          <p:cNvSpPr txBox="1"/>
          <p:nvPr>
            <p:ph idx="1" type="body"/>
          </p:nvPr>
        </p:nvSpPr>
        <p:spPr>
          <a:xfrm>
            <a:off x="1182675" y="4240250"/>
            <a:ext cx="77724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Na região Nordeste, a tensão monofásica é 220 Vef. Na tela do osciloscópio temos uma senoide de 311 Vpico</a:t>
            </a:r>
            <a:endParaRPr sz="2200"/>
          </a:p>
        </p:txBody>
      </p:sp>
      <p:pic>
        <p:nvPicPr>
          <p:cNvPr id="211" name="Google Shape;211;p35"/>
          <p:cNvPicPr preferRelativeResize="0"/>
          <p:nvPr/>
        </p:nvPicPr>
        <p:blipFill rotWithShape="1">
          <a:blip r:embed="rId3">
            <a:alphaModFix/>
          </a:blip>
          <a:srcRect b="18957" l="0" r="0" t="9933"/>
          <a:stretch/>
        </p:blipFill>
        <p:spPr>
          <a:xfrm>
            <a:off x="2792725" y="2453223"/>
            <a:ext cx="3558550" cy="1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Eletricidade Alternada - CA</a:t>
            </a:r>
            <a:endParaRPr/>
          </a:p>
        </p:txBody>
      </p:sp>
      <p:sp>
        <p:nvSpPr>
          <p:cNvPr id="217" name="Google Shape;217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8" name="Google Shape;218;p36"/>
          <p:cNvSpPr txBox="1"/>
          <p:nvPr>
            <p:ph idx="1" type="body"/>
          </p:nvPr>
        </p:nvSpPr>
        <p:spPr>
          <a:xfrm>
            <a:off x="1182675" y="1513250"/>
            <a:ext cx="77724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Por que usar energia alternada e não contínua?</a:t>
            </a:r>
            <a:endParaRPr sz="2200"/>
          </a:p>
        </p:txBody>
      </p:sp>
      <p:sp>
        <p:nvSpPr>
          <p:cNvPr id="219" name="Google Shape;219;p36"/>
          <p:cNvSpPr txBox="1"/>
          <p:nvPr>
            <p:ph idx="1" type="body"/>
          </p:nvPr>
        </p:nvSpPr>
        <p:spPr>
          <a:xfrm>
            <a:off x="1182675" y="2030450"/>
            <a:ext cx="7772400" cy="9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 gerador produz eletricidade CA naturalmente, graças ao giro do rotor. E para conseguir eletricidade CC, basta uma conversão utilizando um retificador.</a:t>
            </a:r>
            <a:endParaRPr sz="1800"/>
          </a:p>
        </p:txBody>
      </p:sp>
      <p:sp>
        <p:nvSpPr>
          <p:cNvPr id="220" name="Google Shape;220;p36"/>
          <p:cNvSpPr txBox="1"/>
          <p:nvPr>
            <p:ph idx="1" type="body"/>
          </p:nvPr>
        </p:nvSpPr>
        <p:spPr>
          <a:xfrm>
            <a:off x="1182675" y="2944850"/>
            <a:ext cx="7772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energia CC é mais fácil de ser obtida a partir da energia CA do que obter CA a partir de CC, que é muito caro.</a:t>
            </a:r>
            <a:endParaRPr sz="1800"/>
          </a:p>
        </p:txBody>
      </p:sp>
      <p:sp>
        <p:nvSpPr>
          <p:cNvPr id="221" name="Google Shape;221;p36"/>
          <p:cNvSpPr txBox="1"/>
          <p:nvPr>
            <p:ph idx="1" type="body"/>
          </p:nvPr>
        </p:nvSpPr>
        <p:spPr>
          <a:xfrm>
            <a:off x="1182675" y="3630650"/>
            <a:ext cx="7772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rede elétrica só opera por causa dos transformadores de energia, e estes precisam de energia CA para funcionar.</a:t>
            </a:r>
            <a:endParaRPr sz="1800"/>
          </a:p>
        </p:txBody>
      </p:sp>
      <p:sp>
        <p:nvSpPr>
          <p:cNvPr id="222" name="Google Shape;222;p36"/>
          <p:cNvSpPr txBox="1"/>
          <p:nvPr>
            <p:ph idx="1" type="body"/>
          </p:nvPr>
        </p:nvSpPr>
        <p:spPr>
          <a:xfrm>
            <a:off x="1182675" y="4316450"/>
            <a:ext cx="7772400" cy="6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energia CA, quando transmitida em longas distâncias, sofre menos perdas nos cabos do que a energia CC.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Subestação Elevadora</a:t>
            </a:r>
            <a:endParaRPr/>
          </a:p>
        </p:txBody>
      </p:sp>
      <p:sp>
        <p:nvSpPr>
          <p:cNvPr id="228" name="Google Shape;228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9" name="Google Shape;229;p37"/>
          <p:cNvSpPr txBox="1"/>
          <p:nvPr>
            <p:ph idx="1" type="body"/>
          </p:nvPr>
        </p:nvSpPr>
        <p:spPr>
          <a:xfrm>
            <a:off x="1182675" y="151325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Este é o segundo componente da rede elétrica, localizado próximo da fonte geradora ou usina elétrica.</a:t>
            </a:r>
            <a:endParaRPr sz="2200"/>
          </a:p>
        </p:txBody>
      </p:sp>
      <p:sp>
        <p:nvSpPr>
          <p:cNvPr id="230" name="Google Shape;230;p37"/>
          <p:cNvSpPr txBox="1"/>
          <p:nvPr>
            <p:ph idx="1" type="body"/>
          </p:nvPr>
        </p:nvSpPr>
        <p:spPr>
          <a:xfrm>
            <a:off x="1182675" y="2427650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 energia sai do gerador (13,8 kV), segue para uma subestação elevadora, onde a tensão será aumentada antes de ser transmitida para os grandes centros. </a:t>
            </a:r>
            <a:endParaRPr sz="2200"/>
          </a:p>
        </p:txBody>
      </p:sp>
      <p:sp>
        <p:nvSpPr>
          <p:cNvPr id="231" name="Google Shape;231;p37"/>
          <p:cNvSpPr txBox="1"/>
          <p:nvPr>
            <p:ph idx="1" type="body"/>
          </p:nvPr>
        </p:nvSpPr>
        <p:spPr>
          <a:xfrm>
            <a:off x="1182675" y="3676550"/>
            <a:ext cx="7772400" cy="11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 transformador de potência recebe no primário (entrada) 13,8 kV e eleva no secundário (saída) para:  230, 345, 440, 500, 525, 600 ou 765 kV. 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Subestação Elevadora</a:t>
            </a:r>
            <a:endParaRPr/>
          </a:p>
        </p:txBody>
      </p:sp>
      <p:sp>
        <p:nvSpPr>
          <p:cNvPr id="237" name="Google Shape;237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8" name="Google Shape;238;p38"/>
          <p:cNvSpPr txBox="1"/>
          <p:nvPr>
            <p:ph idx="1" type="body"/>
          </p:nvPr>
        </p:nvSpPr>
        <p:spPr>
          <a:xfrm>
            <a:off x="1182675" y="1513250"/>
            <a:ext cx="77724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Quantidade de subestações</a:t>
            </a:r>
            <a:endParaRPr sz="2200"/>
          </a:p>
        </p:txBody>
      </p:sp>
      <p:graphicFrame>
        <p:nvGraphicFramePr>
          <p:cNvPr id="239" name="Google Shape;239;p38"/>
          <p:cNvGraphicFramePr/>
          <p:nvPr/>
        </p:nvGraphicFramePr>
        <p:xfrm>
          <a:off x="899338" y="2014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{04A72EB3-72D3-4D28-BC8E-B25ACAB05B47}</a:tableStyleId>
              </a:tblPr>
              <a:tblGrid>
                <a:gridCol w="2643175"/>
                <a:gridCol w="2643175"/>
                <a:gridCol w="2058975"/>
              </a:tblGrid>
              <a:tr h="32482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Nível de Tensão (kV)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Quantidade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 hMerge="1"/>
              </a:tr>
              <a:tr h="3248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Transformadores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Subestações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765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17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600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16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525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56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41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168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110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440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95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27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345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184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66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324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230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753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400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Subestação Elevadora</a:t>
            </a:r>
            <a:endParaRPr/>
          </a:p>
        </p:txBody>
      </p:sp>
      <p:sp>
        <p:nvSpPr>
          <p:cNvPr id="245" name="Google Shape;245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descr="http://t0.gstatic.com/images?q=tbn:ANd9GcQ0UvXD-mZ9TPwWZmPJ47-t-cw1oopuG_gfhQTttUhvZ1ZHEwO-YA" id="246" name="Google Shape;24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1425" y="1317025"/>
            <a:ext cx="5441150" cy="36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Linha de Transmissão</a:t>
            </a:r>
            <a:endParaRPr/>
          </a:p>
        </p:txBody>
      </p:sp>
      <p:sp>
        <p:nvSpPr>
          <p:cNvPr id="252" name="Google Shape;252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3" name="Google Shape;253;p40"/>
          <p:cNvSpPr txBox="1"/>
          <p:nvPr>
            <p:ph idx="1" type="body"/>
          </p:nvPr>
        </p:nvSpPr>
        <p:spPr>
          <a:xfrm>
            <a:off x="1182675" y="1513250"/>
            <a:ext cx="519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o terceiro componente da rede elétrica.</a:t>
            </a:r>
            <a:endParaRPr sz="2200"/>
          </a:p>
        </p:txBody>
      </p:sp>
      <p:sp>
        <p:nvSpPr>
          <p:cNvPr id="254" name="Google Shape;254;p40"/>
          <p:cNvSpPr txBox="1"/>
          <p:nvPr>
            <p:ph idx="1" type="body"/>
          </p:nvPr>
        </p:nvSpPr>
        <p:spPr>
          <a:xfrm>
            <a:off x="1182675" y="2275250"/>
            <a:ext cx="5196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Interliga uma subestação elevadora com uma subestação abaixadora.</a:t>
            </a:r>
            <a:endParaRPr sz="2200"/>
          </a:p>
        </p:txBody>
      </p:sp>
      <p:sp>
        <p:nvSpPr>
          <p:cNvPr id="255" name="Google Shape;255;p40"/>
          <p:cNvSpPr txBox="1"/>
          <p:nvPr>
            <p:ph idx="1" type="body"/>
          </p:nvPr>
        </p:nvSpPr>
        <p:spPr>
          <a:xfrm>
            <a:off x="1182675" y="3066950"/>
            <a:ext cx="5048700" cy="8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Instalação de feixes de cabos</a:t>
            </a:r>
            <a:r>
              <a:rPr lang="pt-BR" sz="2200"/>
              <a:t>,</a:t>
            </a:r>
            <a:r>
              <a:rPr lang="pt-BR" sz="2200"/>
              <a:t> </a:t>
            </a:r>
            <a:r>
              <a:rPr lang="pt-BR" sz="2200"/>
              <a:t>onde cada</a:t>
            </a:r>
            <a:r>
              <a:rPr lang="pt-BR" sz="2200"/>
              <a:t> fase tem 2 ou 4 cabos.</a:t>
            </a:r>
            <a:endParaRPr sz="2200"/>
          </a:p>
        </p:txBody>
      </p:sp>
      <p:pic>
        <p:nvPicPr>
          <p:cNvPr descr="Torres de Transmissão Elétrica 04 por Rafael David." id="256" name="Google Shape;25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0175" y="1349375"/>
            <a:ext cx="2279975" cy="342535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40"/>
          <p:cNvSpPr txBox="1"/>
          <p:nvPr>
            <p:ph idx="1" type="body"/>
          </p:nvPr>
        </p:nvSpPr>
        <p:spPr>
          <a:xfrm>
            <a:off x="1182675" y="3905150"/>
            <a:ext cx="5048700" cy="8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Estratégia para diminuir as perdas na transmissão.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Linha de Transmissão</a:t>
            </a:r>
            <a:endParaRPr/>
          </a:p>
        </p:txBody>
      </p:sp>
      <p:sp>
        <p:nvSpPr>
          <p:cNvPr id="263" name="Google Shape;263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4" name="Google Shape;264;p41"/>
          <p:cNvSpPr txBox="1"/>
          <p:nvPr>
            <p:ph idx="1" type="body"/>
          </p:nvPr>
        </p:nvSpPr>
        <p:spPr>
          <a:xfrm>
            <a:off x="1182675" y="1513250"/>
            <a:ext cx="78285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Agumas características</a:t>
            </a:r>
            <a:endParaRPr sz="2200"/>
          </a:p>
        </p:txBody>
      </p:sp>
      <p:graphicFrame>
        <p:nvGraphicFramePr>
          <p:cNvPr id="265" name="Google Shape;265;p41"/>
          <p:cNvGraphicFramePr/>
          <p:nvPr/>
        </p:nvGraphicFramePr>
        <p:xfrm>
          <a:off x="1391550" y="220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{04A72EB3-72D3-4D28-BC8E-B25ACAB05B47}</a:tableStyleId>
              </a:tblPr>
              <a:tblGrid>
                <a:gridCol w="1590225"/>
                <a:gridCol w="1590225"/>
                <a:gridCol w="1590225"/>
                <a:gridCol w="1590225"/>
              </a:tblGrid>
              <a:tr h="48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Tensão (kV)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Extensão Total (km)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Quant.</a:t>
                      </a:r>
                      <a:endParaRPr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Altura média (m)</a:t>
                      </a:r>
                      <a:endParaRPr b="1" i="0" sz="1600" u="none" cap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765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2.698,00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60m</a:t>
                      </a:r>
                      <a:endParaRPr sz="16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600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4.044,00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  <a:endParaRPr b="0" i="0" sz="1600" u="none" cap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243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525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5.225,65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44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  <a:endParaRPr b="0" i="0" sz="1600" u="none" cap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29.643,97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200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 41m</a:t>
                      </a:r>
                      <a:endParaRPr sz="16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440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6.829,93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54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  <a:endParaRPr b="0" i="0" sz="1600" u="none" cap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  <a:tr h="243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345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9.360,32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131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30m</a:t>
                      </a:r>
                      <a:endParaRPr sz="160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1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230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44.056,21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Tahoma"/>
                        <a:buNone/>
                      </a:pPr>
                      <a:r>
                        <a:rPr b="0" i="0" lang="pt-BR" sz="16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747</a:t>
                      </a:r>
                      <a:endParaRPr/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  <a:endParaRPr b="0" i="0" sz="1600" u="none" cap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Subestação Abaixadora</a:t>
            </a:r>
            <a:endParaRPr/>
          </a:p>
        </p:txBody>
      </p:sp>
      <p:sp>
        <p:nvSpPr>
          <p:cNvPr id="271" name="Google Shape;271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2" name="Google Shape;272;p42"/>
          <p:cNvSpPr txBox="1"/>
          <p:nvPr>
            <p:ph idx="1" type="body"/>
          </p:nvPr>
        </p:nvSpPr>
        <p:spPr>
          <a:xfrm>
            <a:off x="1182675" y="151325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o quarto componente do sistema elétrico e faz conexão entre sistemas de tensões diferentes.</a:t>
            </a:r>
            <a:endParaRPr sz="2200"/>
          </a:p>
        </p:txBody>
      </p:sp>
      <p:sp>
        <p:nvSpPr>
          <p:cNvPr id="273" name="Google Shape;273;p42"/>
          <p:cNvSpPr txBox="1"/>
          <p:nvPr>
            <p:ph idx="1" type="body"/>
          </p:nvPr>
        </p:nvSpPr>
        <p:spPr>
          <a:xfrm>
            <a:off x="1182675" y="2427650"/>
            <a:ext cx="7772400" cy="13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 transformador da subestação abaixadora recebe energia nas tensões: 230, 345, 440, 500, 525, 600 ou 765 kV. Depois, rebaixa para tensão de distribuição 13,8 kV.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Subestação Abaixadora</a:t>
            </a:r>
            <a:endParaRPr/>
          </a:p>
        </p:txBody>
      </p:sp>
      <p:sp>
        <p:nvSpPr>
          <p:cNvPr id="279" name="Google Shape;279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descr="dracena" id="280" name="Google Shape;280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08653" y="1257222"/>
            <a:ext cx="4926694" cy="36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Rede de Distribuição</a:t>
            </a:r>
            <a:endParaRPr/>
          </a:p>
        </p:txBody>
      </p:sp>
      <p:sp>
        <p:nvSpPr>
          <p:cNvPr id="286" name="Google Shape;286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7" name="Google Shape;287;p44"/>
          <p:cNvSpPr txBox="1"/>
          <p:nvPr>
            <p:ph idx="1" type="body"/>
          </p:nvPr>
        </p:nvSpPr>
        <p:spPr>
          <a:xfrm>
            <a:off x="1182675" y="151325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o quinto componente do sistema elétrico e faz conexão entre a subestação abaixadora e o consumidor.</a:t>
            </a:r>
            <a:endParaRPr sz="2200"/>
          </a:p>
        </p:txBody>
      </p:sp>
      <p:sp>
        <p:nvSpPr>
          <p:cNvPr id="288" name="Google Shape;288;p44"/>
          <p:cNvSpPr txBox="1"/>
          <p:nvPr>
            <p:ph idx="1" type="body"/>
          </p:nvPr>
        </p:nvSpPr>
        <p:spPr>
          <a:xfrm>
            <a:off x="1182675" y="2427650"/>
            <a:ext cx="77724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formada por poste de concreto ou madeira, onde na parte mais alta do poste saem os três cabos de energia, em média tensão.</a:t>
            </a:r>
            <a:endParaRPr sz="2200"/>
          </a:p>
        </p:txBody>
      </p:sp>
      <p:sp>
        <p:nvSpPr>
          <p:cNvPr id="289" name="Google Shape;289;p44"/>
          <p:cNvSpPr txBox="1"/>
          <p:nvPr>
            <p:ph idx="1" type="body"/>
          </p:nvPr>
        </p:nvSpPr>
        <p:spPr>
          <a:xfrm>
            <a:off x="1182675" y="3723050"/>
            <a:ext cx="77724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Antes do transformador tem três pará-raios e três chaves fusíveis. Eles servem para proteger o transformador de defeitos elétricos.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o funcionamento da rede elétrica;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Identificar cada parte que compõe o grande sistema energético.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Rede de Distribuição</a:t>
            </a:r>
            <a:endParaRPr/>
          </a:p>
        </p:txBody>
      </p:sp>
      <p:sp>
        <p:nvSpPr>
          <p:cNvPr id="295" name="Google Shape;295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descr="Rede elétrica já existente poderá trafegar dados" id="296" name="Google Shape;296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3860" y="1257226"/>
            <a:ext cx="4956280" cy="371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Rede de Distribuição</a:t>
            </a:r>
            <a:endParaRPr/>
          </a:p>
        </p:txBody>
      </p:sp>
      <p:sp>
        <p:nvSpPr>
          <p:cNvPr id="302" name="Google Shape;302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3" name="Google Shape;303;p46"/>
          <p:cNvSpPr txBox="1"/>
          <p:nvPr>
            <p:ph idx="1" type="body"/>
          </p:nvPr>
        </p:nvSpPr>
        <p:spPr>
          <a:xfrm>
            <a:off x="1182675" y="1513250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Existe um transformador de força que recebe energia em 13,8 kV e rebaixa para níveis de consumo como 380 Vef trifásico e 220 Vef monofásico.</a:t>
            </a:r>
            <a:endParaRPr sz="2200"/>
          </a:p>
        </p:txBody>
      </p:sp>
      <p:sp>
        <p:nvSpPr>
          <p:cNvPr id="304" name="Google Shape;304;p46"/>
          <p:cNvSpPr txBox="1"/>
          <p:nvPr>
            <p:ph idx="1" type="body"/>
          </p:nvPr>
        </p:nvSpPr>
        <p:spPr>
          <a:xfrm>
            <a:off x="1182675" y="27324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Observe que, atrás do transformador, passam quatros fios. Esses fios são as três fases e o neutro do sistema.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10" name="Google Shape;310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1" name="Google Shape;311;p47"/>
          <p:cNvSpPr txBox="1"/>
          <p:nvPr>
            <p:ph idx="1" type="body"/>
          </p:nvPr>
        </p:nvSpPr>
        <p:spPr>
          <a:xfrm>
            <a:off x="1182675" y="1513250"/>
            <a:ext cx="77724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Última etapa do sistema elétrico.</a:t>
            </a:r>
            <a:endParaRPr sz="2200"/>
          </a:p>
        </p:txBody>
      </p:sp>
      <p:sp>
        <p:nvSpPr>
          <p:cNvPr id="312" name="Google Shape;312;p47"/>
          <p:cNvSpPr txBox="1"/>
          <p:nvPr>
            <p:ph idx="1" type="body"/>
          </p:nvPr>
        </p:nvSpPr>
        <p:spPr>
          <a:xfrm>
            <a:off x="1182675" y="20466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Ligação com energia monofásica: a ligação do poste será entre uma fase e o neutro. </a:t>
            </a:r>
            <a:endParaRPr sz="2200"/>
          </a:p>
        </p:txBody>
      </p:sp>
      <p:sp>
        <p:nvSpPr>
          <p:cNvPr id="313" name="Google Shape;313;p47"/>
          <p:cNvSpPr txBox="1"/>
          <p:nvPr>
            <p:ph idx="1" type="body"/>
          </p:nvPr>
        </p:nvSpPr>
        <p:spPr>
          <a:xfrm>
            <a:off x="1182675" y="29610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Os fios seguem por uma tubulação até a caixa de medição, onde ficará o medidor monofásico.</a:t>
            </a:r>
            <a:endParaRPr sz="2200"/>
          </a:p>
        </p:txBody>
      </p:sp>
      <p:sp>
        <p:nvSpPr>
          <p:cNvPr id="314" name="Google Shape;314;p47"/>
          <p:cNvSpPr txBox="1"/>
          <p:nvPr>
            <p:ph idx="1" type="body"/>
          </p:nvPr>
        </p:nvSpPr>
        <p:spPr>
          <a:xfrm>
            <a:off x="1182675" y="38754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 medidor é de propriedade da concessionária local de energia. 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20" name="Google Shape;320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21" name="Google Shape;321;p48"/>
          <p:cNvPicPr preferRelativeResize="0"/>
          <p:nvPr/>
        </p:nvPicPr>
        <p:blipFill rotWithShape="1">
          <a:blip r:embed="rId3">
            <a:alphaModFix/>
          </a:blip>
          <a:srcRect b="9804" l="0" r="0" t="0"/>
          <a:stretch/>
        </p:blipFill>
        <p:spPr>
          <a:xfrm>
            <a:off x="2678276" y="1257225"/>
            <a:ext cx="3787448" cy="3800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27" name="Google Shape;327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8" name="Google Shape;328;p49"/>
          <p:cNvSpPr txBox="1"/>
          <p:nvPr>
            <p:ph idx="1" type="body"/>
          </p:nvPr>
        </p:nvSpPr>
        <p:spPr>
          <a:xfrm>
            <a:off x="1182675" y="1513250"/>
            <a:ext cx="7772400" cy="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Após a fiação sair da caixa de medição, segue para o quadro de distribuição dentro da casa. </a:t>
            </a:r>
            <a:endParaRPr sz="2200"/>
          </a:p>
        </p:txBody>
      </p:sp>
      <p:sp>
        <p:nvSpPr>
          <p:cNvPr id="329" name="Google Shape;329;p49"/>
          <p:cNvSpPr txBox="1"/>
          <p:nvPr>
            <p:ph idx="1" type="body"/>
          </p:nvPr>
        </p:nvSpPr>
        <p:spPr>
          <a:xfrm>
            <a:off x="1182675" y="24276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Ligação dos circuitos terminais por meio de disjuntores termomagnéticos.</a:t>
            </a:r>
            <a:endParaRPr sz="2200"/>
          </a:p>
        </p:txBody>
      </p:sp>
      <p:sp>
        <p:nvSpPr>
          <p:cNvPr id="330" name="Google Shape;330;p49"/>
          <p:cNvSpPr txBox="1"/>
          <p:nvPr>
            <p:ph idx="1" type="body"/>
          </p:nvPr>
        </p:nvSpPr>
        <p:spPr>
          <a:xfrm>
            <a:off x="1182675" y="3418250"/>
            <a:ext cx="77724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Alimentam iluminação, tomadas de uso geral, etc.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36" name="Google Shape;336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37" name="Google Shape;33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016" y="1409629"/>
            <a:ext cx="3667594" cy="3581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6216" y="1409624"/>
            <a:ext cx="3288768" cy="35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44" name="Google Shape;344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45" name="Google Shape;34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1358" y="1409634"/>
            <a:ext cx="5701284" cy="3581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Consumidor</a:t>
            </a:r>
            <a:endParaRPr/>
          </a:p>
        </p:txBody>
      </p:sp>
      <p:sp>
        <p:nvSpPr>
          <p:cNvPr id="351" name="Google Shape;351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52" name="Google Shape;35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41" y="1409634"/>
            <a:ext cx="5333917" cy="3581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358" name="Google Shape;358;p5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9" name="Google Shape;359;p53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Você também aprendeu um pouco sobre o funcionamento da rede elétrica (ou sistema energético).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 conheceu os componentes básicos desse sistema e como a eletricidade percorre longas distâncias desde a fonte, sendo transformada nesse caminho até chegar até o consumidor final.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65" name="Google Shape;365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6" name="Google Shape;366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7" name="Google Shape;367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8" name="Google Shape;368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9" name="Google Shape;369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0" name="Google Shape;370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1" name="Google Shape;371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54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5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5" name="Google Shape;375;p54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Sistema Elétrico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8"/>
            <a:ext cx="77724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Uma rede elétrica é formada por:</a:t>
            </a:r>
            <a:endParaRPr sz="2200"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1182675" y="2046680"/>
            <a:ext cx="77724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Fonte geradora,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Subestação elevadora,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Linha de transmissão,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Subestação abaixadora,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Rede de distribuição, e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Consumidor.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Sistema Elétrico</a:t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descr="power-transmission" id="158" name="Google Shape;15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913" y="1317250"/>
            <a:ext cx="4902175" cy="368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Fonte Geradora</a:t>
            </a:r>
            <a:endParaRPr/>
          </a:p>
        </p:txBody>
      </p:sp>
      <p:sp>
        <p:nvSpPr>
          <p:cNvPr id="164" name="Google Shape;164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1182675" y="1513278"/>
            <a:ext cx="77724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 Brasil possui vários tipos de fontes de energia elétrica</a:t>
            </a:r>
            <a:endParaRPr sz="2200"/>
          </a:p>
        </p:txBody>
      </p:sp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1182675" y="2046680"/>
            <a:ext cx="77724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Hidroeletricidade </a:t>
            </a:r>
            <a:endParaRPr sz="2200"/>
          </a:p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Termoeletricidade</a:t>
            </a:r>
            <a:endParaRPr sz="2200"/>
          </a:p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Energias Renováveis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Fonte Geradora</a:t>
            </a:r>
            <a:endParaRPr/>
          </a:p>
        </p:txBody>
      </p:sp>
      <p:sp>
        <p:nvSpPr>
          <p:cNvPr id="172" name="Google Shape;172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1182675" y="1513278"/>
            <a:ext cx="77724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Hidroeletricidade </a:t>
            </a:r>
            <a:endParaRPr sz="2200"/>
          </a:p>
        </p:txBody>
      </p:sp>
      <p:pic>
        <p:nvPicPr>
          <p:cNvPr id="174" name="Google Shape;17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992375"/>
            <a:ext cx="4009915" cy="299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4524" y="1992374"/>
            <a:ext cx="3675860" cy="299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Fonte Geradora</a:t>
            </a:r>
            <a:endParaRPr/>
          </a:p>
        </p:txBody>
      </p:sp>
      <p:sp>
        <p:nvSpPr>
          <p:cNvPr id="181" name="Google Shape;181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1182675" y="1513278"/>
            <a:ext cx="77724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Termoeletricidade</a:t>
            </a:r>
            <a:endParaRPr sz="2200"/>
          </a:p>
        </p:txBody>
      </p:sp>
      <p:pic>
        <p:nvPicPr>
          <p:cNvPr id="183" name="Google Shape;18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663" y="2144774"/>
            <a:ext cx="3240738" cy="27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8775" y="2144778"/>
            <a:ext cx="3917949" cy="2777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Fonte Geradora</a:t>
            </a:r>
            <a:endParaRPr/>
          </a:p>
        </p:txBody>
      </p:sp>
      <p:sp>
        <p:nvSpPr>
          <p:cNvPr id="190" name="Google Shape;190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1" name="Google Shape;191;p33"/>
          <p:cNvSpPr txBox="1"/>
          <p:nvPr>
            <p:ph idx="1" type="body"/>
          </p:nvPr>
        </p:nvSpPr>
        <p:spPr>
          <a:xfrm>
            <a:off x="1182675" y="1513278"/>
            <a:ext cx="77724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Energias Renováveis</a:t>
            </a:r>
            <a:endParaRPr sz="2200"/>
          </a:p>
        </p:txBody>
      </p:sp>
      <p:pic>
        <p:nvPicPr>
          <p:cNvPr id="192" name="Google Shape;1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7120" y="160725"/>
            <a:ext cx="3363806" cy="483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1992375"/>
            <a:ext cx="4502579" cy="299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ahoma"/>
              <a:buNone/>
            </a:pPr>
            <a:r>
              <a:rPr lang="pt-BR"/>
              <a:t>Fonte Geradora</a:t>
            </a:r>
            <a:endParaRPr/>
          </a:p>
        </p:txBody>
      </p:sp>
      <p:sp>
        <p:nvSpPr>
          <p:cNvPr id="199" name="Google Shape;19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0" name="Google Shape;200;p34"/>
          <p:cNvSpPr txBox="1"/>
          <p:nvPr>
            <p:ph idx="1" type="body"/>
          </p:nvPr>
        </p:nvSpPr>
        <p:spPr>
          <a:xfrm>
            <a:off x="1182675" y="1513251"/>
            <a:ext cx="7772400" cy="4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Independente do tipo de fonte, o que se quer é ...</a:t>
            </a:r>
            <a:endParaRPr sz="2200"/>
          </a:p>
        </p:txBody>
      </p:sp>
      <p:sp>
        <p:nvSpPr>
          <p:cNvPr id="201" name="Google Shape;201;p34"/>
          <p:cNvSpPr txBox="1"/>
          <p:nvPr>
            <p:ph idx="1" type="body"/>
          </p:nvPr>
        </p:nvSpPr>
        <p:spPr>
          <a:xfrm>
            <a:off x="1182675" y="2030450"/>
            <a:ext cx="77724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… </a:t>
            </a:r>
            <a:r>
              <a:rPr lang="pt-BR" sz="2200"/>
              <a:t>produzir o movimento rotativo do gerador para produzir a eletricidade alternada</a:t>
            </a:r>
            <a:endParaRPr sz="2200"/>
          </a:p>
        </p:txBody>
      </p:sp>
      <p:pic>
        <p:nvPicPr>
          <p:cNvPr id="202" name="Google Shape;202;p34"/>
          <p:cNvPicPr preferRelativeResize="0"/>
          <p:nvPr/>
        </p:nvPicPr>
        <p:blipFill rotWithShape="1">
          <a:blip r:embed="rId3">
            <a:alphaModFix/>
          </a:blip>
          <a:srcRect b="14719" l="0" r="0" t="0"/>
          <a:stretch/>
        </p:blipFill>
        <p:spPr>
          <a:xfrm>
            <a:off x="2271492" y="2862950"/>
            <a:ext cx="4601016" cy="216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