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y="5143500" cx="9144000"/>
  <p:notesSz cx="6858000" cy="9144000"/>
  <p:embeddedFontLst>
    <p:embeddedFont>
      <p:font typeface="Tahoma"/>
      <p:regular r:id="rId28"/>
      <p:bold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font" Target="fonts/Tahoma-regular.fntdata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font" Target="fonts/Tahoma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86cdfaa1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86cdfaa1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86cdfaa1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786cdfaa1_2_143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1786cdfaa1_2_143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786cdfaa1_2_150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1786cdfaa1_2_150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786cdfaa1_2_157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g1786cdfaa1_2_157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786cdfaa1_2_163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g1786cdfaa1_2_163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786cdfaa1_2_16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1786cdfaa1_2_169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1786cdfaa1_2_176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g1786cdfaa1_2_176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1786cdfaa1_2_18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1786cdfaa1_2_18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1786cdfaa1_2_1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1786cdfaa1_2_1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1786cdfaa1_2_195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g1786cdfaa1_2_195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786cdfaa1_3_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g1786cdfaa1_3_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786cdfaa1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786cdfaa1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1786cdfaa1_3_13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g1786cdfaa1_3_13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1786cdfaa1_2_201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1786cdfaa1_2_201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786cdfaa1_2_9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g1786cdfaa1_2_9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786cdfaa1_2_100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1786cdfaa1_2_100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786cdfaa1_2_10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1786cdfaa1_2_109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786cdfaa1_2_115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1786cdfaa1_2_115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1786cdfaa1_2_12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1786cdfaa1_2_12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786cdfaa1_2_12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g1786cdfaa1_2_129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786cdfaa1_2_137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1786cdfaa1_2_137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138" y="1408585"/>
            <a:ext cx="44388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738" y="-458315"/>
            <a:ext cx="44388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3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300" cy="9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200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b="0" i="0" lang="pt-BR" sz="36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Diodos Especiais</a:t>
            </a:r>
            <a:endParaRPr/>
          </a:p>
        </p:txBody>
      </p:sp>
      <p:sp>
        <p:nvSpPr>
          <p:cNvPr id="137" name="Google Shape;137;p26"/>
          <p:cNvSpPr txBox="1"/>
          <p:nvPr/>
        </p:nvSpPr>
        <p:spPr>
          <a:xfrm>
            <a:off x="357187" y="3911203"/>
            <a:ext cx="8501062" cy="10179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FOTODIODO</a:t>
            </a:r>
            <a:endParaRPr/>
          </a:p>
        </p:txBody>
      </p:sp>
      <p:sp>
        <p:nvSpPr>
          <p:cNvPr id="206" name="Google Shape;206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7" name="Google Shape;207;p35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Fotodiodo Polarizado Reversamente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/>
          </a:p>
        </p:txBody>
      </p:sp>
      <p:pic>
        <p:nvPicPr>
          <p:cNvPr id="208" name="Google Shape;208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79837" y="2139553"/>
            <a:ext cx="1944687" cy="10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OPTOACOPLADOR</a:t>
            </a:r>
            <a:endParaRPr/>
          </a:p>
        </p:txBody>
      </p:sp>
      <p:sp>
        <p:nvSpPr>
          <p:cNvPr id="214" name="Google Shape;214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5" name="Google Shape;215;p36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Um optoacoplador (ou acoplador óptico) nada mais é do que um LED associado a um fotodiodo num mesmo invólucro. A sua representação é mostrada abaixo:</a:t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Representação Gráfica do Optoacoplador</a:t>
            </a:r>
            <a:endParaRPr/>
          </a:p>
        </p:txBody>
      </p:sp>
      <p:pic>
        <p:nvPicPr>
          <p:cNvPr id="216" name="Google Shape;21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71775" y="3057525"/>
            <a:ext cx="4321175" cy="11739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OPTOACOPLADOR</a:t>
            </a:r>
            <a:endParaRPr/>
          </a:p>
        </p:txBody>
      </p:sp>
      <p:sp>
        <p:nvSpPr>
          <p:cNvPr id="222" name="Google Shape;222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3" name="Google Shape;223;p37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Quando o LED é polarizado diretamente ele emite uma luz que atinge o fotodiodo, fazendo com que sua corrente reversa seja proporcional a intensidade luminosa emitida pelo LED.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Isso significa que a corrente de saída depende da corrente de entrada mesmo havendo uma isolação elétrica entre os dois estágios. O meio transmissor é a luz.</a:t>
            </a:r>
            <a:endParaRPr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OPTOACOPLADOR</a:t>
            </a:r>
            <a:endParaRPr/>
          </a:p>
        </p:txBody>
      </p:sp>
      <p:sp>
        <p:nvSpPr>
          <p:cNvPr id="229" name="Google Shape;229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0" name="Google Shape;230;p38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Este dispositivo é muito utilizado em aparelhos com circuitos em altas e baixas tensões, permitindo uma isolação segura entre eles. </a:t>
            </a:r>
            <a:endParaRPr sz="2400"/>
          </a:p>
          <a:p>
            <a:pPr indent="-143509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Também são utilizados na decodificação de sinais pulsados, como em mouses, leitura de cartões perfurados, etc.</a:t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9"/>
          <p:cNvSpPr txBox="1"/>
          <p:nvPr>
            <p:ph idx="1" type="body"/>
          </p:nvPr>
        </p:nvSpPr>
        <p:spPr>
          <a:xfrm>
            <a:off x="285750" y="1513284"/>
            <a:ext cx="866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1800"/>
          </a:p>
          <a:p>
            <a:pPr indent="0" lvl="1" marL="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lang="pt-BR" sz="1800"/>
              <a:t>Encapsulamento, Representação Gráfica e Aplicação do Optoacoplador</a:t>
            </a:r>
            <a:endParaRPr/>
          </a:p>
        </p:txBody>
      </p:sp>
      <p:sp>
        <p:nvSpPr>
          <p:cNvPr id="236" name="Google Shape;236;p3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OPTOACOPLADOR</a:t>
            </a:r>
            <a:endParaRPr/>
          </a:p>
        </p:txBody>
      </p:sp>
      <p:sp>
        <p:nvSpPr>
          <p:cNvPr id="237" name="Google Shape;237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238" name="Google Shape;238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1187" y="2313384"/>
            <a:ext cx="3808412" cy="13501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08499" y="2005481"/>
            <a:ext cx="3808500" cy="179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ZENER</a:t>
            </a:r>
            <a:endParaRPr/>
          </a:p>
        </p:txBody>
      </p:sp>
      <p:sp>
        <p:nvSpPr>
          <p:cNvPr id="245" name="Google Shape;245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6" name="Google Shape;246;p40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diodo zener é um dispositivo que tem quase as mesmas características que um diodo normal. A diferença está na forma como ele se comporta quando está polarizado reversamente.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No diodo normal, polarizado reversamente, ocorre um fenômeno chamado de </a:t>
            </a:r>
            <a:r>
              <a:rPr b="0" i="1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efeito avalanche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ou </a:t>
            </a:r>
            <a:r>
              <a:rPr b="0" i="1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efeito zener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, que consiste num aumento repentino da corrente reversa, dissipando potência suficiente para ruptura da junção PN, danificando o diodo. </a:t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4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ZENER</a:t>
            </a:r>
            <a:endParaRPr/>
          </a:p>
        </p:txBody>
      </p:sp>
      <p:sp>
        <p:nvSpPr>
          <p:cNvPr id="252" name="Google Shape;252;p4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53" name="Google Shape;253;p41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tensão na qual ocorre o efeito zener é chamada de </a:t>
            </a:r>
            <a:r>
              <a:rPr b="0" i="1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tensão de ruptura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ou </a:t>
            </a:r>
            <a:r>
              <a:rPr b="0" i="1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Breakdown voltage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(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="1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BR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diodo zener é construído com uma área de dissipação de potência suficiente para suportar o efeito avalanche.</a:t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lang="pt-BR" sz="2400"/>
              <a:t>A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tensão na qual este efeito ocorre é denominado de tensão zener (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="1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 e pode variar em função do tamanho e do nível de dopagem da junção PN. Comercialmente são encontrados diodos com 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="1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de 2 a 200 volts.</a:t>
            </a:r>
            <a:endParaRPr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ZENER</a:t>
            </a:r>
            <a:endParaRPr/>
          </a:p>
        </p:txBody>
      </p:sp>
      <p:sp>
        <p:nvSpPr>
          <p:cNvPr id="259" name="Google Shape;259;p4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0" name="Google Shape;260;p42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Curva Característica do Diodo Zener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0159" lvl="1" marL="4572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lang="pt-BR" sz="2400"/>
              <a:t>Pode-se 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observar que a tensão reversa 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="1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mantém-se praticamente constante quando a corrente reversa está entre 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="1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Zmin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(mínima) e 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="1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Zmax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(máxima).</a:t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1" name="Google Shape;261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6237" y="1437084"/>
            <a:ext cx="3240087" cy="18252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ZENER</a:t>
            </a:r>
            <a:endParaRPr/>
          </a:p>
        </p:txBody>
      </p:sp>
      <p:sp>
        <p:nvSpPr>
          <p:cNvPr id="267" name="Google Shape;267;p4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8" name="Google Shape;268;p43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Nesta região, o diodo zener dissipa uma potência 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</a:t>
            </a:r>
            <a:r>
              <a:rPr b="1" baseline="-2500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que pode ser calculada por:</a:t>
            </a:r>
            <a:endParaRPr b="1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</a:t>
            </a:r>
            <a:r>
              <a:rPr b="1" baseline="-2500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</a:t>
            </a: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= V</a:t>
            </a:r>
            <a:r>
              <a:rPr b="1" baseline="-2500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</a:t>
            </a: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. I</a:t>
            </a:r>
            <a:r>
              <a:rPr b="1" baseline="-2500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Z</a:t>
            </a:r>
            <a:endParaRPr sz="2400"/>
          </a:p>
          <a:p>
            <a:pPr indent="0" lvl="0" mar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 esta sua propriedade de tensão constante a grande aplicação do diodo Zener é de atuar como regulador de tensão.</a:t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Exercícios de Classe</a:t>
            </a:r>
            <a:endParaRPr/>
          </a:p>
        </p:txBody>
      </p:sp>
      <p:sp>
        <p:nvSpPr>
          <p:cNvPr id="274" name="Google Shape;274;p4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5" name="Google Shape;275;p44"/>
          <p:cNvSpPr txBox="1"/>
          <p:nvPr>
            <p:ph idx="1" type="body"/>
          </p:nvPr>
        </p:nvSpPr>
        <p:spPr>
          <a:xfrm>
            <a:off x="285750" y="1513284"/>
            <a:ext cx="866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623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lang="pt-BR" sz="2400"/>
              <a:t>Com base na apresentação, responda e envie o </a:t>
            </a:r>
            <a:r>
              <a:rPr i="1" lang="pt-BR" sz="2400"/>
              <a:t>print scream</a:t>
            </a:r>
            <a:r>
              <a:rPr lang="pt-BR" sz="2400"/>
              <a:t> da sua tela pelo Google Sala de aula.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O que é LED? Em que sua construção é diferente do diodo retificador?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Como funciona um fotodiodo?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Para que serve um optoacoplador?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O que é o efeito zener ou efeito avalanche?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Qual a principal aplicação do diodo zener?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Programa da aula</a:t>
            </a:r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4" name="Google Shape;144;p27"/>
          <p:cNvSpPr txBox="1"/>
          <p:nvPr>
            <p:ph idx="1" type="body"/>
          </p:nvPr>
        </p:nvSpPr>
        <p:spPr>
          <a:xfrm>
            <a:off x="1182687" y="1513284"/>
            <a:ext cx="7772400" cy="34159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306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LED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FOTODIODO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OPTOACOPLADOR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DIODO ZENER</a:t>
            </a:r>
            <a:endParaRPr sz="2400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	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Referências</a:t>
            </a:r>
            <a:endParaRPr/>
          </a:p>
        </p:txBody>
      </p:sp>
      <p:sp>
        <p:nvSpPr>
          <p:cNvPr id="281" name="Google Shape;281;p4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2" name="Google Shape;282;p45"/>
          <p:cNvSpPr txBox="1"/>
          <p:nvPr>
            <p:ph idx="1" type="body"/>
          </p:nvPr>
        </p:nvSpPr>
        <p:spPr>
          <a:xfrm>
            <a:off x="285750" y="1513281"/>
            <a:ext cx="8669400" cy="9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813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lang="pt-BR" sz="1800"/>
              <a:t>Marques, Angelo E. B.; Cruz, Eduardo C. A../ Júnior, Salomão C. </a:t>
            </a:r>
            <a:r>
              <a:rPr b="1" lang="pt-BR" sz="1800"/>
              <a:t>Dispositivos Semicondutores: Diodos e Transistores. </a:t>
            </a:r>
            <a:r>
              <a:rPr lang="pt-BR" sz="1800"/>
              <a:t>Ed. Erica.</a:t>
            </a:r>
            <a:endParaRPr sz="1800"/>
          </a:p>
          <a:p>
            <a:pPr indent="0" lvl="0" marL="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283" name="Google Shape;283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4700" y="2461525"/>
            <a:ext cx="1666175" cy="239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5502" y="2461525"/>
            <a:ext cx="1724746" cy="239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290" name="Google Shape;290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1" name="Google Shape;291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2" name="Google Shape;292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3" name="Google Shape;293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4" name="Google Shape;294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5" name="Google Shape;295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6" name="Google Shape;296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7" name="Google Shape;297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8" name="Google Shape;298;p46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9" name="Google Shape;299;p4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00" name="Google Shape;300;p46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/>
          </a:p>
          <a:p>
            <a:pPr indent="-220980" lvl="0" marL="3429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LED</a:t>
            </a:r>
            <a:endParaRPr/>
          </a:p>
        </p:txBody>
      </p:sp>
      <p:sp>
        <p:nvSpPr>
          <p:cNvPr id="150" name="Google Shape;150;p2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1" name="Google Shape;151;p28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Num diodo, quando polarizado diretamente, uma grande quantidade de portadores atravessa a junção e alguns deles recombinam-se com átomos ionizados. Nesse processo, os elétrons perdem energia na forma de radiação, liberando de energia na forma de luz.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Esse diodos são chamados de diodos emissores de luz ou </a:t>
            </a: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LED 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(Light Emitting Diode) e podem emitir luz visível, infravermelho ou ultravioleta. 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>
            <p:ph idx="1" type="body"/>
          </p:nvPr>
        </p:nvSpPr>
        <p:spPr>
          <a:xfrm>
            <a:off x="285750" y="1513284"/>
            <a:ext cx="866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/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/>
          </a:p>
          <a:p>
            <a:pPr indent="0" lvl="1" marL="4572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lang="pt-BR" sz="1800"/>
              <a:t>Representação do LED e sua Aparência Real</a:t>
            </a:r>
            <a:endParaRPr/>
          </a:p>
        </p:txBody>
      </p:sp>
      <p:sp>
        <p:nvSpPr>
          <p:cNvPr id="157" name="Google Shape;157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LED</a:t>
            </a:r>
            <a:endParaRPr/>
          </a:p>
        </p:txBody>
      </p:sp>
      <p:sp>
        <p:nvSpPr>
          <p:cNvPr id="158" name="Google Shape;158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159" name="Google Shape;159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50" y="2665648"/>
            <a:ext cx="1905000" cy="63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96337" y="2310375"/>
            <a:ext cx="2286000" cy="160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24525" y="1606153"/>
            <a:ext cx="2867100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LED</a:t>
            </a:r>
            <a:endParaRPr/>
          </a:p>
        </p:txBody>
      </p:sp>
      <p:sp>
        <p:nvSpPr>
          <p:cNvPr id="167" name="Google Shape;167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8" name="Google Shape;168;p30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LEDs de luz visível são fabricados acrescendo partículas de fósforo, podendo irradiar luz verde, vermelha, amarela, laranja ou azul. Sendo utilizados na sinalização de aparelhos eletrônicos. 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LEDs infravermelhos são fabricados com </a:t>
            </a:r>
            <a:r>
              <a:rPr lang="pt-BR" sz="2400"/>
              <a:t>antimoneto de Índio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(</a:t>
            </a:r>
            <a:r>
              <a:rPr lang="pt-BR" sz="2400"/>
              <a:t>InSb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 com aplicação em: alarmes, transmissão de dados por fibra ótica, controle remoto</a:t>
            </a:r>
            <a:r>
              <a:rPr lang="pt-BR" sz="2400"/>
              <a:t>, 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etc. </a:t>
            </a:r>
            <a:endParaRPr sz="2400"/>
          </a:p>
          <a:p>
            <a:pPr indent="-29591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LEDS ultravioletas são fabricados a partir do sulfato de Zinco (ZnS).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LED</a:t>
            </a:r>
            <a:endParaRPr/>
          </a:p>
        </p:txBody>
      </p:sp>
      <p:sp>
        <p:nvSpPr>
          <p:cNvPr id="174" name="Google Shape;174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5" name="Google Shape;175;p31"/>
          <p:cNvSpPr txBox="1"/>
          <p:nvPr>
            <p:ph idx="1" type="body"/>
          </p:nvPr>
        </p:nvSpPr>
        <p:spPr>
          <a:xfrm>
            <a:off x="285750" y="1513284"/>
            <a:ext cx="866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Polarização Direta do LED</a:t>
            </a:r>
            <a:endParaRPr/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/>
          </a:p>
        </p:txBody>
      </p:sp>
      <p:pic>
        <p:nvPicPr>
          <p:cNvPr id="176" name="Google Shape;176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81700" y="2384525"/>
            <a:ext cx="2580600" cy="1096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FOTODIODO</a:t>
            </a:r>
            <a:endParaRPr/>
          </a:p>
        </p:txBody>
      </p:sp>
      <p:sp>
        <p:nvSpPr>
          <p:cNvPr id="182" name="Google Shape;182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3" name="Google Shape;183;p32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Um fotodiodo é um diodo com uma janela sobre a junção PN que permite a entrada da luz. Essa luz produz elétrons livres e lacunas aumentando a quantidade de portadores, o que controla a corrente reversa.</a:t>
            </a:r>
            <a:endParaRPr sz="2400"/>
          </a:p>
          <a:p>
            <a:pPr indent="-143509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43509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43509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Representação Gráfica do Fotodiodo</a:t>
            </a:r>
            <a:endParaRPr/>
          </a:p>
        </p:txBody>
      </p:sp>
      <p:pic>
        <p:nvPicPr>
          <p:cNvPr id="184" name="Google Shape;18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51275" y="3436144"/>
            <a:ext cx="1655762" cy="55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3"/>
          <p:cNvSpPr txBox="1"/>
          <p:nvPr>
            <p:ph idx="1" type="body"/>
          </p:nvPr>
        </p:nvSpPr>
        <p:spPr>
          <a:xfrm>
            <a:off x="285750" y="1513284"/>
            <a:ext cx="866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1800"/>
          </a:p>
          <a:p>
            <a:pPr indent="0" lvl="1" marL="457200" marR="0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lang="pt-BR" sz="1800"/>
              <a:t>Dois Tipos de Encapsulamento de um Fotodiodo</a:t>
            </a:r>
            <a:endParaRPr/>
          </a:p>
        </p:txBody>
      </p:sp>
      <p:sp>
        <p:nvSpPr>
          <p:cNvPr id="190" name="Google Shape;190;p3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FOTODIODO</a:t>
            </a:r>
            <a:endParaRPr/>
          </a:p>
        </p:txBody>
      </p:sp>
      <p:sp>
        <p:nvSpPr>
          <p:cNvPr id="191" name="Google Shape;191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pic>
        <p:nvPicPr>
          <p:cNvPr id="192" name="Google Shape;19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8887" y="2139553"/>
            <a:ext cx="2863850" cy="1620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87900" y="2316956"/>
            <a:ext cx="3048000" cy="126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FOTODIODO</a:t>
            </a:r>
            <a:endParaRPr/>
          </a:p>
        </p:txBody>
      </p:sp>
      <p:sp>
        <p:nvSpPr>
          <p:cNvPr id="199" name="Google Shape;199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0" name="Google Shape;200;p34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Desta forma, quanto maior a incidência de luz, maior a corrente no fotodiodo polarizado reversamente. 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Deve-se sempre lig</a:t>
            </a:r>
            <a:r>
              <a:rPr lang="pt-BR" sz="2400"/>
              <a:t>á</a:t>
            </a: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-los em série com um resistor limitador de corrente, para não danificá-los quando os mesmos ficarem polarizados diretamente.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fotodiodos são sensíveis a luz infravermelha, ultravioleta, etc. sendo aplicados em alarmes, medidores de intensidade luminosa e etc.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