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0" r:id="rId4"/>
    <p:sldMasterId id="214748365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</p:sldIdLst>
  <p:sldSz cy="5143500" cx="9144000"/>
  <p:notesSz cx="6858000" cy="9144000"/>
  <p:embeddedFontLst>
    <p:embeddedFont>
      <p:font typeface="Tahoma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Tahoma-regular.fntdata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32" Type="http://schemas.openxmlformats.org/officeDocument/2006/relationships/font" Target="fonts/Tahoma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9670935179_2_15:notes"/>
          <p:cNvSpPr/>
          <p:nvPr>
            <p:ph idx="2" type="sldImg"/>
          </p:nvPr>
        </p:nvSpPr>
        <p:spPr>
          <a:xfrm>
            <a:off x="1003700" y="695135"/>
            <a:ext cx="4849158" cy="342815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8" name="Google Shape;38;g9670935179_2_15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0a070219d0_0_4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2" name="Google Shape;112;g10a070219d0_0_4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0a070219d0_0_4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1" name="Google Shape;121;g10a070219d0_0_4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0a070219d0_0_5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0" name="Google Shape;130;g10a070219d0_0_5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0a070219d0_0_7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9" name="Google Shape;139;g10a070219d0_0_7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0a070219d0_0_8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0" name="Google Shape;150;g10a070219d0_0_8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0a070219d0_0_9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2" name="Google Shape;162;g10a070219d0_0_9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0a070219d0_0_10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2" name="Google Shape;172;g10a070219d0_0_10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0a070219d0_0_11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1" name="Google Shape;181;g10a070219d0_0_11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0a070219d0_0_12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0" name="Google Shape;190;g10a070219d0_0_12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0a070219d0_0_14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9" name="Google Shape;199;g10a070219d0_0_14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9670935179_2_4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4" name="Google Shape;44;g9670935179_2_4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10a070219d0_0_15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07" name="Google Shape;207;g10a070219d0_0_15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0a070219d0_0_13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6" name="Google Shape;216;g10a070219d0_0_13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0a070219d0_0_16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4" name="Google Shape;224;g10a070219d0_0_16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c705f858de_0_89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4" name="Google Shape;234;gc705f858de_0_89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9670935179_2_5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1" name="Google Shape;241;g9670935179_2_5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c636c3e155_0_1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1" name="Google Shape;51;gc636c3e155_0_1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c7e30d4dad_0_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1" name="Google Shape;61;gc7e30d4dad_0_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c7e30d4dad_0_1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1" name="Google Shape;71;gc7e30d4dad_0_1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c7e30d4dad_0_4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8" name="Google Shape;78;gc7e30d4dad_0_4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0a070219d0_0_23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7" name="Google Shape;87;g10a070219d0_0_23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0a070219d0_0_11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6" name="Google Shape;96;g10a070219d0_0_11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0a070219d0_0_3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4" name="Google Shape;104;g10a070219d0_0_3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/>
          <p:nvPr>
            <p:ph type="ctrTitle"/>
          </p:nvPr>
        </p:nvSpPr>
        <p:spPr>
          <a:xfrm>
            <a:off x="622080" y="1932412"/>
            <a:ext cx="7050300" cy="13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1244160" y="3524997"/>
            <a:ext cx="5806200" cy="15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lvl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lvl="2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lvl="5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1224000" y="99356"/>
            <a:ext cx="77025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326880" y="1468749"/>
            <a:ext cx="8357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3.jp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">
            <a:alphaModFix/>
          </a:blip>
          <a:srcRect b="13060" l="0" r="0" t="10428"/>
          <a:stretch/>
        </p:blipFill>
        <p:spPr>
          <a:xfrm>
            <a:off x="33125" y="128275"/>
            <a:ext cx="9110875" cy="14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98880" y="2694145"/>
            <a:ext cx="4211999" cy="239607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/>
          <p:nvPr/>
        </p:nvSpPr>
        <p:spPr>
          <a:xfrm>
            <a:off x="162720" y="1840607"/>
            <a:ext cx="8979900" cy="6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2A041"/>
              </a:gs>
            </a:gsLst>
            <a:lin ang="3600008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9;p1"/>
          <p:cNvSpPr txBox="1"/>
          <p:nvPr>
            <p:ph type="title"/>
          </p:nvPr>
        </p:nvSpPr>
        <p:spPr>
          <a:xfrm>
            <a:off x="456480" y="204473"/>
            <a:ext cx="82266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" type="body"/>
          </p:nvPr>
        </p:nvSpPr>
        <p:spPr>
          <a:xfrm>
            <a:off x="800640" y="2620708"/>
            <a:ext cx="75414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200" u="none" cap="none" strike="noStrike">
                <a:solidFill>
                  <a:srgbClr val="32A04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1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1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898880" y="2694145"/>
            <a:ext cx="4211999" cy="239607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/>
          <p:nvPr/>
        </p:nvSpPr>
        <p:spPr>
          <a:xfrm>
            <a:off x="0" y="0"/>
            <a:ext cx="9144000" cy="1163400"/>
          </a:xfrm>
          <a:prstGeom prst="rect">
            <a:avLst/>
          </a:prstGeom>
          <a:gradFill>
            <a:gsLst>
              <a:gs pos="0">
                <a:srgbClr val="32A041"/>
              </a:gs>
              <a:gs pos="100000">
                <a:srgbClr val="FFFFFF"/>
              </a:gs>
            </a:gsLst>
            <a:lin ang="10859842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0" y="1163479"/>
            <a:ext cx="9144000" cy="618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/>
          <p:nvPr>
            <p:ph idx="1" type="body"/>
          </p:nvPr>
        </p:nvSpPr>
        <p:spPr>
          <a:xfrm>
            <a:off x="326880" y="1468749"/>
            <a:ext cx="8357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22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0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type="title"/>
          </p:nvPr>
        </p:nvSpPr>
        <p:spPr>
          <a:xfrm>
            <a:off x="1224000" y="99356"/>
            <a:ext cx="77025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9" name="Google Shape;29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" y="24479"/>
            <a:ext cx="1068480" cy="110156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Relationship Id="rId4" Type="http://schemas.openxmlformats.org/officeDocument/2006/relationships/hyperlink" Target="https://youtu.be/2GxHF8MhjSE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png"/><Relationship Id="rId4" Type="http://schemas.openxmlformats.org/officeDocument/2006/relationships/hyperlink" Target="https://youtu.be/PG5Ic2M9dHw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youtu.be/WcqiZzd-b64" TargetMode="External"/><Relationship Id="rId4" Type="http://schemas.openxmlformats.org/officeDocument/2006/relationships/image" Target="../media/image2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6.png"/><Relationship Id="rId4" Type="http://schemas.openxmlformats.org/officeDocument/2006/relationships/hyperlink" Target="https://youtu.be/n06gGLwgdBs" TargetMode="External"/><Relationship Id="rId5" Type="http://schemas.openxmlformats.org/officeDocument/2006/relationships/image" Target="../media/image2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Relationship Id="rId4" Type="http://schemas.openxmlformats.org/officeDocument/2006/relationships/image" Target="../media/image9.png"/><Relationship Id="rId5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6.png"/><Relationship Id="rId4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/>
        </p:nvSpPr>
        <p:spPr>
          <a:xfrm>
            <a:off x="1502700" y="3885730"/>
            <a:ext cx="61386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0825" lIns="81625" spcFirstLastPara="1" rIns="81625" wrap="square" tIns="47250">
            <a:noAutofit/>
          </a:bodyPr>
          <a:lstStyle/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1" name="Google Shape;41;p5"/>
          <p:cNvSpPr txBox="1"/>
          <p:nvPr/>
        </p:nvSpPr>
        <p:spPr>
          <a:xfrm>
            <a:off x="0" y="2096200"/>
            <a:ext cx="9144000" cy="168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>
                <a:solidFill>
                  <a:srgbClr val="FF0000"/>
                </a:solidFill>
              </a:rPr>
              <a:t>Amplificador Operacional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5" name="Google Shape;115;p1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16" name="Google Shape;116;p14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Entrada inversora versus não-inversora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7" name="Google Shape;117;p14"/>
          <p:cNvSpPr txBox="1"/>
          <p:nvPr/>
        </p:nvSpPr>
        <p:spPr>
          <a:xfrm>
            <a:off x="920050" y="1973475"/>
            <a:ext cx="7722000" cy="6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Uma tensão aplicada no terminal não-inversor produzirá na saída uma tensão com a mesma polaridade.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8" name="Google Shape;11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3713" y="2613200"/>
            <a:ext cx="3676575" cy="2477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4" name="Google Shape;124;p1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25" name="Google Shape;125;p15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Entrada inversora versus não-inversora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6" name="Google Shape;126;p15"/>
          <p:cNvSpPr txBox="1"/>
          <p:nvPr/>
        </p:nvSpPr>
        <p:spPr>
          <a:xfrm>
            <a:off x="920050" y="1973475"/>
            <a:ext cx="7722000" cy="59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Já uma tensão aplicada no terminal inversor produzirá na saída uma tensão invertida.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27" name="Google Shape;12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0746" y="2571675"/>
            <a:ext cx="4602509" cy="2513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3" name="Google Shape;133;p1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34" name="Google Shape;134;p16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Alimentação do AmpOp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5" name="Google Shape;135;p16"/>
          <p:cNvSpPr txBox="1"/>
          <p:nvPr/>
        </p:nvSpPr>
        <p:spPr>
          <a:xfrm>
            <a:off x="920050" y="1973475"/>
            <a:ext cx="7722000" cy="3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Deve ser alimentado por uma fonte de tensão simétrica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6" name="Google Shape;13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1875" y="2491025"/>
            <a:ext cx="4280249" cy="2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2" name="Google Shape;142;p1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3" name="Google Shape;143;p17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Modelo Ideal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44" name="Google Shape;14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2700" y="1749800"/>
            <a:ext cx="3487325" cy="233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7"/>
          <p:cNvSpPr txBox="1"/>
          <p:nvPr/>
        </p:nvSpPr>
        <p:spPr>
          <a:xfrm>
            <a:off x="920050" y="2049675"/>
            <a:ext cx="4435200" cy="10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Resistência de Entrada (Ri): ∞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Resistência de Saída (Ro): 0 Ω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Ganho de Malha Aberta (a): ∞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6" name="Google Shape;146;p17"/>
          <p:cNvSpPr txBox="1"/>
          <p:nvPr/>
        </p:nvSpPr>
        <p:spPr>
          <a:xfrm>
            <a:off x="920050" y="3129075"/>
            <a:ext cx="4435200" cy="100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As correntes nos dois terminais de entrada são zero, devido à resistência de entrada infinita.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7" name="Google Shape;147;p17"/>
          <p:cNvSpPr txBox="1"/>
          <p:nvPr/>
        </p:nvSpPr>
        <p:spPr>
          <a:xfrm>
            <a:off x="920050" y="4272075"/>
            <a:ext cx="4435200" cy="6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tensão entre os terminais de entrada é insignificante.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3" name="Google Shape;153;p1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54" name="Google Shape;154;p18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Modelo Real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5" name="Google Shape;155;p18"/>
          <p:cNvSpPr txBox="1"/>
          <p:nvPr/>
        </p:nvSpPr>
        <p:spPr>
          <a:xfrm>
            <a:off x="920050" y="2049675"/>
            <a:ext cx="4977300" cy="9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Resistência Entrada (Ri): 10</a:t>
            </a:r>
            <a:r>
              <a:rPr baseline="30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6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 10</a:t>
            </a:r>
            <a:r>
              <a:rPr baseline="30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13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Ω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Resistência Saída (Ro): 10 a 100 Ω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Ganho de Malha Aberta (a) 10</a:t>
            </a:r>
            <a:r>
              <a:rPr baseline="30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5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a 10</a:t>
            </a:r>
            <a:r>
              <a:rPr baseline="30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8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6" name="Google Shape;156;p18"/>
          <p:cNvSpPr txBox="1"/>
          <p:nvPr/>
        </p:nvSpPr>
        <p:spPr>
          <a:xfrm>
            <a:off x="920050" y="3005288"/>
            <a:ext cx="4696200" cy="64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Tensão de entrada diferencial vd: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vd = v2 - v1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7" name="Google Shape;15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5814" y="2049674"/>
            <a:ext cx="3159161" cy="217382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8"/>
          <p:cNvSpPr txBox="1"/>
          <p:nvPr/>
        </p:nvSpPr>
        <p:spPr>
          <a:xfrm>
            <a:off x="920050" y="3696625"/>
            <a:ext cx="4435200" cy="6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Tensão de saída vo: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vo = A . vd = A(v2 - v1)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9" name="Google Shape;159;p18"/>
          <p:cNvSpPr txBox="1"/>
          <p:nvPr/>
        </p:nvSpPr>
        <p:spPr>
          <a:xfrm>
            <a:off x="920050" y="4388125"/>
            <a:ext cx="4890300" cy="6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onde A é o ganho de malha aberta (ganho sem realimentação externa)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5" name="Google Shape;165;p1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66" name="Google Shape;166;p19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Sem Realimentação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7" name="Google Shape;167;p19"/>
          <p:cNvSpPr txBox="1"/>
          <p:nvPr/>
        </p:nvSpPr>
        <p:spPr>
          <a:xfrm>
            <a:off x="920050" y="2049675"/>
            <a:ext cx="4977300" cy="9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Malha aberta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Não tem controle sobre o ganho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Utilizado em circuitos comparadores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8" name="Google Shape;16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4701" y="3108975"/>
            <a:ext cx="4292025" cy="161257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9"/>
          <p:cNvSpPr txBox="1"/>
          <p:nvPr/>
        </p:nvSpPr>
        <p:spPr>
          <a:xfrm>
            <a:off x="1182675" y="4561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4"/>
              </a:rPr>
              <a:t>https://youtu.be/2GxHF8MhjSE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5" name="Google Shape;175;p2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76" name="Google Shape;176;p20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Realimentação Positiva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7" name="Google Shape;177;p20"/>
          <p:cNvSpPr txBox="1"/>
          <p:nvPr/>
        </p:nvSpPr>
        <p:spPr>
          <a:xfrm>
            <a:off x="920050" y="2049675"/>
            <a:ext cx="6878400" cy="12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Malha fechada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Ganho do operacional é obtido pelo projetista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Apresenta instabilidade ao circuito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Utilizado em circuito osciladores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78" name="Google Shape;17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0572" y="3251175"/>
            <a:ext cx="4142857" cy="175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4" name="Google Shape;184;p2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85" name="Google Shape;185;p21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Realimentação Negativa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6" name="Google Shape;186;p21"/>
          <p:cNvSpPr txBox="1"/>
          <p:nvPr/>
        </p:nvSpPr>
        <p:spPr>
          <a:xfrm>
            <a:off x="920050" y="2049675"/>
            <a:ext cx="7648200" cy="9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Malha fechada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Várias aplicações: amplificador inversor, não-inversor, somador, subtrator, diferencial, integrador, filtros ativos, etc.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87" name="Google Shape;18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51200" y="2989975"/>
            <a:ext cx="4841599" cy="208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3" name="Google Shape;193;p2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94" name="Google Shape;194;p22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Amplificador Inversor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95" name="Google Shape;195;p22"/>
          <p:cNvPicPr preferRelativeResize="0"/>
          <p:nvPr/>
        </p:nvPicPr>
        <p:blipFill rotWithShape="1">
          <a:blip r:embed="rId3">
            <a:alphaModFix/>
          </a:blip>
          <a:srcRect b="0" l="10265" r="0" t="11738"/>
          <a:stretch/>
        </p:blipFill>
        <p:spPr>
          <a:xfrm>
            <a:off x="1219263" y="1973475"/>
            <a:ext cx="6705474" cy="24039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2"/>
          <p:cNvSpPr txBox="1"/>
          <p:nvPr/>
        </p:nvSpPr>
        <p:spPr>
          <a:xfrm>
            <a:off x="1182675" y="4561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4"/>
              </a:rPr>
              <a:t>https://youtu.be/PG5Ic2M9dHw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02" name="Google Shape;202;p2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03" name="Google Shape;203;p23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Amplificador Não-Inversor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04" name="Google Shape;204;p23"/>
          <p:cNvPicPr preferRelativeResize="0"/>
          <p:nvPr/>
        </p:nvPicPr>
        <p:blipFill rotWithShape="1">
          <a:blip r:embed="rId3">
            <a:alphaModFix/>
          </a:blip>
          <a:srcRect b="0" l="10514" r="0" t="8525"/>
          <a:stretch/>
        </p:blipFill>
        <p:spPr>
          <a:xfrm>
            <a:off x="1914924" y="2059525"/>
            <a:ext cx="5314151" cy="248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Definindo Objetivos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7" name="Google Shape;47;p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48" name="Google Shape;48;p6"/>
          <p:cNvSpPr txBox="1"/>
          <p:nvPr/>
        </p:nvSpPr>
        <p:spPr>
          <a:xfrm>
            <a:off x="1182675" y="1513279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❏"/>
            </a:pP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Aprender sobre os amplificadores operacionais</a:t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ahoma"/>
              <a:buChar char="❏"/>
            </a:pP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Conhecer as principais aplicações</a:t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0" name="Google Shape;210;p2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11" name="Google Shape;211;p24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Amplificador Somador Inversor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2" name="Google Shape;212;p24"/>
          <p:cNvSpPr txBox="1"/>
          <p:nvPr/>
        </p:nvSpPr>
        <p:spPr>
          <a:xfrm>
            <a:off x="1182675" y="4561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</a:rPr>
              <a:t>https://youtu.be/WcqiZzd-b64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13" name="Google Shape;213;p24"/>
          <p:cNvPicPr preferRelativeResize="0"/>
          <p:nvPr/>
        </p:nvPicPr>
        <p:blipFill rotWithShape="1">
          <a:blip r:embed="rId4">
            <a:alphaModFix/>
          </a:blip>
          <a:srcRect b="0" l="7817" r="0" t="7355"/>
          <a:stretch/>
        </p:blipFill>
        <p:spPr>
          <a:xfrm>
            <a:off x="1807938" y="1973475"/>
            <a:ext cx="5528124" cy="2542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9" name="Google Shape;219;p2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20" name="Google Shape;220;p25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Amplificador Subtrator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1" name="Google Shape;221;p25"/>
          <p:cNvPicPr preferRelativeResize="0"/>
          <p:nvPr/>
        </p:nvPicPr>
        <p:blipFill rotWithShape="1">
          <a:blip r:embed="rId3">
            <a:alphaModFix/>
          </a:blip>
          <a:srcRect b="0" l="17810" r="0" t="10530"/>
          <a:stretch/>
        </p:blipFill>
        <p:spPr>
          <a:xfrm>
            <a:off x="1929375" y="2052825"/>
            <a:ext cx="5285251" cy="29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7" name="Google Shape;227;p2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28" name="Google Shape;228;p26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Filtro Passa Baixo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9" name="Google Shape;22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1950" y="2154213"/>
            <a:ext cx="3198425" cy="226985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6"/>
          <p:cNvSpPr txBox="1"/>
          <p:nvPr/>
        </p:nvSpPr>
        <p:spPr>
          <a:xfrm>
            <a:off x="1182675" y="4561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4"/>
              </a:rPr>
              <a:t>https://youtu.be/n06gGLwgdBs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1" name="Google Shape;231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20300" y="2154213"/>
            <a:ext cx="3783083" cy="2269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Resumindo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7" name="Google Shape;237;p2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38" name="Google Shape;238;p27"/>
          <p:cNvSpPr txBox="1"/>
          <p:nvPr/>
        </p:nvSpPr>
        <p:spPr>
          <a:xfrm>
            <a:off x="1182675" y="1513279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ahoma"/>
              <a:buChar char="❏"/>
            </a:pP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Aprendemos sobre os amplificadores operacionais</a:t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ahoma"/>
              <a:buChar char="❏"/>
            </a:pP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Conhecemos as principais aplicações</a:t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8"/>
          <p:cNvSpPr txBox="1"/>
          <p:nvPr/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4" name="Google Shape;244;p2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5" name="Google Shape;245;p2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5" name="Google Shape;55;p7"/>
          <p:cNvSpPr txBox="1"/>
          <p:nvPr/>
        </p:nvSpPr>
        <p:spPr>
          <a:xfrm>
            <a:off x="1182675" y="1513275"/>
            <a:ext cx="77724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É um dispositivo eletrônico constituído de um arranjo complexo de resistores, transistores, capacitores e diodos;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" name="Google Shape;56;p7"/>
          <p:cNvSpPr txBox="1"/>
          <p:nvPr/>
        </p:nvSpPr>
        <p:spPr>
          <a:xfrm>
            <a:off x="1182675" y="2732476"/>
            <a:ext cx="7772400" cy="7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Pode realizar operações como somar, subtrair,  amplificar, integrar ou diferenciar sinais;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" name="Google Shape;57;p7"/>
          <p:cNvSpPr txBox="1"/>
          <p:nvPr/>
        </p:nvSpPr>
        <p:spPr>
          <a:xfrm>
            <a:off x="1182675" y="4180274"/>
            <a:ext cx="7772400" cy="7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Estão comercialmente disponíveis em circuitos integrados encapsulados em diversas formas.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8" name="Google Shape;58;p7"/>
          <p:cNvSpPr txBox="1"/>
          <p:nvPr/>
        </p:nvSpPr>
        <p:spPr>
          <a:xfrm>
            <a:off x="1182675" y="3570676"/>
            <a:ext cx="7772400" cy="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São versáteis, baratos e fáceis de serem utilizados.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5" name="Google Shape;65;p8"/>
          <p:cNvSpPr txBox="1"/>
          <p:nvPr/>
        </p:nvSpPr>
        <p:spPr>
          <a:xfrm>
            <a:off x="1182675" y="1513275"/>
            <a:ext cx="77724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Realiza operações matemáticas com sinais analógicos (tensão elétrica);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Tahoma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São utilizados em computadores analógicos.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6" name="Google Shape;66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9037" y="2661745"/>
            <a:ext cx="851750" cy="2078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7935" y="2901383"/>
            <a:ext cx="1563850" cy="15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8934" y="2807170"/>
            <a:ext cx="1596029" cy="178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4" name="Google Shape;74;p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5" name="Google Shape;75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9981" y="1409634"/>
            <a:ext cx="5324037" cy="35814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1" name="Google Shape;81;p1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82" name="Google Shape;82;p10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Esquemático e encapsulamento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3" name="Google Shape;83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8883" y="2019325"/>
            <a:ext cx="4630033" cy="3017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70626" y="1973475"/>
            <a:ext cx="1970500" cy="191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0" name="Google Shape;90;p1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1" name="Google Shape;91;p11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Terminais do AmpOp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11"/>
          <p:cNvSpPr txBox="1"/>
          <p:nvPr/>
        </p:nvSpPr>
        <p:spPr>
          <a:xfrm>
            <a:off x="920050" y="1973475"/>
            <a:ext cx="4475400" cy="275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Pino 2: Entrada inversora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Pino 3: Entrada não-inversora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Pino 6: Saída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Pino 7: Alimentação positiva V+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9144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Pino 4: Alimentação negativa V-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93" name="Google Shape;93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6225" y="1581875"/>
            <a:ext cx="3584300" cy="1979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9" name="Google Shape;99;p1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0" name="Google Shape;100;p12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Terminais do AmpOp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1" name="Google Shape;101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8760" y="1973479"/>
            <a:ext cx="5386480" cy="306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AmpOp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7" name="Google Shape;107;p1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8" name="Google Shape;108;p13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Símbolo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do AmpOp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9" name="Google Shape;10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5955" y="2125875"/>
            <a:ext cx="4492090" cy="286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