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3"/>
    <p:sldMasterId id="2147483671" r:id="rId4"/>
    <p:sldMasterId id="214748367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</p:sldIdLst>
  <p:sldSz cy="5143500" cx="9144000"/>
  <p:notesSz cx="6858000" cy="9144000"/>
  <p:embeddedFontLst>
    <p:embeddedFont>
      <p:font typeface="Tahoma"/>
      <p:regular r:id="rId35"/>
      <p:bold r:id="rId3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3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font" Target="fonts/Tahoma-regular.fntdata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36" Type="http://schemas.openxmlformats.org/officeDocument/2006/relationships/font" Target="fonts/Tahoma-bold.fntdata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760e24ecf_2_9:notes"/>
          <p:cNvSpPr/>
          <p:nvPr>
            <p:ph idx="2" type="sldImg"/>
          </p:nvPr>
        </p:nvSpPr>
        <p:spPr>
          <a:xfrm>
            <a:off x="134951" y="686475"/>
            <a:ext cx="6588097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2" name="Google Shape;132;g1760e24ecf_2_9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700" u="none" cap="none" strike="noStrike"/>
          </a:p>
        </p:txBody>
      </p:sp>
      <p:sp>
        <p:nvSpPr>
          <p:cNvPr id="133" name="Google Shape;133;g1760e24ecf_2_9:notes"/>
          <p:cNvSpPr txBox="1"/>
          <p:nvPr/>
        </p:nvSpPr>
        <p:spPr>
          <a:xfrm>
            <a:off x="3885996" y="8687306"/>
            <a:ext cx="2972004" cy="456704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fld id="{00000000-1234-1234-1234-123412341234}" type="slidenum">
              <a:rPr b="0" i="0" lang="pt-BR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1760e24ecf_2_137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g1760e24ecf_2_137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1760e24ecf_2_144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g1760e24ecf_2_144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1760e24ecf_2_150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g1760e24ecf_2_150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1760e24ecf_2_157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g1760e24ecf_2_157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1760e24ecf_2_163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g1760e24ecf_2_163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1760e24ecf_2_169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g1760e24ecf_2_169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1760e24ecf_2_175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g1760e24ecf_2_175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1760e24ecf_2_181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g1760e24ecf_2_181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1760e24ecf_2_188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g1760e24ecf_2_188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1760e24ecf_2_195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g1760e24ecf_2_195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760e24ecf_2_88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g1760e24ecf_2_88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1760e24ecf_2_202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g1760e24ecf_2_202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1760e24ecf_2_208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g1760e24ecf_2_208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1760e24ecf_2_215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6" name="Google Shape;286;g1760e24ecf_2_215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1760e24ecf_2_222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g1760e24ecf_2_222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1760e24ecf_2_228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g1760e24ecf_2_228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1760e24ecf_2_235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Google Shape;309;g1760e24ecf_2_235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17705ca328_0_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7" name="Google Shape;317;g17705ca328_0_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17705ca328_0_6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5" name="Google Shape;325;g17705ca328_0_6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1760e24ecf_2_242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4" name="Google Shape;334;g1760e24ecf_2_242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760e24ecf_2_94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1760e24ecf_2_94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760e24ecf_2_100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1760e24ecf_2_100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1760e24ecf_2_106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g1760e24ecf_2_106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1760e24ecf_2_112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g1760e24ecf_2_112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1760e24ecf_2_118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g1760e24ecf_2_118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1760e24ecf_2_124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g1760e24ecf_2_124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1760e24ecf_2_130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g1760e24ecf_2_130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type="title">
  <p:cSld name="TITL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" type="subTitle"/>
          </p:nvPr>
        </p:nvSpPr>
        <p:spPr>
          <a:xfrm>
            <a:off x="1403350" y="3868341"/>
            <a:ext cx="6400800" cy="11525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1430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6002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type="ctrTitle"/>
          </p:nvPr>
        </p:nvSpPr>
        <p:spPr>
          <a:xfrm>
            <a:off x="684213" y="2518172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9" name="Google Shape;69;p16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is" type="vertTitleAndTx">
  <p:cSld name="VERTICAL_TITLE_AND_VERTICAL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 rot="5400000">
            <a:off x="5764213" y="1408510"/>
            <a:ext cx="4438650" cy="1943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 rot="5400000">
            <a:off x="1801813" y="-458390"/>
            <a:ext cx="4438650" cy="56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 rot="5400000">
            <a:off x="3525837" y="-829866"/>
            <a:ext cx="3086100" cy="7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1792288" y="3600450"/>
            <a:ext cx="5486400" cy="42505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7" name="Google Shape;87;p19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1400"/>
              <a:buFont typeface="Noto Sans Symbols"/>
              <a:buNone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Noto Sans Symbols"/>
              <a:buNone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400"/>
              <a:buFont typeface="Noto Sans Symbols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" type="body"/>
          </p:nvPr>
        </p:nvSpPr>
        <p:spPr>
          <a:xfrm>
            <a:off x="1792288" y="4025503"/>
            <a:ext cx="5486400" cy="60364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2" type="body"/>
          </p:nvPr>
        </p:nvSpPr>
        <p:spPr>
          <a:xfrm>
            <a:off x="457200" y="1076325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2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5" name="Google Shape;105;p22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6" name="Google Shape;106;p22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7" name="Google Shape;107;p22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0" name="Google Shape;110;p23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1" name="Google Shape;111;p23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2" name="Google Shape;112;p23"/>
          <p:cNvSpPr txBox="1"/>
          <p:nvPr>
            <p:ph idx="3" type="body"/>
          </p:nvPr>
        </p:nvSpPr>
        <p:spPr>
          <a:xfrm>
            <a:off x="4645025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3" name="Google Shape;113;p23"/>
          <p:cNvSpPr txBox="1"/>
          <p:nvPr>
            <p:ph idx="4" type="body"/>
          </p:nvPr>
        </p:nvSpPr>
        <p:spPr>
          <a:xfrm>
            <a:off x="4645025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4" name="Google Shape;114;p23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5" name="Google Shape;115;p23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4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9" name="Google Shape;119;p24"/>
          <p:cNvSpPr txBox="1"/>
          <p:nvPr>
            <p:ph idx="1" type="body"/>
          </p:nvPr>
        </p:nvSpPr>
        <p:spPr>
          <a:xfrm>
            <a:off x="11826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0" name="Google Shape;120;p24"/>
          <p:cNvSpPr txBox="1"/>
          <p:nvPr>
            <p:ph idx="2" type="body"/>
          </p:nvPr>
        </p:nvSpPr>
        <p:spPr>
          <a:xfrm>
            <a:off x="51450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1" name="Google Shape;121;p24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5"/>
          <p:cNvSpPr txBox="1"/>
          <p:nvPr>
            <p:ph type="title"/>
          </p:nvPr>
        </p:nvSpPr>
        <p:spPr>
          <a:xfrm>
            <a:off x="722313" y="3305175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6" name="Google Shape;126;p25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7" name="Google Shape;127;p2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8" name="Google Shape;128;p2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14.jpg"/><Relationship Id="rId2" Type="http://schemas.openxmlformats.org/officeDocument/2006/relationships/image" Target="../media/image17.jpg"/><Relationship Id="rId3" Type="http://schemas.openxmlformats.org/officeDocument/2006/relationships/slideLayout" Target="../slideLayouts/slideLayout12.xml"/><Relationship Id="rId4" Type="http://schemas.openxmlformats.org/officeDocument/2006/relationships/theme" Target="../theme/theme4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1">
            <a:alphaModFix/>
          </a:blip>
          <a:srcRect b="0" l="0" r="0" t="28945"/>
          <a:stretch/>
        </p:blipFill>
        <p:spPr>
          <a:xfrm>
            <a:off x="1587" y="1491853"/>
            <a:ext cx="9140825" cy="364450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" name="Google Shape;52;p13"/>
          <p:cNvCxnSpPr/>
          <p:nvPr/>
        </p:nvCxnSpPr>
        <p:spPr>
          <a:xfrm>
            <a:off x="0" y="2933700"/>
            <a:ext cx="7812087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id="53" name="Google Shape;53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44462" y="108346"/>
            <a:ext cx="3984625" cy="1306115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3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79387" y="141684"/>
            <a:ext cx="930275" cy="919163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5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2" name="Google Shape;62;p15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4" name="Google Shape;64;p1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b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6" name="Google Shape;66;p15"/>
          <p:cNvCxnSpPr/>
          <p:nvPr/>
        </p:nvCxnSpPr>
        <p:spPr>
          <a:xfrm>
            <a:off x="1127125" y="1168003"/>
            <a:ext cx="7993062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7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6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9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5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8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0.png"/><Relationship Id="rId4" Type="http://schemas.openxmlformats.org/officeDocument/2006/relationships/image" Target="../media/image16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8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6"/>
          <p:cNvSpPr txBox="1"/>
          <p:nvPr>
            <p:ph idx="1" type="subTitle"/>
          </p:nvPr>
        </p:nvSpPr>
        <p:spPr>
          <a:xfrm>
            <a:off x="1357312" y="3161109"/>
            <a:ext cx="6400800" cy="8036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Prof</a:t>
            </a: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. Gustavo Fernandes de Lima</a:t>
            </a:r>
            <a:endParaRPr sz="2400"/>
          </a:p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/>
          </a:p>
        </p:txBody>
      </p:sp>
      <p:sp>
        <p:nvSpPr>
          <p:cNvPr id="136" name="Google Shape;136;p26"/>
          <p:cNvSpPr txBox="1"/>
          <p:nvPr>
            <p:ph type="ctrTitle"/>
          </p:nvPr>
        </p:nvSpPr>
        <p:spPr>
          <a:xfrm>
            <a:off x="0" y="1446609"/>
            <a:ext cx="9144000" cy="11703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9900"/>
              </a:buClr>
              <a:buFont typeface="Arial"/>
              <a:buNone/>
            </a:pPr>
            <a:r>
              <a:rPr b="0" i="0" lang="pt-BR" sz="3000" u="none" cap="none" strike="noStrike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rPr>
              <a:t>Simbologia </a:t>
            </a:r>
            <a:br>
              <a:rPr b="0" i="0" lang="pt-BR" sz="3000" u="none" cap="none" strike="noStrike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pt-BR" sz="3000" u="none" cap="none" strike="noStrike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rPr>
              <a:t>e </a:t>
            </a:r>
            <a:br>
              <a:rPr b="0" i="0" lang="pt-BR" sz="3000" u="none" cap="none" strike="noStrike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pt-BR" sz="3000" u="none" cap="none" strike="noStrike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rPr>
              <a:t>Diagramas de Circuitos Eletrônicos</a:t>
            </a:r>
            <a:endParaRPr sz="30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5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Esquemas Básicos</a:t>
            </a:r>
            <a:endParaRPr/>
          </a:p>
        </p:txBody>
      </p:sp>
      <p:sp>
        <p:nvSpPr>
          <p:cNvPr id="199" name="Google Shape;199;p35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00" name="Google Shape;200;p35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</a:pPr>
            <a:r>
              <a:rPr b="1" i="0" lang="pt-BR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Diagrama esquemático	</a:t>
            </a:r>
            <a:endParaRPr sz="2400"/>
          </a:p>
          <a:p>
            <a:pPr indent="-29591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circuito é representado através de símbolos, obedecendo-se algumas regras básicas.</a:t>
            </a:r>
            <a:endParaRPr sz="2400"/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pt-BR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Figura 2 - Diagrama esquemático correspondente ao da Figura 1</a:t>
            </a:r>
            <a:endParaRPr sz="1400"/>
          </a:p>
        </p:txBody>
      </p:sp>
      <p:pic>
        <p:nvPicPr>
          <p:cNvPr descr="E:\Gustavo\2011\2.2030.1N\esquematico.png" id="201" name="Google Shape;201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44775" y="2832499"/>
            <a:ext cx="3897900" cy="178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6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Esquemas Básicos</a:t>
            </a:r>
            <a:endParaRPr/>
          </a:p>
        </p:txBody>
      </p:sp>
      <p:sp>
        <p:nvSpPr>
          <p:cNvPr id="207" name="Google Shape;207;p36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08" name="Google Shape;208;p36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27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Diagrama de blocos</a:t>
            </a:r>
            <a:endParaRPr sz="2400"/>
          </a:p>
          <a:p>
            <a:pPr indent="-29591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circuito é dividido em blocos de acordo com a funcionalidade.  </a:t>
            </a:r>
            <a:endParaRPr sz="2400"/>
          </a:p>
          <a:p>
            <a:pPr indent="-29591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É de grande utilidade em grandes circuitos, onde o diagrama esquemático torna-se tão complexo que o leitor sofre problemas na identificação de partes do circuito. </a:t>
            </a:r>
            <a:endParaRPr sz="24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7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Esquemas Básicos</a:t>
            </a:r>
            <a:endParaRPr/>
          </a:p>
        </p:txBody>
      </p:sp>
      <p:sp>
        <p:nvSpPr>
          <p:cNvPr id="214" name="Google Shape;214;p37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15" name="Google Shape;215;p37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27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Diagrama de blocos</a:t>
            </a:r>
            <a:endParaRPr sz="2400"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Figura 3 - Diagrama de Blocos de um Receptor de Rádio</a:t>
            </a:r>
            <a:endParaRPr sz="1400"/>
          </a:p>
        </p:txBody>
      </p:sp>
      <p:pic>
        <p:nvPicPr>
          <p:cNvPr id="216" name="Google Shape;216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61025" y="2258647"/>
            <a:ext cx="4896000" cy="18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8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Normas Técnicas</a:t>
            </a:r>
            <a:endParaRPr/>
          </a:p>
        </p:txBody>
      </p:sp>
      <p:sp>
        <p:nvSpPr>
          <p:cNvPr id="222" name="Google Shape;222;p38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23" name="Google Shape;223;p38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Conjunto de critérios, de caráter geral, que devem ser utilizados nos projetos e construção de sistemas, máquinas, componentes, etc. </a:t>
            </a:r>
            <a:endParaRPr sz="2400"/>
          </a:p>
          <a:p>
            <a:pPr indent="-29591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Tudo isso objetivando assegurar a eficiência técnica e a segurança de funcionamento.</a:t>
            </a:r>
            <a:endParaRPr sz="2400"/>
          </a:p>
          <a:p>
            <a:pPr indent="-29591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Aqui apresentaremos os símbolos para representação dos dispositivos a serem utilizados nos diagramas esquemáticos.</a:t>
            </a:r>
            <a:endParaRPr b="0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9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Normas Técnicas</a:t>
            </a:r>
            <a:endParaRPr/>
          </a:p>
        </p:txBody>
      </p:sp>
      <p:sp>
        <p:nvSpPr>
          <p:cNvPr id="229" name="Google Shape;229;p39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pic>
        <p:nvPicPr>
          <p:cNvPr id="230" name="Google Shape;230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4212" y="1815703"/>
            <a:ext cx="7920037" cy="22990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40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Elaboração de Esquemas</a:t>
            </a:r>
            <a:endParaRPr/>
          </a:p>
        </p:txBody>
      </p:sp>
      <p:sp>
        <p:nvSpPr>
          <p:cNvPr id="236" name="Google Shape;236;p40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37" name="Google Shape;237;p40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27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Regras básicas para construção do diagrama esquemático de um circuito:</a:t>
            </a:r>
            <a:endParaRPr sz="2400"/>
          </a:p>
          <a:p>
            <a:pPr indent="-29591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diagrama deverá apresentar todas as funções encontradas no circuito e, para isso, conterá os símbolos de todos os dispositivos indispensáveis.</a:t>
            </a:r>
            <a:endParaRPr sz="2400"/>
          </a:p>
          <a:p>
            <a:pPr indent="-29591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Quanto mais simples for o esquema, melhor. </a:t>
            </a:r>
            <a:endParaRPr sz="24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41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Dicas para Elaboração</a:t>
            </a:r>
            <a:endParaRPr/>
          </a:p>
        </p:txBody>
      </p:sp>
      <p:sp>
        <p:nvSpPr>
          <p:cNvPr id="243" name="Google Shape;243;p41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44" name="Google Shape;244;p41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Usar linhas retas.</a:t>
            </a:r>
            <a:endParaRPr sz="2400"/>
          </a:p>
          <a:p>
            <a:pPr indent="-29591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Preocupar-se com a estética.</a:t>
            </a:r>
            <a:endParaRPr sz="24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seu esquema servirá para acompanhar o funcionamento de um circuito, na forma impressa. Quanto maior a preocupação com a estética (visual), melhor será o resultado do esquema.</a:t>
            </a:r>
            <a:endParaRPr sz="1800"/>
          </a:p>
          <a:p>
            <a:pPr indent="-29591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Simbolizar bem as conexões.</a:t>
            </a:r>
            <a:endParaRPr sz="2400"/>
          </a:p>
          <a:p>
            <a:pPr indent="-220980" lvl="2" marL="11430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Ao conectarmos dois elementos quaisquer, devemos deixar muito claro quais são as conexões existentes. Linhas mal formadas e conexões duvidosas podem induzir a erros de leitura e interpretação. </a:t>
            </a:r>
            <a:endParaRPr sz="18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42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Dicas para Elaboração</a:t>
            </a:r>
            <a:endParaRPr/>
          </a:p>
        </p:txBody>
      </p:sp>
      <p:sp>
        <p:nvSpPr>
          <p:cNvPr id="250" name="Google Shape;250;p42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51" name="Google Shape;251;p42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Simbolizar bem as conexões (cont.)</a:t>
            </a:r>
            <a:endParaRPr sz="2400"/>
          </a:p>
          <a:p>
            <a:pPr indent="-22860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 figura abaixo mostra algumas formas de representar as conexões entre fios condutores.</a:t>
            </a:r>
            <a:b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  <a:endParaRPr/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1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Figura 4 - Conexões entre condutores</a:t>
            </a:r>
            <a:endParaRPr b="0" i="0" sz="1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61620" lvl="0" marL="342900" marR="0" rtl="0" algn="l"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SzPts val="1280"/>
              <a:buFont typeface="Noto Sans Symbols"/>
              <a:buNone/>
            </a:pPr>
            <a:r>
              <a:t/>
            </a:r>
            <a:endParaRPr b="0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52" name="Google Shape;252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89900" y="3043872"/>
            <a:ext cx="4897500" cy="70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43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Dicas para Elaboração</a:t>
            </a:r>
            <a:endParaRPr/>
          </a:p>
        </p:txBody>
      </p:sp>
      <p:sp>
        <p:nvSpPr>
          <p:cNvPr id="258" name="Google Shape;258;p43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59" name="Google Shape;259;p43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Evitar cruzamentos desnecessários.</a:t>
            </a:r>
            <a:endParaRPr sz="2400"/>
          </a:p>
          <a:p>
            <a:pPr indent="-220980" lvl="2" marL="11430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Se possível, devemos evitar cruzar condutores que não se tocam. Quando não for possível, é interessante que o símbolo mostre com clareza que os condutores se cruzam, através do uso de “ganchos”.</a:t>
            </a:r>
            <a:endParaRPr sz="1800"/>
          </a:p>
          <a:p>
            <a:pPr indent="-228600" lvl="2" marL="11430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28600" lvl="2" marL="11430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28600" lvl="2" marL="11430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28600" lvl="2" marL="11430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Font typeface="Noto Sans Symbols"/>
              <a:buNone/>
            </a:pPr>
            <a:br>
              <a:rPr b="0" i="0" lang="pt-BR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b="1" i="0" lang="pt-BR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Figura 5 - Cruzamento de condutores</a:t>
            </a:r>
            <a:r>
              <a:rPr b="0" i="0" lang="pt-BR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sz="1400"/>
          </a:p>
        </p:txBody>
      </p:sp>
      <p:pic>
        <p:nvPicPr>
          <p:cNvPr id="260" name="Google Shape;260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87675" y="3381375"/>
            <a:ext cx="3671887" cy="714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44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Dicas para Elaboração</a:t>
            </a:r>
            <a:endParaRPr/>
          </a:p>
        </p:txBody>
      </p:sp>
      <p:sp>
        <p:nvSpPr>
          <p:cNvPr id="266" name="Google Shape;266;p44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67" name="Google Shape;267;p44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Evitar cruzamentos desnecessários.</a:t>
            </a:r>
            <a:endParaRPr sz="2400"/>
          </a:p>
          <a:p>
            <a:pPr indent="0" lvl="2" marL="9144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2" marL="9144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2" marL="9144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2" marL="9144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2" marL="9144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E4B900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2" marL="9144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E4B900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2" marL="9144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E4B900"/>
              </a:buClr>
              <a:buFont typeface="Noto Sans Symbols"/>
              <a:buNone/>
            </a:pPr>
            <a:r>
              <a:rPr b="1" i="0" lang="pt-BR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Figura 6 - Conexão ou cruzamento inadequado? </a:t>
            </a:r>
            <a:endParaRPr sz="1400"/>
          </a:p>
          <a:p>
            <a:pPr indent="-261620" lvl="0" marL="342900" marR="0" rtl="0" algn="l"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SzPts val="1280"/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68" name="Google Shape;268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79837" y="2356246"/>
            <a:ext cx="1657350" cy="10036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7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Programa da aula</a:t>
            </a:r>
            <a:endParaRPr/>
          </a:p>
        </p:txBody>
      </p:sp>
      <p:sp>
        <p:nvSpPr>
          <p:cNvPr id="142" name="Google Shape;142;p27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43" name="Google Shape;143;p27"/>
          <p:cNvSpPr txBox="1"/>
          <p:nvPr>
            <p:ph idx="1" type="body"/>
          </p:nvPr>
        </p:nvSpPr>
        <p:spPr>
          <a:xfrm>
            <a:off x="1182687" y="1513284"/>
            <a:ext cx="7772400" cy="34159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306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Introdução</a:t>
            </a:r>
            <a:endParaRPr sz="2400"/>
          </a:p>
          <a:p>
            <a:pPr indent="-35306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Motivação</a:t>
            </a:r>
            <a:endParaRPr sz="2400"/>
          </a:p>
          <a:p>
            <a:pPr indent="-35306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Esquema Básicos</a:t>
            </a:r>
            <a:endParaRPr sz="2400"/>
          </a:p>
          <a:p>
            <a:pPr indent="-35306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Normas Técnicas</a:t>
            </a:r>
            <a:endParaRPr sz="2400"/>
          </a:p>
          <a:p>
            <a:pPr indent="-35306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Elaboração de Esquemas</a:t>
            </a:r>
            <a:endParaRPr sz="2400"/>
          </a:p>
          <a:p>
            <a:pPr indent="-35306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Dicas para Elaboração</a:t>
            </a:r>
            <a:endParaRPr sz="2400"/>
          </a:p>
          <a:p>
            <a:pPr indent="-35306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Exemplos</a:t>
            </a:r>
            <a:endParaRPr sz="2400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0" i="0" lang="pt-BR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	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45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Dicas para Elaboração</a:t>
            </a:r>
            <a:endParaRPr/>
          </a:p>
        </p:txBody>
      </p:sp>
      <p:sp>
        <p:nvSpPr>
          <p:cNvPr id="274" name="Google Shape;274;p45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75" name="Google Shape;275;p45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Evitar usar traços de várias espessuras</a:t>
            </a:r>
            <a:endParaRPr sz="24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Devemos, preferencialmente, fazer todas as linhas do nosso esquema com a mesma espessura. </a:t>
            </a:r>
            <a:endParaRPr sz="18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Se desenharmos linhas finas e grossas, o leitor poderá interpretar como elementos diferentes, quando isso não é verdade.</a:t>
            </a:r>
            <a:endParaRPr sz="1800"/>
          </a:p>
          <a:p>
            <a:pPr indent="-29591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Não exagerar no tamanho dos símbolos</a:t>
            </a:r>
            <a:endParaRPr sz="24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Os símbolos dos diversos componentes de um circuito nunca são muito diferentes nos tamanhos. </a:t>
            </a:r>
            <a:endParaRPr sz="18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46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Dicas para Elaboração</a:t>
            </a:r>
            <a:endParaRPr/>
          </a:p>
        </p:txBody>
      </p:sp>
      <p:sp>
        <p:nvSpPr>
          <p:cNvPr id="281" name="Google Shape;281;p46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82" name="Google Shape;282;p46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Simplificar a posição dos símbolos</a:t>
            </a:r>
            <a:endParaRPr sz="24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 posição dos símbolos no esquema poderá simplificar ou prejudicar a leitura e interpretação desse esquema. </a:t>
            </a:r>
            <a:endParaRPr sz="18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Devemos escolher a posição dos símbolos de modo a garantir o melhor de entendimento possível ao leitor.</a:t>
            </a:r>
            <a:endParaRPr sz="1800"/>
          </a:p>
          <a:p>
            <a:pPr indent="-1066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066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066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28600" lvl="2" marL="11430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Font typeface="Noto Sans Symbols"/>
              <a:buNone/>
            </a:pPr>
            <a:r>
              <a:rPr b="1" i="0" lang="pt-BR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Figura 7 - Três resistores em paralelo</a:t>
            </a:r>
            <a:r>
              <a:rPr b="0" i="0" lang="pt-BR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	</a:t>
            </a:r>
            <a:endParaRPr sz="1400"/>
          </a:p>
          <a:p>
            <a:pPr indent="-220980" lvl="0" marL="3429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83" name="Google Shape;283;p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11412" y="3293269"/>
            <a:ext cx="4465500" cy="85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47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Dicas para Elaboração</a:t>
            </a:r>
            <a:endParaRPr/>
          </a:p>
        </p:txBody>
      </p:sp>
      <p:sp>
        <p:nvSpPr>
          <p:cNvPr id="289" name="Google Shape;289;p47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90" name="Google Shape;290;p47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Usar ponto comum ou terra</a:t>
            </a:r>
            <a:endParaRPr sz="2400"/>
          </a:p>
          <a:p>
            <a:pPr indent="-220980" lvl="2" marL="11430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Um recurso necessário nos esquemas dos circuitos é ligar muitos elementos num mesmo ponto, chamado ponto comum ou terra. </a:t>
            </a:r>
            <a:endParaRPr sz="1800"/>
          </a:p>
          <a:p>
            <a:pPr indent="-220980" lvl="2" marL="11430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terra tem função de referência (eletrônica) ou função de proteção (eletrotécnica). </a:t>
            </a:r>
            <a:endParaRPr sz="1800"/>
          </a:p>
          <a:p>
            <a:pPr indent="-18034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1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1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Figura 8 – Simbologia para aterramentos</a:t>
            </a:r>
            <a:r>
              <a:rPr b="0" i="0" lang="pt-BR" sz="1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sz="1400"/>
          </a:p>
        </p:txBody>
      </p:sp>
      <p:pic>
        <p:nvPicPr>
          <p:cNvPr id="291" name="Google Shape;291;p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87675" y="3337322"/>
            <a:ext cx="3286200" cy="585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48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Dicas para Elaboração</a:t>
            </a:r>
            <a:endParaRPr/>
          </a:p>
        </p:txBody>
      </p:sp>
      <p:sp>
        <p:nvSpPr>
          <p:cNvPr id="297" name="Google Shape;297;p48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98" name="Google Shape;298;p48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623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Indicar  polaridades e terminais</a:t>
            </a:r>
            <a:endParaRPr sz="24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Em todos os circuitos, dos mais simples aos mais complexos, existem, basicamente, dois tipos de peças: as </a:t>
            </a:r>
            <a:r>
              <a:rPr b="0" i="0" lang="pt-BR" sz="1800" u="sng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polarizadas</a:t>
            </a: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e as </a:t>
            </a:r>
            <a:r>
              <a:rPr b="0" i="0" lang="pt-BR" sz="1800" u="sng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não polarizadas</a:t>
            </a: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. </a:t>
            </a:r>
            <a:endParaRPr sz="18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Os componentes não polarizados (resistores, capacitores não eletrolíticos, etc.) podem ser ligados em qualquer posição possível, sem problemas. </a:t>
            </a:r>
            <a:endParaRPr sz="18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Os componentes polarizados (capacitores eletrolíticos, os diodos, SCR’s, transistores, CI’s, LED’s, etc.) possuem seus terminais, de modo que têm posição única e certa para serem ligados ao circuito. </a:t>
            </a:r>
            <a:endParaRPr sz="18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49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Exemplos</a:t>
            </a:r>
            <a:endParaRPr/>
          </a:p>
        </p:txBody>
      </p:sp>
      <p:sp>
        <p:nvSpPr>
          <p:cNvPr id="304" name="Google Shape;304;p49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05" name="Google Shape;305;p49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1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pt-BR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Figura 9. Diagrama de Blocos para acionamento com PWM escalar</a:t>
            </a:r>
            <a:endParaRPr sz="1400"/>
          </a:p>
          <a:p>
            <a:pPr indent="-261620" lvl="0" marL="342900" marR="0" rtl="0" algn="l"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SzPts val="1280"/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06" name="Google Shape;306;p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31912" y="1600200"/>
            <a:ext cx="6865937" cy="27324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50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Exemplos</a:t>
            </a:r>
            <a:endParaRPr/>
          </a:p>
        </p:txBody>
      </p:sp>
      <p:sp>
        <p:nvSpPr>
          <p:cNvPr id="312" name="Google Shape;312;p50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13" name="Google Shape;313;p50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1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1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Figura 10. Circuito da Fonte de Alta Tensão</a:t>
            </a:r>
            <a:endParaRPr sz="1400"/>
          </a:p>
        </p:txBody>
      </p:sp>
      <p:pic>
        <p:nvPicPr>
          <p:cNvPr id="314" name="Google Shape;314;p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92275" y="1707356"/>
            <a:ext cx="6126162" cy="2428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51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Exercícios de Classe</a:t>
            </a:r>
            <a:endParaRPr/>
          </a:p>
        </p:txBody>
      </p:sp>
      <p:sp>
        <p:nvSpPr>
          <p:cNvPr id="320" name="Google Shape;320;p51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21" name="Google Shape;321;p51"/>
          <p:cNvSpPr txBox="1"/>
          <p:nvPr>
            <p:ph idx="1" type="body"/>
          </p:nvPr>
        </p:nvSpPr>
        <p:spPr>
          <a:xfrm>
            <a:off x="285750" y="1513284"/>
            <a:ext cx="86694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623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lang="pt-BR" sz="2400"/>
              <a:t>Com base na apresentação, responda e envie o </a:t>
            </a:r>
            <a:r>
              <a:rPr i="1" lang="pt-BR" sz="2400"/>
              <a:t>print scream</a:t>
            </a:r>
            <a:r>
              <a:rPr lang="pt-BR" sz="2400"/>
              <a:t> da sua tela pelo Google Sala de aula.</a:t>
            </a:r>
            <a:endParaRPr sz="24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lang="pt-BR" sz="1800"/>
              <a:t>Diferencie diagrama chapeado do esquemático.</a:t>
            </a:r>
            <a:endParaRPr sz="18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lang="pt-BR" sz="1800"/>
              <a:t>Qual tipo de diagrama está apresentado abaixo? Como ele é utilizado?</a:t>
            </a:r>
            <a:endParaRPr sz="1800"/>
          </a:p>
          <a:p>
            <a:pPr indent="0" lvl="0" marL="9144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9144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9144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lang="pt-BR" sz="1800"/>
              <a:t>O que é ABNT? Quais as suas atribuições?</a:t>
            </a:r>
            <a:endParaRPr sz="18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lang="pt-BR" sz="1800"/>
              <a:t>O que é normalização?</a:t>
            </a:r>
            <a:endParaRPr sz="18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lang="pt-BR" sz="1800"/>
              <a:t>Cite três dicas para construção de diagrama. Explique uma delas.</a:t>
            </a: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sz="1800"/>
          </a:p>
        </p:txBody>
      </p:sp>
      <p:pic>
        <p:nvPicPr>
          <p:cNvPr id="322" name="Google Shape;322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01346" y="3041075"/>
            <a:ext cx="3541325" cy="866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52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Referências</a:t>
            </a:r>
            <a:endParaRPr/>
          </a:p>
        </p:txBody>
      </p:sp>
      <p:sp>
        <p:nvSpPr>
          <p:cNvPr id="328" name="Google Shape;328;p52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29" name="Google Shape;329;p52"/>
          <p:cNvSpPr txBox="1"/>
          <p:nvPr>
            <p:ph idx="1" type="body"/>
          </p:nvPr>
        </p:nvSpPr>
        <p:spPr>
          <a:xfrm>
            <a:off x="285750" y="1513281"/>
            <a:ext cx="8669400" cy="9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7813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800"/>
              <a:buFont typeface="Noto Sans Symbols"/>
              <a:buChar char="■"/>
            </a:pPr>
            <a:r>
              <a:rPr lang="pt-BR" sz="1800"/>
              <a:t>Marques, Angelo E. B.; Cruz, Eduardo C. A../ Júnior, Salomão C. </a:t>
            </a:r>
            <a:r>
              <a:rPr b="1" lang="pt-BR" sz="1800"/>
              <a:t>Dispositivos Semicondutores: Diodos e Transistores. </a:t>
            </a:r>
            <a:r>
              <a:rPr lang="pt-BR" sz="1800"/>
              <a:t>Ed. Erica.</a:t>
            </a:r>
            <a:endParaRPr sz="1800"/>
          </a:p>
          <a:p>
            <a:pPr indent="0" lvl="0" marL="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330" name="Google Shape;330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44700" y="2461525"/>
            <a:ext cx="1666175" cy="239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1" name="Google Shape;331;p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05502" y="2461525"/>
            <a:ext cx="1724746" cy="239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53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Fim</a:t>
            </a:r>
            <a:endParaRPr/>
          </a:p>
        </p:txBody>
      </p:sp>
      <p:sp>
        <p:nvSpPr>
          <p:cNvPr id="337" name="Google Shape;337;p53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38" name="Google Shape;338;p53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39" name="Google Shape;339;p53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0" name="Google Shape;340;p53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1" name="Google Shape;341;p53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2" name="Google Shape;342;p53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3" name="Google Shape;343;p53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4" name="Google Shape;344;p53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5" name="Google Shape;345;p53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6" name="Google Shape;346;p53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47" name="Google Shape;347;p53"/>
          <p:cNvSpPr txBox="1"/>
          <p:nvPr>
            <p:ph idx="1" type="body"/>
          </p:nvPr>
        </p:nvSpPr>
        <p:spPr>
          <a:xfrm>
            <a:off x="285750" y="1513284"/>
            <a:ext cx="8669337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3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B R I G A D O</a:t>
            </a:r>
            <a:endParaRPr sz="2400"/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/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http://docente.ifrn.edu.br/gustavolima</a:t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8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Introdução</a:t>
            </a:r>
            <a:endParaRPr/>
          </a:p>
        </p:txBody>
      </p:sp>
      <p:sp>
        <p:nvSpPr>
          <p:cNvPr id="149" name="Google Shape;149;p28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50" name="Google Shape;150;p28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Um diagrama esquemático (ou simplesmente </a:t>
            </a:r>
            <a:r>
              <a:rPr b="0" i="0" lang="pt-BR" sz="2400" u="sng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esquema</a:t>
            </a: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) é um desenho que mostra, através de símbolos gráficos padronizados, a maneira pela qual os diversos componentes (resistores, capacitores, diodos, transistores, etc.) de um circuito eletrônico estão interligados. </a:t>
            </a:r>
            <a:endParaRPr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9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Introdução</a:t>
            </a:r>
            <a:endParaRPr/>
          </a:p>
        </p:txBody>
      </p:sp>
      <p:sp>
        <p:nvSpPr>
          <p:cNvPr id="156" name="Google Shape;156;p29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57" name="Google Shape;157;p29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Em outras palavras, os diagramas esquemáticos são representações simplificadas de um circuito. Dissemos simplificadas por ser muito mais fácil, por exemplo, desenhar o símbolo de um resistor variável do que a própria peça. Dessa forma, todos os componentes utilizados em um aparelho aparecem no esquema representados por esses símbolos.</a:t>
            </a:r>
            <a:endParaRPr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0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Motivação</a:t>
            </a:r>
            <a:endParaRPr/>
          </a:p>
        </p:txBody>
      </p:sp>
      <p:sp>
        <p:nvSpPr>
          <p:cNvPr id="163" name="Google Shape;163;p30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64" name="Google Shape;164;p30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274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Desenhar o símbolo de um componente ao invés de desenhar o próprio elemento traz grandes vantagens:	</a:t>
            </a:r>
            <a:endParaRPr sz="2400"/>
          </a:p>
          <a:p>
            <a:pPr indent="-29591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Leva menos tempo</a:t>
            </a:r>
            <a:endParaRPr sz="2400"/>
          </a:p>
          <a:p>
            <a:pPr indent="-29591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Ocupa menos espaço no papel</a:t>
            </a:r>
            <a:endParaRPr sz="2400"/>
          </a:p>
          <a:p>
            <a:pPr indent="-29591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É bem mais simples</a:t>
            </a:r>
            <a:endParaRPr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1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Motivação</a:t>
            </a:r>
            <a:endParaRPr/>
          </a:p>
        </p:txBody>
      </p:sp>
      <p:sp>
        <p:nvSpPr>
          <p:cNvPr id="170" name="Google Shape;170;p31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71" name="Google Shape;171;p31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274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Desenhar a própria peça ao invés do símbolo, traz grandes dificuldades porque:</a:t>
            </a:r>
            <a:endParaRPr sz="2400"/>
          </a:p>
          <a:p>
            <a:pPr indent="-29591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Nem todo mundo sabe desenhar bem</a:t>
            </a:r>
            <a:endParaRPr sz="2400"/>
          </a:p>
          <a:p>
            <a:pPr indent="-29591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Nem todo componente tem um único formato</a:t>
            </a:r>
            <a:endParaRPr sz="2400"/>
          </a:p>
          <a:p>
            <a:pPr indent="-29591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Nem sempre desenhamos uma “mesma coisa” de forma idêntica</a:t>
            </a:r>
            <a:endParaRPr sz="2400"/>
          </a:p>
          <a:p>
            <a:pPr indent="-29591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Os componentes são tridimensionais e seus desenhos não o seriam.</a:t>
            </a:r>
            <a:endParaRPr sz="2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2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Motivação</a:t>
            </a:r>
            <a:endParaRPr/>
          </a:p>
        </p:txBody>
      </p:sp>
      <p:sp>
        <p:nvSpPr>
          <p:cNvPr id="177" name="Google Shape;177;p32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78" name="Google Shape;178;p32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Se cada um desenhasse a sua maneira traria dificuldade de entendimento entre autores diferentes, ou seja, nem sempre seria fácil alguém entender o que foi desenhado por outra pessoa.</a:t>
            </a:r>
            <a:endParaRPr sz="2400"/>
          </a:p>
          <a:p>
            <a:pPr indent="-29591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Assim sendo, opta-se pelo uso de símbolos gráficos para representar os dispositivos de um circuito, sem perda de representatividade.</a:t>
            </a:r>
            <a:endParaRPr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3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Esquemas Básicos</a:t>
            </a:r>
            <a:endParaRPr/>
          </a:p>
        </p:txBody>
      </p:sp>
      <p:sp>
        <p:nvSpPr>
          <p:cNvPr id="184" name="Google Shape;184;p33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85" name="Google Shape;185;p33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</a:pPr>
            <a:r>
              <a:rPr b="1" i="0" lang="pt-BR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Diagrama chapeado</a:t>
            </a:r>
            <a:endParaRPr sz="2400"/>
          </a:p>
          <a:p>
            <a:pPr indent="-29591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Os dispositivos são mostrados como realmente aparecem na placa de circuito impresso ou proto-board. </a:t>
            </a:r>
            <a:endParaRPr sz="2400"/>
          </a:p>
          <a:p>
            <a:pPr indent="-29591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Apresenta problemas no momento em que componentes podem ser escondidos por outros.</a:t>
            </a:r>
            <a:endParaRPr sz="2400"/>
          </a:p>
          <a:p>
            <a:pPr indent="-29591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Grandes circuitos são de difícil identificação, face a complexidade das interligações.</a:t>
            </a:r>
            <a:endParaRPr sz="2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4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Esquemas Básicos</a:t>
            </a:r>
            <a:endParaRPr/>
          </a:p>
        </p:txBody>
      </p:sp>
      <p:sp>
        <p:nvSpPr>
          <p:cNvPr id="191" name="Google Shape;191;p34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92" name="Google Shape;192;p34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</a:pPr>
            <a:r>
              <a:rPr b="1" i="0" lang="pt-BR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Diagrama </a:t>
            </a: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chapeado</a:t>
            </a:r>
            <a:endParaRPr sz="2400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32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Figura 1 – Diagrama chapeado - Desenho das peças soldadas em régua de bornes</a:t>
            </a:r>
            <a:endParaRPr sz="1400"/>
          </a:p>
        </p:txBody>
      </p:sp>
      <p:pic>
        <p:nvPicPr>
          <p:cNvPr id="193" name="Google Shape;193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32050" y="2095623"/>
            <a:ext cx="4436400" cy="207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1_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