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</p:sldIdLst>
  <p:sldSz cy="5143500" cx="9144000"/>
  <p:notesSz cx="6858000" cy="9144000"/>
  <p:embeddedFontLst>
    <p:embeddedFont>
      <p:font typeface="Tahoma"/>
      <p:regular r:id="rId36"/>
      <p:bold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8BF5587-96C0-422B-AC5D-388CC34B8DB1}">
  <a:tblStyle styleId="{98BF5587-96C0-422B-AC5D-388CC34B8DB1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11" Type="http://schemas.openxmlformats.org/officeDocument/2006/relationships/slide" Target="slides/slide4.xml"/><Relationship Id="rId33" Type="http://schemas.openxmlformats.org/officeDocument/2006/relationships/slide" Target="slides/slide26.xml"/><Relationship Id="rId10" Type="http://schemas.openxmlformats.org/officeDocument/2006/relationships/slide" Target="slides/slide3.xml"/><Relationship Id="rId32" Type="http://schemas.openxmlformats.org/officeDocument/2006/relationships/slide" Target="slides/slide25.xml"/><Relationship Id="rId13" Type="http://schemas.openxmlformats.org/officeDocument/2006/relationships/slide" Target="slides/slide6.xml"/><Relationship Id="rId35" Type="http://schemas.openxmlformats.org/officeDocument/2006/relationships/slide" Target="slides/slide28.xml"/><Relationship Id="rId12" Type="http://schemas.openxmlformats.org/officeDocument/2006/relationships/slide" Target="slides/slide5.xml"/><Relationship Id="rId34" Type="http://schemas.openxmlformats.org/officeDocument/2006/relationships/slide" Target="slides/slide27.xml"/><Relationship Id="rId15" Type="http://schemas.openxmlformats.org/officeDocument/2006/relationships/slide" Target="slides/slide8.xml"/><Relationship Id="rId37" Type="http://schemas.openxmlformats.org/officeDocument/2006/relationships/font" Target="fonts/Tahoma-bold.fntdata"/><Relationship Id="rId14" Type="http://schemas.openxmlformats.org/officeDocument/2006/relationships/slide" Target="slides/slide7.xml"/><Relationship Id="rId36" Type="http://schemas.openxmlformats.org/officeDocument/2006/relationships/font" Target="fonts/Tahoma-regular.fntdata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0e24ecf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0e24ecf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0e24ecf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00a901eaa7_0_6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100a901eaa7_0_6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100a901eaa7_0_74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100a901eaa7_0_74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00a901eaa7_0_8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g100a901eaa7_0_8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00a901eaa7_0_15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g100a901eaa7_0_15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00a901eaa7_0_171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g100a901eaa7_0_171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00a901eaa7_0_17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g100a901eaa7_0_17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100a901eaa7_0_26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g100a901eaa7_0_26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00a901eaa7_0_35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g100a901eaa7_0_35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00a901eaa7_0_375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g100a901eaa7_0_375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100a901eaa7_0_40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g100a901eaa7_0_40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aed2276b87_0_6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aed2276b87_0_63:notes"/>
          <p:cNvSpPr/>
          <p:nvPr>
            <p:ph idx="2" type="sldImg"/>
          </p:nvPr>
        </p:nvSpPr>
        <p:spPr>
          <a:xfrm>
            <a:off x="132930" y="686475"/>
            <a:ext cx="65919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100a901eaa7_0_52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g100a901eaa7_0_52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100a901eaa7_0_834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2" name="Google Shape;332;g100a901eaa7_0_834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100a901eaa7_0_54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g100a901eaa7_0_54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100a901eaa7_0_73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g100a901eaa7_0_73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100a901eaa7_0_74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g100a901eaa7_0_74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100a901eaa7_0_63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g100a901eaa7_0_63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100a901eaa7_0_64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g100a901eaa7_0_64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a3496d9ae5_0_16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Google Shape;428;ga3496d9ae5_0_160:notes"/>
          <p:cNvSpPr/>
          <p:nvPr>
            <p:ph idx="2" type="sldImg"/>
          </p:nvPr>
        </p:nvSpPr>
        <p:spPr>
          <a:xfrm>
            <a:off x="132882" y="686475"/>
            <a:ext cx="65925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1760e24ecf_2_2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5" name="Google Shape;435;g1760e24ecf_2_2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00a901eaa7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100a901eaa7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00a901eaa7_0_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100a901eaa7_0_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00a901eaa7_0_14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100a901eaa7_0_14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00a901eaa7_0_2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g100a901eaa7_0_2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00a901eaa7_0_3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100a901eaa7_0_3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00a901eaa7_0_5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g100a901eaa7_0_5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00a901eaa7_0_62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100a901eaa7_0_62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138" y="1408585"/>
            <a:ext cx="44388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738" y="-458315"/>
            <a:ext cx="443880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00" cy="43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9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9.jpg"/><Relationship Id="rId2" Type="http://schemas.openxmlformats.org/officeDocument/2006/relationships/image" Target="../media/image7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6"/>
          <a:stretch/>
        </p:blipFill>
        <p:spPr>
          <a:xfrm>
            <a:off x="1587" y="1491853"/>
            <a:ext cx="9140700" cy="3644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00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7"/>
            <a:ext cx="3984600" cy="130620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300" cy="9192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200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9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8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8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00" y="3161099"/>
            <a:ext cx="6400800" cy="9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lang="pt-BR" sz="3600"/>
              <a:t>Aula 00</a:t>
            </a:r>
            <a:endParaRPr sz="3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206" name="Google Shape;206;p3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7" name="Google Shape;207;p35"/>
          <p:cNvSpPr txBox="1"/>
          <p:nvPr>
            <p:ph idx="1" type="body"/>
          </p:nvPr>
        </p:nvSpPr>
        <p:spPr>
          <a:xfrm>
            <a:off x="1182675" y="1513250"/>
            <a:ext cx="7772400" cy="3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Resistência Elétrica (Oposição à Passagem da Corrente)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É a dificuldade dos elétrons livres de se moverem pela estrutura atômica do condutor elétrico.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resistência elétrica é representada pela letra </a:t>
            </a:r>
            <a:r>
              <a:rPr i="1" lang="pt-BR" sz="1800"/>
              <a:t>R</a:t>
            </a:r>
            <a:r>
              <a:rPr lang="pt-BR" sz="1800"/>
              <a:t>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Sua unidade de medida no SI é o </a:t>
            </a:r>
            <a:r>
              <a:rPr i="1" lang="pt-BR" sz="1800"/>
              <a:t>ohm [Ω]</a:t>
            </a:r>
            <a:r>
              <a:rPr lang="pt-BR" sz="1800"/>
              <a:t>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O valor da resistência elétrica depende basicamente </a:t>
            </a:r>
            <a:endParaRPr sz="1800"/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da natureza dos materiais, de suas dimensões</a:t>
            </a:r>
            <a:endParaRPr sz="1800"/>
          </a:p>
          <a:p>
            <a:pPr indent="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e da temperatura.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213" name="Google Shape;213;p3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4" name="Google Shape;214;p36"/>
          <p:cNvSpPr txBox="1"/>
          <p:nvPr>
            <p:ph idx="1" type="body"/>
          </p:nvPr>
        </p:nvSpPr>
        <p:spPr>
          <a:xfrm>
            <a:off x="1182675" y="1513249"/>
            <a:ext cx="7772400" cy="31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O Circuito Elétrico Básico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É formado por uma fonte de tensão conectada com uma carga, utilizando fios.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carga ou dispositivo converte energia elétrica em outra forma de energia (ex. luminosa ou térmica).</a:t>
            </a:r>
            <a:endParaRPr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220" name="Google Shape;220;p3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1" name="Google Shape;221;p37"/>
          <p:cNvSpPr txBox="1"/>
          <p:nvPr>
            <p:ph idx="1" type="body"/>
          </p:nvPr>
        </p:nvSpPr>
        <p:spPr>
          <a:xfrm>
            <a:off x="1182675" y="1513250"/>
            <a:ext cx="3528600" cy="345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Circuito Elétrico Básico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corrente sai pelo (+) da fonte E percorre o fio, na carga entra no (+) e sai no (-) percorre o fio de volta para o (-) da fonte. </a:t>
            </a:r>
            <a:endParaRPr sz="1800"/>
          </a:p>
        </p:txBody>
      </p:sp>
      <p:pic>
        <p:nvPicPr>
          <p:cNvPr id="222" name="Google Shape;222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6100" y="1678952"/>
            <a:ext cx="2547075" cy="248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Resistores</a:t>
            </a:r>
            <a:endParaRPr/>
          </a:p>
        </p:txBody>
      </p:sp>
      <p:sp>
        <p:nvSpPr>
          <p:cNvPr id="228" name="Google Shape;228;p3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9" name="Google Shape;229;p38"/>
          <p:cNvSpPr txBox="1"/>
          <p:nvPr>
            <p:ph idx="1" type="body"/>
          </p:nvPr>
        </p:nvSpPr>
        <p:spPr>
          <a:xfrm>
            <a:off x="1182675" y="1513278"/>
            <a:ext cx="7772400" cy="21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Resistor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Dispositivo cujo valor de resistência, sob condições normais, permanece constante.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Comercialmente podem ser encontrados resistores com diversas tecnologias de fabricação, aspectos e características.</a:t>
            </a:r>
            <a:endParaRPr sz="1800"/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0" name="Google Shape;23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6125" y="4006847"/>
            <a:ext cx="4425043" cy="34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Resistores</a:t>
            </a:r>
            <a:endParaRPr/>
          </a:p>
        </p:txBody>
      </p:sp>
      <p:sp>
        <p:nvSpPr>
          <p:cNvPr id="236" name="Google Shape;236;p3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graphicFrame>
        <p:nvGraphicFramePr>
          <p:cNvPr id="237" name="Google Shape;237;p39"/>
          <p:cNvGraphicFramePr/>
          <p:nvPr/>
        </p:nvGraphicFramePr>
        <p:xfrm>
          <a:off x="2190750" y="20288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{98BF5587-96C0-422B-AC5D-388CC34B8DB1}</a:tableStyleId>
              </a:tblPr>
              <a:tblGrid>
                <a:gridCol w="952500"/>
                <a:gridCol w="952500"/>
                <a:gridCol w="952500"/>
                <a:gridCol w="952500"/>
                <a:gridCol w="952500"/>
              </a:tblGrid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100"/>
                        <a:t>Cores</a:t>
                      </a:r>
                      <a:endParaRPr b="1"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100"/>
                        <a:t>1º Dígito</a:t>
                      </a:r>
                      <a:endParaRPr b="1"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100"/>
                        <a:t>2º Dígito</a:t>
                      </a:r>
                      <a:endParaRPr b="1"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100"/>
                        <a:t>Múltiplo</a:t>
                      </a:r>
                      <a:endParaRPr b="1"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pt-BR" sz="1100"/>
                        <a:t>Tolerância</a:t>
                      </a:r>
                      <a:endParaRPr b="1"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Preto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Marrom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Vermelho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2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2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100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Laranja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3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3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1.000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Amarelo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4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4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10.000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Verde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5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5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100.000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Azul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6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6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1.000.000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Violeta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7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7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10.000.000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Cinza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8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8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Branco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9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9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Ouro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0,1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±5%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5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Prata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-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0,01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/>
                        <a:t>±10%</a:t>
                      </a:r>
                      <a:endParaRPr sz="1100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38" name="Google Shape;238;p39"/>
          <p:cNvSpPr txBox="1"/>
          <p:nvPr>
            <p:ph idx="1" type="body"/>
          </p:nvPr>
        </p:nvSpPr>
        <p:spPr>
          <a:xfrm>
            <a:off x="1182675" y="1513283"/>
            <a:ext cx="7772400" cy="5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Código de Cores</a:t>
            </a:r>
            <a:endParaRPr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Resistores</a:t>
            </a:r>
            <a:endParaRPr/>
          </a:p>
        </p:txBody>
      </p:sp>
      <p:sp>
        <p:nvSpPr>
          <p:cNvPr id="244" name="Google Shape;244;p4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45" name="Google Shape;245;p40"/>
          <p:cNvSpPr txBox="1"/>
          <p:nvPr>
            <p:ph idx="1" type="body"/>
          </p:nvPr>
        </p:nvSpPr>
        <p:spPr>
          <a:xfrm>
            <a:off x="1182675" y="1513281"/>
            <a:ext cx="7772400" cy="9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Código de Cores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Exemplo: Determine o valor do resistor abaixo.</a:t>
            </a:r>
            <a:endParaRPr sz="1800"/>
          </a:p>
        </p:txBody>
      </p:sp>
      <p:pic>
        <p:nvPicPr>
          <p:cNvPr id="246" name="Google Shape;246;p40"/>
          <p:cNvPicPr preferRelativeResize="0"/>
          <p:nvPr/>
        </p:nvPicPr>
        <p:blipFill rotWithShape="1">
          <a:blip r:embed="rId3">
            <a:alphaModFix/>
          </a:blip>
          <a:srcRect b="39164" l="0" r="0" t="39495"/>
          <a:stretch/>
        </p:blipFill>
        <p:spPr>
          <a:xfrm>
            <a:off x="2181687" y="2372177"/>
            <a:ext cx="4780626" cy="510075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40"/>
          <p:cNvSpPr txBox="1"/>
          <p:nvPr>
            <p:ph idx="1" type="body"/>
          </p:nvPr>
        </p:nvSpPr>
        <p:spPr>
          <a:xfrm>
            <a:off x="1182675" y="2869400"/>
            <a:ext cx="47805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0000FF"/>
                </a:solidFill>
              </a:rPr>
              <a:t>1ª faixa: marrom = 1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248" name="Google Shape;248;p40"/>
          <p:cNvSpPr txBox="1"/>
          <p:nvPr>
            <p:ph idx="1" type="body"/>
          </p:nvPr>
        </p:nvSpPr>
        <p:spPr>
          <a:xfrm>
            <a:off x="1182675" y="3250400"/>
            <a:ext cx="47808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0000FF"/>
                </a:solidFill>
              </a:rPr>
              <a:t>2ª faixa: verde = 5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249" name="Google Shape;249;p40"/>
          <p:cNvSpPr txBox="1"/>
          <p:nvPr>
            <p:ph idx="1" type="body"/>
          </p:nvPr>
        </p:nvSpPr>
        <p:spPr>
          <a:xfrm>
            <a:off x="1182675" y="3631400"/>
            <a:ext cx="46503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0000FF"/>
                </a:solidFill>
              </a:rPr>
              <a:t>3ª faixa: vermelho = 2 = 00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250" name="Google Shape;250;p40"/>
          <p:cNvSpPr txBox="1"/>
          <p:nvPr>
            <p:ph idx="1" type="body"/>
          </p:nvPr>
        </p:nvSpPr>
        <p:spPr>
          <a:xfrm>
            <a:off x="1182675" y="4012400"/>
            <a:ext cx="47808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rgbClr val="0000FF"/>
                </a:solidFill>
              </a:rPr>
              <a:t>4ª faixa: ouro = </a:t>
            </a:r>
            <a:r>
              <a:rPr lang="pt-BR" sz="18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±5% = ± 75 Ω </a:t>
            </a:r>
            <a:r>
              <a:rPr lang="pt-BR" sz="1800">
                <a:solidFill>
                  <a:srgbClr val="0000FF"/>
                </a:solidFill>
              </a:rPr>
              <a:t> 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251" name="Google Shape;251;p40"/>
          <p:cNvSpPr txBox="1"/>
          <p:nvPr/>
        </p:nvSpPr>
        <p:spPr>
          <a:xfrm>
            <a:off x="2880950" y="4515625"/>
            <a:ext cx="2178600" cy="5100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 R</a:t>
            </a:r>
            <a:r>
              <a:rPr baseline="-25000"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N</a:t>
            </a:r>
            <a:r>
              <a:rPr lang="pt-BR" sz="1800">
                <a:solidFill>
                  <a:srgbClr val="0000FF"/>
                </a:solidFill>
                <a:latin typeface="Tahoma"/>
                <a:ea typeface="Tahoma"/>
                <a:cs typeface="Tahoma"/>
                <a:sym typeface="Tahoma"/>
              </a:rPr>
              <a:t> = 1.500 </a:t>
            </a:r>
            <a:r>
              <a:rPr lang="pt-BR" sz="1800">
                <a:solidFill>
                  <a:srgbClr val="0000FF"/>
                </a:solidFill>
              </a:rPr>
              <a:t>±5% Ω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Resistores</a:t>
            </a:r>
            <a:endParaRPr/>
          </a:p>
        </p:txBody>
      </p:sp>
      <p:sp>
        <p:nvSpPr>
          <p:cNvPr id="257" name="Google Shape;257;p4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8" name="Google Shape;258;p41"/>
          <p:cNvSpPr txBox="1"/>
          <p:nvPr>
            <p:ph idx="1" type="body"/>
          </p:nvPr>
        </p:nvSpPr>
        <p:spPr>
          <a:xfrm>
            <a:off x="1182675" y="1513276"/>
            <a:ext cx="7772400" cy="17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Resistor Variável (Potenciômetro)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Dispositivo que atua como resistência variável em um circuito.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Possui uma haste para o ajuste manual da resistência.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Possui três terminais elétricos.</a:t>
            </a:r>
            <a:endParaRPr sz="1800"/>
          </a:p>
        </p:txBody>
      </p:sp>
      <p:pic>
        <p:nvPicPr>
          <p:cNvPr id="259" name="Google Shape;25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2623389" y="2880711"/>
            <a:ext cx="1356900" cy="2176525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41"/>
          <p:cNvSpPr txBox="1"/>
          <p:nvPr/>
        </p:nvSpPr>
        <p:spPr>
          <a:xfrm>
            <a:off x="4440325" y="3763300"/>
            <a:ext cx="1795800" cy="4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Haste rotativa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1" name="Google Shape;261;p41"/>
          <p:cNvSpPr txBox="1"/>
          <p:nvPr/>
        </p:nvSpPr>
        <p:spPr>
          <a:xfrm>
            <a:off x="1268325" y="4603850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Terminais  1 3 2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62" name="Google Shape;262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42875" y="4294099"/>
            <a:ext cx="1211225" cy="73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71125" y="4276046"/>
            <a:ext cx="1271025" cy="7676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Série</a:t>
            </a:r>
            <a:endParaRPr/>
          </a:p>
        </p:txBody>
      </p:sp>
      <p:sp>
        <p:nvSpPr>
          <p:cNvPr id="269" name="Google Shape;269;p4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70" name="Google Shape;270;p42"/>
          <p:cNvSpPr txBox="1"/>
          <p:nvPr>
            <p:ph idx="1" type="body"/>
          </p:nvPr>
        </p:nvSpPr>
        <p:spPr>
          <a:xfrm>
            <a:off x="1182675" y="1513275"/>
            <a:ext cx="7873500" cy="16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Um circuito série é aquele que permite somente um percurso para a passagem da corrente, sendo a mesma em todos os pontos do circuito.</a:t>
            </a:r>
            <a:endParaRPr sz="1800"/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corrente que passa por R1 é a mesma que passa por R2, por R3, e é exatamente aquela fornecida pela bateria.</a:t>
            </a:r>
            <a:endParaRPr sz="1800"/>
          </a:p>
        </p:txBody>
      </p:sp>
      <p:grpSp>
        <p:nvGrpSpPr>
          <p:cNvPr id="271" name="Google Shape;271;p42"/>
          <p:cNvGrpSpPr/>
          <p:nvPr/>
        </p:nvGrpSpPr>
        <p:grpSpPr>
          <a:xfrm>
            <a:off x="2986909" y="3015170"/>
            <a:ext cx="3170183" cy="2010583"/>
            <a:chOff x="2707200" y="1436950"/>
            <a:chExt cx="3809400" cy="2628900"/>
          </a:xfrm>
        </p:grpSpPr>
        <p:pic>
          <p:nvPicPr>
            <p:cNvPr id="272" name="Google Shape;272;p4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164775" y="1858309"/>
              <a:ext cx="2657475" cy="19240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3" name="Google Shape;273;p42"/>
            <p:cNvSpPr txBox="1"/>
            <p:nvPr/>
          </p:nvSpPr>
          <p:spPr>
            <a:xfrm>
              <a:off x="2707200" y="2543825"/>
              <a:ext cx="3846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V</a:t>
              </a:r>
              <a:endParaRPr i="1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274" name="Google Shape;274;p42"/>
            <p:cNvSpPr txBox="1"/>
            <p:nvPr/>
          </p:nvSpPr>
          <p:spPr>
            <a:xfrm>
              <a:off x="3088200" y="2010425"/>
              <a:ext cx="3846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+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275" name="Google Shape;275;p42"/>
            <p:cNvSpPr txBox="1"/>
            <p:nvPr/>
          </p:nvSpPr>
          <p:spPr>
            <a:xfrm>
              <a:off x="3164775" y="3049100"/>
              <a:ext cx="3846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-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276" name="Google Shape;276;p42"/>
            <p:cNvSpPr txBox="1"/>
            <p:nvPr/>
          </p:nvSpPr>
          <p:spPr>
            <a:xfrm>
              <a:off x="4338600" y="1436950"/>
              <a:ext cx="6891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R</a:t>
              </a:r>
              <a:r>
                <a:rPr baseline="-25000" lang="pt-BR">
                  <a:latin typeface="Tahoma"/>
                  <a:ea typeface="Tahoma"/>
                  <a:cs typeface="Tahoma"/>
                  <a:sym typeface="Tahoma"/>
                </a:rPr>
                <a:t>1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277" name="Google Shape;277;p42"/>
            <p:cNvSpPr txBox="1"/>
            <p:nvPr/>
          </p:nvSpPr>
          <p:spPr>
            <a:xfrm>
              <a:off x="5862600" y="2503750"/>
              <a:ext cx="6540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R</a:t>
              </a:r>
              <a:r>
                <a:rPr baseline="-25000" lang="pt-BR">
                  <a:latin typeface="Tahoma"/>
                  <a:ea typeface="Tahoma"/>
                  <a:cs typeface="Tahoma"/>
                  <a:sym typeface="Tahoma"/>
                </a:rPr>
                <a:t>2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278" name="Google Shape;278;p42"/>
            <p:cNvSpPr txBox="1"/>
            <p:nvPr/>
          </p:nvSpPr>
          <p:spPr>
            <a:xfrm>
              <a:off x="4414800" y="3722950"/>
              <a:ext cx="6891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R</a:t>
              </a:r>
              <a:r>
                <a:rPr baseline="-25000" lang="pt-BR">
                  <a:latin typeface="Tahoma"/>
                  <a:ea typeface="Tahoma"/>
                  <a:cs typeface="Tahoma"/>
                  <a:sym typeface="Tahoma"/>
                </a:rPr>
                <a:t>3</a:t>
              </a:r>
              <a:endParaRPr baseline="-25000">
                <a:latin typeface="Tahoma"/>
                <a:ea typeface="Tahoma"/>
                <a:cs typeface="Tahoma"/>
                <a:sym typeface="Tahoma"/>
              </a:endParaRPr>
            </a:p>
          </p:txBody>
        </p:sp>
        <p:cxnSp>
          <p:nvCxnSpPr>
            <p:cNvPr id="279" name="Google Shape;279;p42"/>
            <p:cNvCxnSpPr/>
            <p:nvPr/>
          </p:nvCxnSpPr>
          <p:spPr>
            <a:xfrm rot="10800000">
              <a:off x="3932975" y="2551725"/>
              <a:ext cx="0" cy="4728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80" name="Google Shape;280;p42"/>
            <p:cNvCxnSpPr/>
            <p:nvPr/>
          </p:nvCxnSpPr>
          <p:spPr>
            <a:xfrm>
              <a:off x="4181350" y="2255400"/>
              <a:ext cx="6891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81" name="Google Shape;281;p42"/>
            <p:cNvCxnSpPr/>
            <p:nvPr/>
          </p:nvCxnSpPr>
          <p:spPr>
            <a:xfrm>
              <a:off x="5423150" y="2415625"/>
              <a:ext cx="0" cy="67290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82" name="Google Shape;282;p42"/>
            <p:cNvCxnSpPr/>
            <p:nvPr/>
          </p:nvCxnSpPr>
          <p:spPr>
            <a:xfrm rot="10800000">
              <a:off x="4173375" y="3417100"/>
              <a:ext cx="5688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283" name="Google Shape;283;p42"/>
            <p:cNvSpPr txBox="1"/>
            <p:nvPr/>
          </p:nvSpPr>
          <p:spPr>
            <a:xfrm>
              <a:off x="4383600" y="2239025"/>
              <a:ext cx="3846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endParaRPr i="1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284" name="Google Shape;284;p42"/>
            <p:cNvSpPr txBox="1"/>
            <p:nvPr/>
          </p:nvSpPr>
          <p:spPr>
            <a:xfrm>
              <a:off x="3926400" y="2620025"/>
              <a:ext cx="3846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endParaRPr i="1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285" name="Google Shape;285;p42"/>
            <p:cNvSpPr txBox="1"/>
            <p:nvPr/>
          </p:nvSpPr>
          <p:spPr>
            <a:xfrm>
              <a:off x="4383600" y="2977591"/>
              <a:ext cx="3846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endParaRPr i="1"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286" name="Google Shape;286;p42"/>
            <p:cNvSpPr txBox="1"/>
            <p:nvPr/>
          </p:nvSpPr>
          <p:spPr>
            <a:xfrm>
              <a:off x="5145600" y="2543825"/>
              <a:ext cx="3846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endParaRPr i="1"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Série</a:t>
            </a:r>
            <a:endParaRPr/>
          </a:p>
        </p:txBody>
      </p:sp>
      <p:sp>
        <p:nvSpPr>
          <p:cNvPr id="292" name="Google Shape;292;p4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93" name="Google Shape;293;p43"/>
          <p:cNvSpPr txBox="1"/>
          <p:nvPr>
            <p:ph idx="1" type="body"/>
          </p:nvPr>
        </p:nvSpPr>
        <p:spPr>
          <a:xfrm>
            <a:off x="1171575" y="1473680"/>
            <a:ext cx="77724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resistência equivalente (ou total) é igual a soma das resistências de todas as partes do circuito.</a:t>
            </a:r>
            <a:endParaRPr sz="1800"/>
          </a:p>
        </p:txBody>
      </p:sp>
      <p:sp>
        <p:nvSpPr>
          <p:cNvPr id="294" name="Google Shape;294;p43"/>
          <p:cNvSpPr txBox="1"/>
          <p:nvPr>
            <p:ph idx="1" type="body"/>
          </p:nvPr>
        </p:nvSpPr>
        <p:spPr>
          <a:xfrm>
            <a:off x="1171575" y="2464277"/>
            <a:ext cx="7772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= </a:t>
            </a:r>
            <a:r>
              <a:rPr i="1" lang="pt-BR" sz="1800"/>
              <a:t>R</a:t>
            </a:r>
            <a:r>
              <a:rPr baseline="-25000" lang="pt-BR" sz="1800"/>
              <a:t>T</a:t>
            </a:r>
            <a:r>
              <a:rPr lang="pt-BR" sz="1800"/>
              <a:t> = </a:t>
            </a:r>
            <a:r>
              <a:rPr i="1" lang="pt-BR" sz="1800"/>
              <a:t>R</a:t>
            </a:r>
            <a:r>
              <a:rPr baseline="-25000" lang="pt-BR" sz="1800"/>
              <a:t>1</a:t>
            </a:r>
            <a:r>
              <a:rPr lang="pt-BR" sz="1800"/>
              <a:t> + </a:t>
            </a:r>
            <a:r>
              <a:rPr i="1" lang="pt-BR" sz="1800"/>
              <a:t>R</a:t>
            </a:r>
            <a:r>
              <a:rPr baseline="-25000" lang="pt-BR" sz="1800"/>
              <a:t>2</a:t>
            </a:r>
            <a:r>
              <a:rPr lang="pt-BR" sz="1800"/>
              <a:t> + </a:t>
            </a:r>
            <a:r>
              <a:rPr i="1" lang="pt-BR" sz="1800"/>
              <a:t>R</a:t>
            </a:r>
            <a:r>
              <a:rPr baseline="-25000" lang="pt-BR" sz="1800"/>
              <a:t>3</a:t>
            </a:r>
            <a:r>
              <a:rPr lang="pt-BR" sz="1800"/>
              <a:t> + … + </a:t>
            </a:r>
            <a:r>
              <a:rPr i="1" lang="pt-BR" sz="1800"/>
              <a:t>R</a:t>
            </a:r>
            <a:r>
              <a:rPr baseline="-25000" lang="pt-BR" sz="1800"/>
              <a:t>N</a:t>
            </a:r>
            <a:endParaRPr baseline="-25000" sz="1800"/>
          </a:p>
        </p:txBody>
      </p:sp>
      <p:sp>
        <p:nvSpPr>
          <p:cNvPr id="295" name="Google Shape;295;p43"/>
          <p:cNvSpPr txBox="1"/>
          <p:nvPr>
            <p:ph idx="1" type="body"/>
          </p:nvPr>
        </p:nvSpPr>
        <p:spPr>
          <a:xfrm>
            <a:off x="1171575" y="3226280"/>
            <a:ext cx="7772400" cy="8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tensão total através de um circuito série é igual a soma das tensões nos terminais de cada resistência do circuito.</a:t>
            </a:r>
            <a:endParaRPr sz="1800"/>
          </a:p>
        </p:txBody>
      </p:sp>
      <p:sp>
        <p:nvSpPr>
          <p:cNvPr id="296" name="Google Shape;296;p43"/>
          <p:cNvSpPr txBox="1"/>
          <p:nvPr>
            <p:ph idx="1" type="body"/>
          </p:nvPr>
        </p:nvSpPr>
        <p:spPr>
          <a:xfrm>
            <a:off x="1171575" y="4216877"/>
            <a:ext cx="7772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T</a:t>
            </a:r>
            <a:r>
              <a:rPr lang="pt-BR" sz="1800"/>
              <a:t> = </a:t>
            </a:r>
            <a:r>
              <a:rPr i="1" lang="pt-BR" sz="1800"/>
              <a:t>V</a:t>
            </a:r>
            <a:r>
              <a:rPr baseline="-25000" lang="pt-BR" sz="1800"/>
              <a:t>1</a:t>
            </a:r>
            <a:r>
              <a:rPr lang="pt-BR" sz="1800"/>
              <a:t> + </a:t>
            </a:r>
            <a:r>
              <a:rPr i="1" lang="pt-BR" sz="1800"/>
              <a:t>V</a:t>
            </a:r>
            <a:r>
              <a:rPr baseline="-25000" lang="pt-BR" sz="1800"/>
              <a:t>2</a:t>
            </a:r>
            <a:r>
              <a:rPr lang="pt-BR" sz="1800"/>
              <a:t> + </a:t>
            </a:r>
            <a:r>
              <a:rPr i="1" lang="pt-BR" sz="1800"/>
              <a:t>V</a:t>
            </a:r>
            <a:r>
              <a:rPr baseline="-25000" lang="pt-BR" sz="1800"/>
              <a:t>3</a:t>
            </a:r>
            <a:r>
              <a:rPr lang="pt-BR" sz="1800"/>
              <a:t> + … + </a:t>
            </a:r>
            <a:r>
              <a:rPr i="1" lang="pt-BR" sz="1800"/>
              <a:t>V</a:t>
            </a:r>
            <a:r>
              <a:rPr baseline="-25000" lang="pt-BR" sz="1800"/>
              <a:t>N</a:t>
            </a:r>
            <a:endParaRPr baseline="-25000" sz="1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4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Série</a:t>
            </a:r>
            <a:endParaRPr/>
          </a:p>
        </p:txBody>
      </p:sp>
      <p:sp>
        <p:nvSpPr>
          <p:cNvPr id="302" name="Google Shape;302;p4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03" name="Google Shape;303;p44"/>
          <p:cNvSpPr txBox="1"/>
          <p:nvPr>
            <p:ph idx="1" type="body"/>
          </p:nvPr>
        </p:nvSpPr>
        <p:spPr>
          <a:xfrm>
            <a:off x="1171575" y="1473675"/>
            <a:ext cx="78783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lei de Ohm pode ser aplicada ao circuito todo ou partes separadas.</a:t>
            </a:r>
            <a:endParaRPr sz="1800"/>
          </a:p>
        </p:txBody>
      </p:sp>
      <p:sp>
        <p:nvSpPr>
          <p:cNvPr id="304" name="Google Shape;304;p44"/>
          <p:cNvSpPr txBox="1"/>
          <p:nvPr>
            <p:ph idx="1" type="body"/>
          </p:nvPr>
        </p:nvSpPr>
        <p:spPr>
          <a:xfrm>
            <a:off x="1760800" y="2007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1</a:t>
            </a:r>
            <a:r>
              <a:rPr lang="pt-BR" sz="1800"/>
              <a:t> = </a:t>
            </a:r>
            <a:r>
              <a:rPr i="1" lang="pt-BR" sz="1800"/>
              <a:t>I x R</a:t>
            </a:r>
            <a:r>
              <a:rPr baseline="-25000" lang="pt-BR" sz="1800"/>
              <a:t>1</a:t>
            </a:r>
            <a:endParaRPr baseline="-25000" sz="1800"/>
          </a:p>
        </p:txBody>
      </p:sp>
      <p:sp>
        <p:nvSpPr>
          <p:cNvPr id="305" name="Google Shape;305;p44"/>
          <p:cNvSpPr txBox="1"/>
          <p:nvPr>
            <p:ph idx="1" type="body"/>
          </p:nvPr>
        </p:nvSpPr>
        <p:spPr>
          <a:xfrm>
            <a:off x="4008700" y="2007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2</a:t>
            </a:r>
            <a:r>
              <a:rPr lang="pt-BR" sz="1800"/>
              <a:t> = </a:t>
            </a:r>
            <a:r>
              <a:rPr i="1" lang="pt-BR" sz="1800"/>
              <a:t>I x R</a:t>
            </a:r>
            <a:r>
              <a:rPr baseline="-25000" lang="pt-BR" sz="1800"/>
              <a:t>2</a:t>
            </a:r>
            <a:endParaRPr baseline="-25000" sz="1800"/>
          </a:p>
        </p:txBody>
      </p:sp>
      <p:sp>
        <p:nvSpPr>
          <p:cNvPr id="306" name="Google Shape;306;p44"/>
          <p:cNvSpPr txBox="1"/>
          <p:nvPr>
            <p:ph idx="1" type="body"/>
          </p:nvPr>
        </p:nvSpPr>
        <p:spPr>
          <a:xfrm>
            <a:off x="6256600" y="2007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3</a:t>
            </a:r>
            <a:r>
              <a:rPr lang="pt-BR" sz="1800"/>
              <a:t> = </a:t>
            </a:r>
            <a:r>
              <a:rPr i="1" lang="pt-BR" sz="1800"/>
              <a:t>I x R</a:t>
            </a:r>
            <a:r>
              <a:rPr baseline="-25000" lang="pt-BR" sz="1800"/>
              <a:t>3</a:t>
            </a:r>
            <a:endParaRPr baseline="-25000" sz="1800"/>
          </a:p>
        </p:txBody>
      </p:sp>
      <p:sp>
        <p:nvSpPr>
          <p:cNvPr id="307" name="Google Shape;307;p44"/>
          <p:cNvSpPr txBox="1"/>
          <p:nvPr>
            <p:ph idx="1" type="body"/>
          </p:nvPr>
        </p:nvSpPr>
        <p:spPr>
          <a:xfrm>
            <a:off x="1171575" y="2997675"/>
            <a:ext cx="7878300" cy="5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lei de Ohm pode determinar </a:t>
            </a:r>
            <a:r>
              <a:rPr i="1" lang="pt-BR" sz="1800"/>
              <a:t>V</a:t>
            </a:r>
            <a:r>
              <a:rPr baseline="-25000" lang="pt-BR" sz="1800"/>
              <a:t>T</a:t>
            </a:r>
            <a:r>
              <a:rPr lang="pt-BR" sz="1800"/>
              <a:t> e </a:t>
            </a:r>
            <a:r>
              <a:rPr i="1" lang="pt-BR" sz="1800"/>
              <a:t>I</a:t>
            </a:r>
            <a:r>
              <a:rPr lang="pt-BR" sz="1800"/>
              <a:t>.</a:t>
            </a:r>
            <a:endParaRPr sz="1800"/>
          </a:p>
        </p:txBody>
      </p:sp>
      <p:sp>
        <p:nvSpPr>
          <p:cNvPr id="308" name="Google Shape;308;p44"/>
          <p:cNvSpPr txBox="1"/>
          <p:nvPr>
            <p:ph idx="1" type="body"/>
          </p:nvPr>
        </p:nvSpPr>
        <p:spPr>
          <a:xfrm>
            <a:off x="2560900" y="3531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T</a:t>
            </a:r>
            <a:r>
              <a:rPr lang="pt-BR" sz="1800"/>
              <a:t> = </a:t>
            </a:r>
            <a:r>
              <a:rPr i="1" lang="pt-BR" sz="1800"/>
              <a:t>I x R</a:t>
            </a:r>
            <a:r>
              <a:rPr baseline="-25000" lang="pt-BR" sz="1800"/>
              <a:t>eq</a:t>
            </a:r>
            <a:endParaRPr baseline="-25000" sz="1800"/>
          </a:p>
        </p:txBody>
      </p:sp>
      <p:sp>
        <p:nvSpPr>
          <p:cNvPr id="309" name="Google Shape;309;p44"/>
          <p:cNvSpPr txBox="1"/>
          <p:nvPr>
            <p:ph idx="1" type="body"/>
          </p:nvPr>
        </p:nvSpPr>
        <p:spPr>
          <a:xfrm>
            <a:off x="5532700" y="3531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 </a:t>
            </a:r>
            <a:r>
              <a:rPr lang="pt-BR" sz="1800"/>
              <a:t>= </a:t>
            </a:r>
            <a:r>
              <a:rPr i="1" lang="pt-BR" sz="1800"/>
              <a:t>V</a:t>
            </a:r>
            <a:r>
              <a:rPr baseline="-25000" lang="pt-BR" sz="1800"/>
              <a:t>T</a:t>
            </a:r>
            <a:r>
              <a:rPr lang="pt-BR" sz="1800"/>
              <a:t> ÷</a:t>
            </a:r>
            <a:r>
              <a:rPr i="1" lang="pt-BR" sz="1800"/>
              <a:t> R</a:t>
            </a:r>
            <a:r>
              <a:rPr baseline="-25000" lang="pt-BR" sz="1800"/>
              <a:t>eq</a:t>
            </a:r>
            <a:endParaRPr baseline="-25000"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600"/>
              <a:t>Definindo Objetivo</a:t>
            </a:r>
            <a:endParaRPr sz="3600"/>
          </a:p>
        </p:txBody>
      </p:sp>
      <p:sp>
        <p:nvSpPr>
          <p:cNvPr id="142" name="Google Shape;142;p2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43" name="Google Shape;143;p27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Revisar os principais conceitos de Eletricidade.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15" name="Google Shape;315;p45"/>
          <p:cNvSpPr txBox="1"/>
          <p:nvPr>
            <p:ph idx="1" type="body"/>
          </p:nvPr>
        </p:nvSpPr>
        <p:spPr>
          <a:xfrm>
            <a:off x="1182675" y="1513275"/>
            <a:ext cx="7873500" cy="16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Um circuito paralelo é aquele no qual dois ou mais componentes estão ligados à mesma fonte de tensão. </a:t>
            </a:r>
            <a:endParaRPr sz="1800"/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Os resistores </a:t>
            </a:r>
            <a:r>
              <a:rPr i="1" lang="pt-BR" sz="1800"/>
              <a:t>R</a:t>
            </a:r>
            <a:r>
              <a:rPr baseline="-25000" lang="pt-BR" sz="1800"/>
              <a:t>1</a:t>
            </a:r>
            <a:r>
              <a:rPr lang="pt-BR" sz="1800"/>
              <a:t>, </a:t>
            </a:r>
            <a:r>
              <a:rPr i="1" lang="pt-BR" sz="1800"/>
              <a:t>R</a:t>
            </a:r>
            <a:r>
              <a:rPr baseline="-25000" lang="pt-BR" sz="1800"/>
              <a:t>2</a:t>
            </a:r>
            <a:r>
              <a:rPr lang="pt-BR" sz="1800"/>
              <a:t> e </a:t>
            </a:r>
            <a:r>
              <a:rPr i="1" lang="pt-BR" sz="1800"/>
              <a:t>R</a:t>
            </a:r>
            <a:r>
              <a:rPr baseline="-25000" lang="pt-BR" sz="1800"/>
              <a:t>3</a:t>
            </a:r>
            <a:r>
              <a:rPr lang="pt-BR" sz="1800"/>
              <a:t> estão em paralelo entre si e com a bateria.</a:t>
            </a:r>
            <a:endParaRPr sz="1800"/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Cada percurso paralelo é então um ramo ou malha com a sua própria corrente.</a:t>
            </a:r>
            <a:endParaRPr sz="1800"/>
          </a:p>
        </p:txBody>
      </p:sp>
      <p:sp>
        <p:nvSpPr>
          <p:cNvPr id="316" name="Google Shape;316;p4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  <p:pic>
        <p:nvPicPr>
          <p:cNvPr id="317" name="Google Shape;317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95625" y="3625450"/>
            <a:ext cx="3846175" cy="1246525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45"/>
          <p:cNvSpPr txBox="1"/>
          <p:nvPr/>
        </p:nvSpPr>
        <p:spPr>
          <a:xfrm>
            <a:off x="1919950" y="40127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T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19" name="Google Shape;319;p45"/>
          <p:cNvCxnSpPr/>
          <p:nvPr/>
        </p:nvCxnSpPr>
        <p:spPr>
          <a:xfrm>
            <a:off x="3398625" y="3541850"/>
            <a:ext cx="5859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0" name="Google Shape;320;p45"/>
          <p:cNvSpPr txBox="1"/>
          <p:nvPr/>
        </p:nvSpPr>
        <p:spPr>
          <a:xfrm>
            <a:off x="3461800" y="30983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T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21" name="Google Shape;321;p45"/>
          <p:cNvCxnSpPr/>
          <p:nvPr/>
        </p:nvCxnSpPr>
        <p:spPr>
          <a:xfrm>
            <a:off x="4546450" y="3999525"/>
            <a:ext cx="0" cy="468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22" name="Google Shape;322;p45"/>
          <p:cNvCxnSpPr/>
          <p:nvPr/>
        </p:nvCxnSpPr>
        <p:spPr>
          <a:xfrm>
            <a:off x="5537050" y="3999525"/>
            <a:ext cx="0" cy="468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23" name="Google Shape;323;p45"/>
          <p:cNvCxnSpPr/>
          <p:nvPr/>
        </p:nvCxnSpPr>
        <p:spPr>
          <a:xfrm>
            <a:off x="6527650" y="3999525"/>
            <a:ext cx="0" cy="4689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4" name="Google Shape;324;p45"/>
          <p:cNvSpPr txBox="1"/>
          <p:nvPr/>
        </p:nvSpPr>
        <p:spPr>
          <a:xfrm>
            <a:off x="3766600" y="40127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R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1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5" name="Google Shape;325;p45"/>
          <p:cNvSpPr txBox="1"/>
          <p:nvPr/>
        </p:nvSpPr>
        <p:spPr>
          <a:xfrm>
            <a:off x="4833400" y="40127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R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2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6" name="Google Shape;326;p45"/>
          <p:cNvSpPr txBox="1"/>
          <p:nvPr/>
        </p:nvSpPr>
        <p:spPr>
          <a:xfrm>
            <a:off x="5824000" y="40127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R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3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7" name="Google Shape;327;p45"/>
          <p:cNvSpPr txBox="1"/>
          <p:nvPr/>
        </p:nvSpPr>
        <p:spPr>
          <a:xfrm>
            <a:off x="4452400" y="36317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1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8" name="Google Shape;328;p45"/>
          <p:cNvSpPr txBox="1"/>
          <p:nvPr/>
        </p:nvSpPr>
        <p:spPr>
          <a:xfrm>
            <a:off x="5364400" y="36317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2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9" name="Google Shape;329;p45"/>
          <p:cNvSpPr txBox="1"/>
          <p:nvPr/>
        </p:nvSpPr>
        <p:spPr>
          <a:xfrm>
            <a:off x="6441800" y="3631775"/>
            <a:ext cx="531000" cy="3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3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6"/>
          <p:cNvSpPr txBox="1"/>
          <p:nvPr>
            <p:ph idx="1" type="body"/>
          </p:nvPr>
        </p:nvSpPr>
        <p:spPr>
          <a:xfrm>
            <a:off x="1182675" y="1513275"/>
            <a:ext cx="7873500" cy="8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Resistência equivalente (ou total) do circuito pode ser determinada aplicando-se a lei de Ohm.</a:t>
            </a:r>
            <a:endParaRPr sz="1800"/>
          </a:p>
        </p:txBody>
      </p:sp>
      <p:sp>
        <p:nvSpPr>
          <p:cNvPr id="335" name="Google Shape;335;p4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  <p:sp>
        <p:nvSpPr>
          <p:cNvPr id="336" name="Google Shape;336;p46"/>
          <p:cNvSpPr txBox="1"/>
          <p:nvPr>
            <p:ph idx="1" type="body"/>
          </p:nvPr>
        </p:nvSpPr>
        <p:spPr>
          <a:xfrm>
            <a:off x="3679950" y="23880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= </a:t>
            </a:r>
            <a:r>
              <a:rPr i="1" lang="pt-BR" sz="1800"/>
              <a:t>V</a:t>
            </a:r>
            <a:r>
              <a:rPr lang="pt-BR" sz="1800"/>
              <a:t> ÷ </a:t>
            </a:r>
            <a:r>
              <a:rPr i="1" lang="pt-BR" sz="1800"/>
              <a:t>I</a:t>
            </a:r>
            <a:r>
              <a:rPr baseline="-25000" lang="pt-BR" sz="1800"/>
              <a:t>T</a:t>
            </a:r>
            <a:endParaRPr baseline="-25000" sz="1800"/>
          </a:p>
        </p:txBody>
      </p:sp>
      <p:sp>
        <p:nvSpPr>
          <p:cNvPr id="337" name="Google Shape;337;p46"/>
          <p:cNvSpPr txBox="1"/>
          <p:nvPr>
            <p:ph idx="1" type="body"/>
          </p:nvPr>
        </p:nvSpPr>
        <p:spPr>
          <a:xfrm>
            <a:off x="1182675" y="2961075"/>
            <a:ext cx="7873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resistência equivalente (ou total) em paralelo é dada pela fórmula:</a:t>
            </a:r>
            <a:endParaRPr sz="1800"/>
          </a:p>
        </p:txBody>
      </p:sp>
      <p:sp>
        <p:nvSpPr>
          <p:cNvPr id="338" name="Google Shape;338;p46"/>
          <p:cNvSpPr txBox="1"/>
          <p:nvPr>
            <p:ph idx="1" type="body"/>
          </p:nvPr>
        </p:nvSpPr>
        <p:spPr>
          <a:xfrm>
            <a:off x="2584593" y="3607275"/>
            <a:ext cx="40782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1   =    1  +   1   +   1    + …  +   1  </a:t>
            </a:r>
            <a:endParaRPr sz="1800"/>
          </a:p>
        </p:txBody>
      </p:sp>
      <p:sp>
        <p:nvSpPr>
          <p:cNvPr id="339" name="Google Shape;339;p46"/>
          <p:cNvSpPr txBox="1"/>
          <p:nvPr>
            <p:ph idx="1" type="body"/>
          </p:nvPr>
        </p:nvSpPr>
        <p:spPr>
          <a:xfrm>
            <a:off x="2508393" y="3988275"/>
            <a:ext cx="4154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R</a:t>
            </a:r>
            <a:r>
              <a:rPr baseline="-25000" lang="pt-BR" sz="1800"/>
              <a:t>eq</a:t>
            </a:r>
            <a:r>
              <a:rPr lang="pt-BR" sz="1800"/>
              <a:t>       </a:t>
            </a:r>
            <a:r>
              <a:rPr i="1" lang="pt-BR" sz="1800"/>
              <a:t>R</a:t>
            </a:r>
            <a:r>
              <a:rPr baseline="-25000" lang="pt-BR" sz="1800"/>
              <a:t>1</a:t>
            </a:r>
            <a:r>
              <a:rPr lang="pt-BR" sz="1800"/>
              <a:t>       </a:t>
            </a:r>
            <a:r>
              <a:rPr i="1" lang="pt-BR" sz="1800"/>
              <a:t>R</a:t>
            </a:r>
            <a:r>
              <a:rPr baseline="-25000" lang="pt-BR" sz="1800"/>
              <a:t>2</a:t>
            </a:r>
            <a:r>
              <a:rPr lang="pt-BR" sz="1800"/>
              <a:t>       </a:t>
            </a:r>
            <a:r>
              <a:rPr i="1" lang="pt-BR" sz="1800"/>
              <a:t>R</a:t>
            </a:r>
            <a:r>
              <a:rPr baseline="-25000" lang="pt-BR" sz="1800"/>
              <a:t>3</a:t>
            </a:r>
            <a:r>
              <a:rPr lang="pt-BR" sz="1800"/>
              <a:t>                </a:t>
            </a:r>
            <a:r>
              <a:rPr i="1" lang="pt-BR" sz="1800"/>
              <a:t>R</a:t>
            </a:r>
            <a:r>
              <a:rPr baseline="-25000" lang="pt-BR" sz="1800"/>
              <a:t>N</a:t>
            </a:r>
            <a:endParaRPr baseline="-25000" sz="1800"/>
          </a:p>
        </p:txBody>
      </p:sp>
      <p:cxnSp>
        <p:nvCxnSpPr>
          <p:cNvPr id="340" name="Google Shape;340;p46"/>
          <p:cNvCxnSpPr/>
          <p:nvPr/>
        </p:nvCxnSpPr>
        <p:spPr>
          <a:xfrm>
            <a:off x="2481207" y="3984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1" name="Google Shape;341;p46"/>
          <p:cNvCxnSpPr/>
          <p:nvPr/>
        </p:nvCxnSpPr>
        <p:spPr>
          <a:xfrm>
            <a:off x="3243207" y="3984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2" name="Google Shape;342;p46"/>
          <p:cNvCxnSpPr/>
          <p:nvPr/>
        </p:nvCxnSpPr>
        <p:spPr>
          <a:xfrm>
            <a:off x="3929007" y="3984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3" name="Google Shape;343;p46"/>
          <p:cNvCxnSpPr/>
          <p:nvPr/>
        </p:nvCxnSpPr>
        <p:spPr>
          <a:xfrm>
            <a:off x="4691007" y="3984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44" name="Google Shape;344;p46"/>
          <p:cNvCxnSpPr/>
          <p:nvPr/>
        </p:nvCxnSpPr>
        <p:spPr>
          <a:xfrm>
            <a:off x="6062607" y="3984575"/>
            <a:ext cx="4947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45" name="Google Shape;345;p46"/>
          <p:cNvSpPr txBox="1"/>
          <p:nvPr>
            <p:ph idx="1" type="body"/>
          </p:nvPr>
        </p:nvSpPr>
        <p:spPr>
          <a:xfrm>
            <a:off x="1182675" y="4561275"/>
            <a:ext cx="78735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resistência equivalente é menor que o menor resistor da associação.</a:t>
            </a:r>
            <a:endParaRPr sz="18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4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51" name="Google Shape;351;p47"/>
          <p:cNvSpPr txBox="1"/>
          <p:nvPr>
            <p:ph idx="1" type="body"/>
          </p:nvPr>
        </p:nvSpPr>
        <p:spPr>
          <a:xfrm>
            <a:off x="1171575" y="1473677"/>
            <a:ext cx="7772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tensão em cada resistor é igual à tensão da fonte.</a:t>
            </a:r>
            <a:endParaRPr sz="1800"/>
          </a:p>
        </p:txBody>
      </p:sp>
      <p:sp>
        <p:nvSpPr>
          <p:cNvPr id="352" name="Google Shape;352;p47"/>
          <p:cNvSpPr txBox="1"/>
          <p:nvPr>
            <p:ph idx="1" type="body"/>
          </p:nvPr>
        </p:nvSpPr>
        <p:spPr>
          <a:xfrm>
            <a:off x="1171575" y="2692877"/>
            <a:ext cx="77724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corrente total </a:t>
            </a:r>
            <a:r>
              <a:rPr i="1" lang="pt-BR" sz="1800"/>
              <a:t>I</a:t>
            </a:r>
            <a:r>
              <a:rPr baseline="-25000" lang="pt-BR" sz="1800"/>
              <a:t>T </a:t>
            </a:r>
            <a:r>
              <a:rPr lang="pt-BR" sz="1800"/>
              <a:t>é igual à soma das correntes em todos os ramos.</a:t>
            </a:r>
            <a:endParaRPr sz="1800"/>
          </a:p>
        </p:txBody>
      </p:sp>
      <p:sp>
        <p:nvSpPr>
          <p:cNvPr id="353" name="Google Shape;353;p47"/>
          <p:cNvSpPr txBox="1"/>
          <p:nvPr>
            <p:ph idx="1" type="body"/>
          </p:nvPr>
        </p:nvSpPr>
        <p:spPr>
          <a:xfrm>
            <a:off x="1171575" y="2007077"/>
            <a:ext cx="7772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V</a:t>
            </a:r>
            <a:r>
              <a:rPr baseline="-25000" lang="pt-BR" sz="1800"/>
              <a:t>T</a:t>
            </a:r>
            <a:r>
              <a:rPr lang="pt-BR" sz="1800"/>
              <a:t> = </a:t>
            </a:r>
            <a:r>
              <a:rPr i="1" lang="pt-BR" sz="1800"/>
              <a:t>V</a:t>
            </a:r>
            <a:r>
              <a:rPr baseline="-25000" lang="pt-BR" sz="1800"/>
              <a:t>1</a:t>
            </a:r>
            <a:r>
              <a:rPr lang="pt-BR" sz="1800"/>
              <a:t> = </a:t>
            </a:r>
            <a:r>
              <a:rPr i="1" lang="pt-BR" sz="1800"/>
              <a:t>V</a:t>
            </a:r>
            <a:r>
              <a:rPr baseline="-25000" lang="pt-BR" sz="1800"/>
              <a:t>2</a:t>
            </a:r>
            <a:r>
              <a:rPr lang="pt-BR" sz="1800"/>
              <a:t> = </a:t>
            </a:r>
            <a:r>
              <a:rPr i="1" lang="pt-BR" sz="1800"/>
              <a:t>V</a:t>
            </a:r>
            <a:r>
              <a:rPr baseline="-25000" lang="pt-BR" sz="1800"/>
              <a:t>3</a:t>
            </a:r>
            <a:r>
              <a:rPr lang="pt-BR" sz="1800"/>
              <a:t> = … = </a:t>
            </a:r>
            <a:r>
              <a:rPr i="1" lang="pt-BR" sz="1800"/>
              <a:t>V</a:t>
            </a:r>
            <a:r>
              <a:rPr baseline="-25000" lang="pt-BR" sz="1800"/>
              <a:t>N</a:t>
            </a:r>
            <a:endParaRPr baseline="-25000" sz="1800"/>
          </a:p>
        </p:txBody>
      </p:sp>
      <p:sp>
        <p:nvSpPr>
          <p:cNvPr id="354" name="Google Shape;354;p4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Circuito Paralelo</a:t>
            </a:r>
            <a:endParaRPr/>
          </a:p>
        </p:txBody>
      </p:sp>
      <p:sp>
        <p:nvSpPr>
          <p:cNvPr id="355" name="Google Shape;355;p47"/>
          <p:cNvSpPr txBox="1"/>
          <p:nvPr>
            <p:ph idx="1" type="body"/>
          </p:nvPr>
        </p:nvSpPr>
        <p:spPr>
          <a:xfrm>
            <a:off x="1171575" y="3226277"/>
            <a:ext cx="77724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baseline="-25000" lang="pt-BR" sz="1800"/>
              <a:t>T</a:t>
            </a:r>
            <a:r>
              <a:rPr lang="pt-BR" sz="1800"/>
              <a:t> = </a:t>
            </a:r>
            <a:r>
              <a:rPr i="1" lang="pt-BR" sz="1800"/>
              <a:t>I</a:t>
            </a:r>
            <a:r>
              <a:rPr baseline="-25000" lang="pt-BR" sz="1800"/>
              <a:t>1</a:t>
            </a:r>
            <a:r>
              <a:rPr lang="pt-BR" sz="1800"/>
              <a:t> + </a:t>
            </a:r>
            <a:r>
              <a:rPr i="1" lang="pt-BR" sz="1800"/>
              <a:t>I</a:t>
            </a:r>
            <a:r>
              <a:rPr baseline="-25000" lang="pt-BR" sz="1800"/>
              <a:t>2</a:t>
            </a:r>
            <a:r>
              <a:rPr lang="pt-BR" sz="1800"/>
              <a:t> + </a:t>
            </a:r>
            <a:r>
              <a:rPr i="1" lang="pt-BR" sz="1800"/>
              <a:t>I</a:t>
            </a:r>
            <a:r>
              <a:rPr baseline="-25000" lang="pt-BR" sz="1800"/>
              <a:t>3</a:t>
            </a:r>
            <a:r>
              <a:rPr lang="pt-BR" sz="1800"/>
              <a:t> + … + </a:t>
            </a:r>
            <a:r>
              <a:rPr i="1" lang="pt-BR" sz="1800"/>
              <a:t>I</a:t>
            </a:r>
            <a:r>
              <a:rPr baseline="-25000" lang="pt-BR" sz="1800"/>
              <a:t>N</a:t>
            </a:r>
            <a:endParaRPr baseline="-25000" sz="1800"/>
          </a:p>
        </p:txBody>
      </p:sp>
      <p:sp>
        <p:nvSpPr>
          <p:cNvPr id="356" name="Google Shape;356;p47"/>
          <p:cNvSpPr txBox="1"/>
          <p:nvPr>
            <p:ph idx="1" type="body"/>
          </p:nvPr>
        </p:nvSpPr>
        <p:spPr>
          <a:xfrm>
            <a:off x="1171575" y="3835877"/>
            <a:ext cx="77724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Pela lei de Ohm, cada corrente de ramo é igual à </a:t>
            </a:r>
            <a:r>
              <a:rPr i="1" lang="pt-BR" sz="1800"/>
              <a:t>V</a:t>
            </a:r>
            <a:r>
              <a:rPr lang="pt-BR" sz="1800"/>
              <a:t> dividia pela </a:t>
            </a:r>
            <a:r>
              <a:rPr i="1" lang="pt-BR" sz="1800"/>
              <a:t>R</a:t>
            </a:r>
            <a:r>
              <a:rPr lang="pt-BR" sz="1800"/>
              <a:t>.</a:t>
            </a:r>
            <a:endParaRPr sz="1800"/>
          </a:p>
        </p:txBody>
      </p:sp>
      <p:sp>
        <p:nvSpPr>
          <p:cNvPr id="357" name="Google Shape;357;p47"/>
          <p:cNvSpPr txBox="1"/>
          <p:nvPr>
            <p:ph idx="1" type="body"/>
          </p:nvPr>
        </p:nvSpPr>
        <p:spPr>
          <a:xfrm>
            <a:off x="1303600" y="43692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baseline="-25000" lang="pt-BR" sz="1800"/>
              <a:t>1</a:t>
            </a:r>
            <a:r>
              <a:rPr lang="pt-BR" sz="1800"/>
              <a:t> = </a:t>
            </a:r>
            <a:r>
              <a:rPr i="1" lang="pt-BR" sz="1800"/>
              <a:t>V </a:t>
            </a:r>
            <a:r>
              <a:rPr lang="pt-BR" sz="1800"/>
              <a:t>÷ </a:t>
            </a:r>
            <a:r>
              <a:rPr i="1" lang="pt-BR" sz="1800"/>
              <a:t>R</a:t>
            </a:r>
            <a:r>
              <a:rPr baseline="-25000" lang="pt-BR" sz="1800"/>
              <a:t>1</a:t>
            </a:r>
            <a:endParaRPr baseline="-25000" sz="1800"/>
          </a:p>
        </p:txBody>
      </p:sp>
      <p:sp>
        <p:nvSpPr>
          <p:cNvPr id="358" name="Google Shape;358;p47"/>
          <p:cNvSpPr txBox="1"/>
          <p:nvPr>
            <p:ph idx="1" type="body"/>
          </p:nvPr>
        </p:nvSpPr>
        <p:spPr>
          <a:xfrm>
            <a:off x="3322900" y="43692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baseline="-25000" lang="pt-BR" sz="1800"/>
              <a:t>2</a:t>
            </a:r>
            <a:r>
              <a:rPr lang="pt-BR" sz="1800"/>
              <a:t> = </a:t>
            </a:r>
            <a:r>
              <a:rPr i="1" lang="pt-BR" sz="1800"/>
              <a:t>V </a:t>
            </a:r>
            <a:r>
              <a:rPr lang="pt-BR" sz="1800"/>
              <a:t>÷ </a:t>
            </a:r>
            <a:r>
              <a:rPr i="1" lang="pt-BR" sz="1800"/>
              <a:t>R</a:t>
            </a:r>
            <a:r>
              <a:rPr baseline="-25000" lang="pt-BR" sz="1800"/>
              <a:t>2</a:t>
            </a:r>
            <a:endParaRPr baseline="-25000" sz="1800"/>
          </a:p>
        </p:txBody>
      </p:sp>
      <p:sp>
        <p:nvSpPr>
          <p:cNvPr id="359" name="Google Shape;359;p47"/>
          <p:cNvSpPr txBox="1"/>
          <p:nvPr>
            <p:ph idx="1" type="body"/>
          </p:nvPr>
        </p:nvSpPr>
        <p:spPr>
          <a:xfrm>
            <a:off x="5494600" y="4369275"/>
            <a:ext cx="17841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/>
              <a:t>I</a:t>
            </a:r>
            <a:r>
              <a:rPr baseline="-25000" lang="pt-BR" sz="1800"/>
              <a:t>3</a:t>
            </a:r>
            <a:r>
              <a:rPr lang="pt-BR" sz="1800"/>
              <a:t> = </a:t>
            </a:r>
            <a:r>
              <a:rPr i="1" lang="pt-BR" sz="1800"/>
              <a:t>V </a:t>
            </a:r>
            <a:r>
              <a:rPr lang="pt-BR" sz="1800"/>
              <a:t>÷ </a:t>
            </a:r>
            <a:r>
              <a:rPr i="1" lang="pt-BR" sz="1800"/>
              <a:t>R</a:t>
            </a:r>
            <a:r>
              <a:rPr baseline="-25000" lang="pt-BR" sz="1800"/>
              <a:t>3</a:t>
            </a:r>
            <a:endParaRPr baseline="-25000" sz="18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4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Leis de Kirchhoff</a:t>
            </a:r>
            <a:endParaRPr/>
          </a:p>
        </p:txBody>
      </p:sp>
      <p:sp>
        <p:nvSpPr>
          <p:cNvPr id="365" name="Google Shape;365;p4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66" name="Google Shape;366;p48"/>
          <p:cNvSpPr txBox="1"/>
          <p:nvPr>
            <p:ph idx="1" type="body"/>
          </p:nvPr>
        </p:nvSpPr>
        <p:spPr>
          <a:xfrm>
            <a:off x="1182675" y="1513279"/>
            <a:ext cx="77724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Lei de Kirchhoff para a Tensão (ou lei das malhas)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tensão aplicada a um circuito fechado é igual à soma das quedas de tensão naquele circuito. 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Este fato foi usado no estudo de circuitos em série, vejamos:</a:t>
            </a:r>
            <a:endParaRPr/>
          </a:p>
        </p:txBody>
      </p:sp>
      <p:sp>
        <p:nvSpPr>
          <p:cNvPr id="367" name="Google Shape;367;p48"/>
          <p:cNvSpPr txBox="1"/>
          <p:nvPr/>
        </p:nvSpPr>
        <p:spPr>
          <a:xfrm>
            <a:off x="1171575" y="3523950"/>
            <a:ext cx="6619200" cy="9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Tensão aplicada = soma de quedas de tensão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T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=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+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+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+ … +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N</a:t>
            </a:r>
            <a:endParaRPr baseline="-25000"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4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Leis de Kirchhoff</a:t>
            </a:r>
            <a:endParaRPr/>
          </a:p>
        </p:txBody>
      </p:sp>
      <p:sp>
        <p:nvSpPr>
          <p:cNvPr id="373" name="Google Shape;373;p4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74" name="Google Shape;374;p49"/>
          <p:cNvSpPr txBox="1"/>
          <p:nvPr>
            <p:ph idx="1" type="body"/>
          </p:nvPr>
        </p:nvSpPr>
        <p:spPr>
          <a:xfrm>
            <a:off x="1182675" y="1513274"/>
            <a:ext cx="7772400" cy="46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Lei de Kirchhoff para a Tensão (ou lei das malhas)</a:t>
            </a:r>
            <a:endParaRPr/>
          </a:p>
        </p:txBody>
      </p:sp>
      <p:pic>
        <p:nvPicPr>
          <p:cNvPr id="375" name="Google Shape;375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2303" y="2575426"/>
            <a:ext cx="2211551" cy="1471513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49"/>
          <p:cNvSpPr txBox="1"/>
          <p:nvPr/>
        </p:nvSpPr>
        <p:spPr>
          <a:xfrm>
            <a:off x="997816" y="3099700"/>
            <a:ext cx="10137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A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=100V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7" name="Google Shape;377;p49"/>
          <p:cNvSpPr txBox="1"/>
          <p:nvPr/>
        </p:nvSpPr>
        <p:spPr>
          <a:xfrm>
            <a:off x="2008577" y="2691764"/>
            <a:ext cx="3201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8" name="Google Shape;378;p49"/>
          <p:cNvSpPr txBox="1"/>
          <p:nvPr/>
        </p:nvSpPr>
        <p:spPr>
          <a:xfrm>
            <a:off x="2072303" y="3486143"/>
            <a:ext cx="3201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-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9" name="Google Shape;379;p49"/>
          <p:cNvSpPr txBox="1"/>
          <p:nvPr/>
        </p:nvSpPr>
        <p:spPr>
          <a:xfrm>
            <a:off x="2820550" y="2176975"/>
            <a:ext cx="8175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=50V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0" name="Google Shape;380;p49"/>
          <p:cNvSpPr txBox="1"/>
          <p:nvPr/>
        </p:nvSpPr>
        <p:spPr>
          <a:xfrm>
            <a:off x="3811878" y="2726719"/>
            <a:ext cx="544200" cy="102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R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2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-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1" name="Google Shape;381;p49"/>
          <p:cNvSpPr txBox="1"/>
          <p:nvPr/>
        </p:nvSpPr>
        <p:spPr>
          <a:xfrm>
            <a:off x="2868550" y="4001500"/>
            <a:ext cx="965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=20V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382" name="Google Shape;382;p49"/>
          <p:cNvCxnSpPr/>
          <p:nvPr/>
        </p:nvCxnSpPr>
        <p:spPr>
          <a:xfrm>
            <a:off x="2384896" y="2726721"/>
            <a:ext cx="573600" cy="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83" name="Google Shape;383;p49"/>
          <p:cNvSpPr txBox="1"/>
          <p:nvPr/>
        </p:nvSpPr>
        <p:spPr>
          <a:xfrm>
            <a:off x="2477009" y="2333197"/>
            <a:ext cx="3201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4" name="Google Shape;384;p49"/>
          <p:cNvSpPr txBox="1"/>
          <p:nvPr/>
        </p:nvSpPr>
        <p:spPr>
          <a:xfrm>
            <a:off x="2820550" y="2706100"/>
            <a:ext cx="1013700" cy="2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+</a:t>
            </a:r>
            <a:r>
              <a:rPr i="1" lang="pt-BR">
                <a:latin typeface="Tahoma"/>
                <a:ea typeface="Tahoma"/>
                <a:cs typeface="Tahoma"/>
                <a:sym typeface="Tahoma"/>
              </a:rPr>
              <a:t>  R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1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   -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5" name="Google Shape;385;p49"/>
          <p:cNvSpPr txBox="1"/>
          <p:nvPr/>
        </p:nvSpPr>
        <p:spPr>
          <a:xfrm>
            <a:off x="4344550" y="3091375"/>
            <a:ext cx="8175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=30V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6" name="Google Shape;386;p49"/>
          <p:cNvSpPr txBox="1"/>
          <p:nvPr/>
        </p:nvSpPr>
        <p:spPr>
          <a:xfrm>
            <a:off x="2820550" y="3544300"/>
            <a:ext cx="10137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latin typeface="Tahoma"/>
                <a:ea typeface="Tahoma"/>
                <a:cs typeface="Tahoma"/>
                <a:sym typeface="Tahoma"/>
              </a:rPr>
              <a:t>-</a:t>
            </a:r>
            <a:r>
              <a:rPr i="1" lang="pt-BR">
                <a:latin typeface="Tahoma"/>
                <a:ea typeface="Tahoma"/>
                <a:cs typeface="Tahoma"/>
                <a:sym typeface="Tahoma"/>
              </a:rPr>
              <a:t>  R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3 </a:t>
            </a:r>
            <a:r>
              <a:rPr lang="pt-BR">
                <a:latin typeface="Tahoma"/>
                <a:ea typeface="Tahoma"/>
                <a:cs typeface="Tahoma"/>
                <a:sym typeface="Tahoma"/>
              </a:rPr>
              <a:t>   +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7" name="Google Shape;387;p49"/>
          <p:cNvSpPr/>
          <p:nvPr/>
        </p:nvSpPr>
        <p:spPr>
          <a:xfrm>
            <a:off x="2156875" y="3829965"/>
            <a:ext cx="320100" cy="2622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8" name="Google Shape;388;p49"/>
          <p:cNvSpPr txBox="1"/>
          <p:nvPr/>
        </p:nvSpPr>
        <p:spPr>
          <a:xfrm>
            <a:off x="4897775" y="2180800"/>
            <a:ext cx="3512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ΣV = 0 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9" name="Google Shape;389;p49"/>
          <p:cNvSpPr txBox="1"/>
          <p:nvPr/>
        </p:nvSpPr>
        <p:spPr>
          <a:xfrm>
            <a:off x="4904575" y="2574175"/>
            <a:ext cx="3509400" cy="4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= 0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0" name="Google Shape;390;p49"/>
          <p:cNvSpPr txBox="1"/>
          <p:nvPr/>
        </p:nvSpPr>
        <p:spPr>
          <a:xfrm>
            <a:off x="4904575" y="3034800"/>
            <a:ext cx="3512700" cy="46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100 - 50 - 30 - 20 = 0 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1" name="Google Shape;391;p49"/>
          <p:cNvSpPr txBox="1"/>
          <p:nvPr/>
        </p:nvSpPr>
        <p:spPr>
          <a:xfrm>
            <a:off x="5879725" y="3443725"/>
            <a:ext cx="15624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0 = 0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5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Leis de Kirchhoff</a:t>
            </a:r>
            <a:endParaRPr/>
          </a:p>
        </p:txBody>
      </p:sp>
      <p:sp>
        <p:nvSpPr>
          <p:cNvPr id="397" name="Google Shape;397;p5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98" name="Google Shape;398;p50"/>
          <p:cNvSpPr txBox="1"/>
          <p:nvPr>
            <p:ph idx="1" type="body"/>
          </p:nvPr>
        </p:nvSpPr>
        <p:spPr>
          <a:xfrm>
            <a:off x="1182675" y="1513276"/>
            <a:ext cx="7772400" cy="12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Lei de Kirchhoff para a Corrente (ou lei dos nós)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A soma algébrica das correntes que chegam em um nó é igual a soma das correntes que saem do mesmo nó.</a:t>
            </a:r>
            <a:endParaRPr/>
          </a:p>
        </p:txBody>
      </p:sp>
      <p:sp>
        <p:nvSpPr>
          <p:cNvPr id="399" name="Google Shape;399;p50"/>
          <p:cNvSpPr txBox="1"/>
          <p:nvPr/>
        </p:nvSpPr>
        <p:spPr>
          <a:xfrm>
            <a:off x="1091475" y="4156200"/>
            <a:ext cx="77724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 soma das correntes que entram = soma das correntes que saem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=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+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3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+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4</a:t>
            </a:r>
            <a:endParaRPr baseline="-25000" sz="18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00" name="Google Shape;400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3200" y="2808725"/>
            <a:ext cx="1368100" cy="132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1" name="Google Shape;401;p50"/>
          <p:cNvCxnSpPr/>
          <p:nvPr/>
        </p:nvCxnSpPr>
        <p:spPr>
          <a:xfrm>
            <a:off x="3973050" y="3409075"/>
            <a:ext cx="416700" cy="81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02" name="Google Shape;402;p50"/>
          <p:cNvCxnSpPr/>
          <p:nvPr/>
        </p:nvCxnSpPr>
        <p:spPr>
          <a:xfrm>
            <a:off x="5268450" y="3409075"/>
            <a:ext cx="416700" cy="81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03" name="Google Shape;403;p50"/>
          <p:cNvCxnSpPr/>
          <p:nvPr/>
        </p:nvCxnSpPr>
        <p:spPr>
          <a:xfrm>
            <a:off x="4906675" y="3849550"/>
            <a:ext cx="0" cy="3126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04" name="Google Shape;404;p50"/>
          <p:cNvCxnSpPr/>
          <p:nvPr/>
        </p:nvCxnSpPr>
        <p:spPr>
          <a:xfrm flipH="1" rot="10800000">
            <a:off x="4906675" y="2899450"/>
            <a:ext cx="9900" cy="4167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05" name="Google Shape;405;p50"/>
          <p:cNvSpPr txBox="1"/>
          <p:nvPr/>
        </p:nvSpPr>
        <p:spPr>
          <a:xfrm>
            <a:off x="3887825" y="3037226"/>
            <a:ext cx="320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1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06" name="Google Shape;406;p50"/>
          <p:cNvSpPr txBox="1"/>
          <p:nvPr/>
        </p:nvSpPr>
        <p:spPr>
          <a:xfrm>
            <a:off x="4878425" y="2884826"/>
            <a:ext cx="320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2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07" name="Google Shape;407;p50"/>
          <p:cNvSpPr txBox="1"/>
          <p:nvPr/>
        </p:nvSpPr>
        <p:spPr>
          <a:xfrm>
            <a:off x="5335625" y="3037226"/>
            <a:ext cx="320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3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08" name="Google Shape;408;p50"/>
          <p:cNvSpPr txBox="1"/>
          <p:nvPr/>
        </p:nvSpPr>
        <p:spPr>
          <a:xfrm>
            <a:off x="4878425" y="3723026"/>
            <a:ext cx="3201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>
                <a:latin typeface="Tahoma"/>
                <a:ea typeface="Tahoma"/>
                <a:cs typeface="Tahoma"/>
                <a:sym typeface="Tahoma"/>
              </a:rPr>
              <a:t>4</a:t>
            </a:r>
            <a:endParaRPr baseline="-25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5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Leis de Kirchhoff</a:t>
            </a:r>
            <a:endParaRPr/>
          </a:p>
        </p:txBody>
      </p:sp>
      <p:sp>
        <p:nvSpPr>
          <p:cNvPr id="414" name="Google Shape;414;p5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15" name="Google Shape;415;p51"/>
          <p:cNvSpPr txBox="1"/>
          <p:nvPr>
            <p:ph idx="1" type="body"/>
          </p:nvPr>
        </p:nvSpPr>
        <p:spPr>
          <a:xfrm>
            <a:off x="1182675" y="1513276"/>
            <a:ext cx="7772400" cy="5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Lei de Kirchhoff para a Corrente (ou lei dos nós)</a:t>
            </a:r>
            <a:endParaRPr/>
          </a:p>
        </p:txBody>
      </p:sp>
      <p:sp>
        <p:nvSpPr>
          <p:cNvPr id="416" name="Google Shape;416;p51"/>
          <p:cNvSpPr txBox="1"/>
          <p:nvPr/>
        </p:nvSpPr>
        <p:spPr>
          <a:xfrm>
            <a:off x="1091475" y="3641425"/>
            <a:ext cx="7772400" cy="13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a soma das correntes que entram = soma das correntes que saem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800"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2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=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+ </a:t>
            </a:r>
            <a:r>
              <a:rPr i="1" lang="pt-BR" sz="18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latin typeface="Tahoma"/>
                <a:ea typeface="Tahoma"/>
                <a:cs typeface="Tahoma"/>
                <a:sym typeface="Tahoma"/>
              </a:rPr>
              <a:t>3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latin typeface="Tahoma"/>
                <a:ea typeface="Tahoma"/>
                <a:cs typeface="Tahoma"/>
                <a:sym typeface="Tahoma"/>
              </a:rPr>
              <a:t>7 =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1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+ 3 =&gt; </a:t>
            </a:r>
            <a:r>
              <a:rPr i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1 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= 4A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417" name="Google Shape;417;p51"/>
          <p:cNvGrpSpPr/>
          <p:nvPr/>
        </p:nvGrpSpPr>
        <p:grpSpPr>
          <a:xfrm>
            <a:off x="3619438" y="1984250"/>
            <a:ext cx="1905125" cy="1427983"/>
            <a:chOff x="1514400" y="2212850"/>
            <a:chExt cx="1905125" cy="1427983"/>
          </a:xfrm>
        </p:grpSpPr>
        <p:pic>
          <p:nvPicPr>
            <p:cNvPr id="418" name="Google Shape;418;p5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514400" y="2682025"/>
              <a:ext cx="1905000" cy="958808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19" name="Google Shape;419;p51"/>
            <p:cNvCxnSpPr/>
            <p:nvPr/>
          </p:nvCxnSpPr>
          <p:spPr>
            <a:xfrm rot="10800000">
              <a:off x="1802100" y="2631950"/>
              <a:ext cx="4488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420" name="Google Shape;420;p51"/>
            <p:cNvCxnSpPr/>
            <p:nvPr/>
          </p:nvCxnSpPr>
          <p:spPr>
            <a:xfrm>
              <a:off x="2601450" y="2639063"/>
              <a:ext cx="416700" cy="81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421" name="Google Shape;421;p51"/>
            <p:cNvCxnSpPr/>
            <p:nvPr/>
          </p:nvCxnSpPr>
          <p:spPr>
            <a:xfrm flipH="1" rot="10800000">
              <a:off x="2620675" y="2899450"/>
              <a:ext cx="9900" cy="4167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422" name="Google Shape;422;p51"/>
            <p:cNvSpPr txBox="1"/>
            <p:nvPr/>
          </p:nvSpPr>
          <p:spPr>
            <a:xfrm>
              <a:off x="1802100" y="2212850"/>
              <a:ext cx="5526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r>
                <a:rPr baseline="-25000" lang="pt-BR">
                  <a:latin typeface="Tahoma"/>
                  <a:ea typeface="Tahoma"/>
                  <a:cs typeface="Tahoma"/>
                  <a:sym typeface="Tahoma"/>
                </a:rPr>
                <a:t>1</a:t>
              </a: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=?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23" name="Google Shape;423;p51"/>
            <p:cNvSpPr txBox="1"/>
            <p:nvPr/>
          </p:nvSpPr>
          <p:spPr>
            <a:xfrm>
              <a:off x="2592425" y="2884825"/>
              <a:ext cx="6765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r>
                <a:rPr baseline="-25000" lang="pt-BR">
                  <a:latin typeface="Tahoma"/>
                  <a:ea typeface="Tahoma"/>
                  <a:cs typeface="Tahoma"/>
                  <a:sym typeface="Tahoma"/>
                </a:rPr>
                <a:t>2</a:t>
              </a: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=7A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</p:txBody>
        </p:sp>
        <p:sp>
          <p:nvSpPr>
            <p:cNvPr id="424" name="Google Shape;424;p51"/>
            <p:cNvSpPr txBox="1"/>
            <p:nvPr/>
          </p:nvSpPr>
          <p:spPr>
            <a:xfrm>
              <a:off x="2668625" y="2267225"/>
              <a:ext cx="7509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pt-BR">
                  <a:latin typeface="Tahoma"/>
                  <a:ea typeface="Tahoma"/>
                  <a:cs typeface="Tahoma"/>
                  <a:sym typeface="Tahoma"/>
                </a:rPr>
                <a:t>I</a:t>
              </a:r>
              <a:r>
                <a:rPr baseline="-25000" lang="pt-BR">
                  <a:latin typeface="Tahoma"/>
                  <a:ea typeface="Tahoma"/>
                  <a:cs typeface="Tahoma"/>
                  <a:sym typeface="Tahoma"/>
                </a:rPr>
                <a:t>3</a:t>
              </a:r>
              <a:r>
                <a:rPr lang="pt-BR">
                  <a:latin typeface="Tahoma"/>
                  <a:ea typeface="Tahoma"/>
                  <a:cs typeface="Tahoma"/>
                  <a:sym typeface="Tahoma"/>
                </a:rPr>
                <a:t>=3A</a:t>
              </a:r>
              <a:endParaRPr>
                <a:latin typeface="Tahoma"/>
                <a:ea typeface="Tahoma"/>
                <a:cs typeface="Tahoma"/>
                <a:sym typeface="Tahoma"/>
              </a:endParaRPr>
            </a:p>
          </p:txBody>
        </p:sp>
      </p:grpSp>
      <p:sp>
        <p:nvSpPr>
          <p:cNvPr id="425" name="Google Shape;425;p51"/>
          <p:cNvSpPr txBox="1"/>
          <p:nvPr/>
        </p:nvSpPr>
        <p:spPr>
          <a:xfrm>
            <a:off x="7025500" y="2319500"/>
            <a:ext cx="3765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5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 sz="3600"/>
              <a:t>Resumindo</a:t>
            </a:r>
            <a:endParaRPr sz="3600"/>
          </a:p>
        </p:txBody>
      </p:sp>
      <p:sp>
        <p:nvSpPr>
          <p:cNvPr id="431" name="Google Shape;431;p5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32" name="Google Shape;432;p52"/>
          <p:cNvSpPr txBox="1"/>
          <p:nvPr/>
        </p:nvSpPr>
        <p:spPr>
          <a:xfrm>
            <a:off x="1182675" y="1513267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Revisou-se os principais conceitos de Eletricidade.</a:t>
            </a:r>
            <a:endParaRPr sz="1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5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438" name="Google Shape;438;p5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9" name="Google Shape;439;p5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0" name="Google Shape;440;p5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1" name="Google Shape;441;p5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2" name="Google Shape;442;p5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3" name="Google Shape;443;p5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4" name="Google Shape;444;p5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5" name="Google Shape;445;p5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6" name="Google Shape;446;p53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7" name="Google Shape;447;p5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48" name="Google Shape;448;p53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lang="pt-BR" sz="2400"/>
              <a:t>t.me/profgustavolima</a:t>
            </a:r>
            <a:endParaRPr b="1"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149" name="Google Shape;149;p2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0" name="Google Shape;150;p28"/>
          <p:cNvSpPr txBox="1"/>
          <p:nvPr>
            <p:ph idx="1" type="body"/>
          </p:nvPr>
        </p:nvSpPr>
        <p:spPr>
          <a:xfrm>
            <a:off x="1182675" y="1513273"/>
            <a:ext cx="7772400" cy="326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A eletrodinâmica estuda os fenômenos relacionados às cargas elétricas em movimento.</a:t>
            </a:r>
            <a:endParaRPr sz="2200"/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É por meio dela que temos as facilidades da vida moderna.</a:t>
            </a:r>
            <a:endParaRPr sz="2200"/>
          </a:p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❏"/>
            </a:pPr>
            <a:r>
              <a:rPr lang="pt-BR" sz="2200"/>
              <a:t>Por isso, vamos estudar conceitos como tensão, </a:t>
            </a:r>
            <a:endParaRPr sz="2200"/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200"/>
              <a:t>corrente elétrica, resistência e circuito elétrico.</a:t>
            </a:r>
            <a:endParaRPr sz="2200"/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156" name="Google Shape;156;p2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7" name="Google Shape;157;p29"/>
          <p:cNvSpPr txBox="1"/>
          <p:nvPr>
            <p:ph idx="1" type="body"/>
          </p:nvPr>
        </p:nvSpPr>
        <p:spPr>
          <a:xfrm>
            <a:off x="1182675" y="1513278"/>
            <a:ext cx="7772400" cy="21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Tensão Elétrica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Para que uma carga elétrica se movimente é necessário que ela esteja submetida a uma diferença de potencial ou ddp ou tensão. 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A tensão elétrica pode ser simbolizada pelas letras </a:t>
            </a:r>
            <a:r>
              <a:rPr i="1" lang="pt-BR" sz="1800"/>
              <a:t>V</a:t>
            </a:r>
            <a:r>
              <a:rPr lang="pt-BR" sz="1800"/>
              <a:t>, </a:t>
            </a:r>
            <a:r>
              <a:rPr i="1" lang="pt-BR" sz="1800"/>
              <a:t>U</a:t>
            </a:r>
            <a:r>
              <a:rPr lang="pt-BR" sz="1800"/>
              <a:t> ou </a:t>
            </a:r>
            <a:r>
              <a:rPr i="1" lang="pt-BR" sz="1800"/>
              <a:t>E</a:t>
            </a:r>
            <a:r>
              <a:rPr lang="pt-BR" sz="1800"/>
              <a:t>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/>
              <a:t>Sua unidade de medida no SI é o </a:t>
            </a:r>
            <a:r>
              <a:rPr i="1" lang="pt-BR" sz="1800"/>
              <a:t>volt [V]</a:t>
            </a:r>
            <a:r>
              <a:rPr lang="pt-BR" sz="1800"/>
              <a:t>.</a:t>
            </a:r>
            <a:endParaRPr sz="1800"/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29"/>
          <p:cNvSpPr txBox="1"/>
          <p:nvPr/>
        </p:nvSpPr>
        <p:spPr>
          <a:xfrm>
            <a:off x="2212275" y="3959850"/>
            <a:ext cx="2153700" cy="7230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E = V</a:t>
            </a:r>
            <a:r>
              <a:rPr baseline="-25000" i="1" lang="pt-BR" sz="3000">
                <a:latin typeface="Tahoma"/>
                <a:ea typeface="Tahoma"/>
                <a:cs typeface="Tahoma"/>
                <a:sym typeface="Tahoma"/>
              </a:rPr>
              <a:t>B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 - V</a:t>
            </a:r>
            <a:r>
              <a:rPr baseline="-25000" i="1" lang="pt-BR" sz="3000">
                <a:latin typeface="Tahoma"/>
                <a:ea typeface="Tahoma"/>
                <a:cs typeface="Tahoma"/>
                <a:sym typeface="Tahoma"/>
              </a:rPr>
              <a:t>A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 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9" name="Google Shape;159;p29"/>
          <p:cNvSpPr txBox="1"/>
          <p:nvPr/>
        </p:nvSpPr>
        <p:spPr>
          <a:xfrm>
            <a:off x="5068000" y="3959850"/>
            <a:ext cx="2153700" cy="7230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V = V</a:t>
            </a:r>
            <a:r>
              <a:rPr baseline="-25000" i="1" lang="pt-BR" sz="3000">
                <a:latin typeface="Tahoma"/>
                <a:ea typeface="Tahoma"/>
                <a:cs typeface="Tahoma"/>
                <a:sym typeface="Tahoma"/>
              </a:rPr>
              <a:t>B</a:t>
            </a: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 - V</a:t>
            </a:r>
            <a:r>
              <a:rPr baseline="-25000" i="1" lang="pt-BR" sz="3000">
                <a:latin typeface="Tahoma"/>
                <a:ea typeface="Tahoma"/>
                <a:cs typeface="Tahoma"/>
                <a:sym typeface="Tahoma"/>
              </a:rPr>
              <a:t>A</a:t>
            </a:r>
            <a:endParaRPr baseline="-25000" i="1" sz="3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0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165" name="Google Shape;165;p3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6" name="Google Shape;166;p30"/>
          <p:cNvSpPr txBox="1"/>
          <p:nvPr>
            <p:ph idx="1" type="body"/>
          </p:nvPr>
        </p:nvSpPr>
        <p:spPr>
          <a:xfrm>
            <a:off x="1182675" y="1513278"/>
            <a:ext cx="7772400" cy="4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Tensão Elétrica</a:t>
            </a:r>
            <a:endParaRPr/>
          </a:p>
        </p:txBody>
      </p:sp>
      <p:pic>
        <p:nvPicPr>
          <p:cNvPr id="167" name="Google Shape;16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5325" y="1986039"/>
            <a:ext cx="2083185" cy="28478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0509" y="1986039"/>
            <a:ext cx="1728166" cy="28478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174" name="Google Shape;174;p3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5" name="Google Shape;175;p31"/>
          <p:cNvSpPr txBox="1"/>
          <p:nvPr>
            <p:ph idx="1" type="body"/>
          </p:nvPr>
        </p:nvSpPr>
        <p:spPr>
          <a:xfrm>
            <a:off x="1182675" y="1513253"/>
            <a:ext cx="7772400" cy="21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/>
              <a:t>Corrente Elétrica (Fluxo Ordenado de Elétrons)</a:t>
            </a:r>
            <a:endParaRPr sz="22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Movimentação ordenada de elétrons livres em um condutor elétrico denomina-se de corrente elétrica.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Ela é simbolizada por</a:t>
            </a:r>
            <a:r>
              <a:rPr i="1" lang="pt-BR" sz="1800"/>
              <a:t> i </a:t>
            </a:r>
            <a:r>
              <a:rPr lang="pt-BR" sz="1800"/>
              <a:t>ou </a:t>
            </a:r>
            <a:r>
              <a:rPr i="1" lang="pt-BR" sz="1800"/>
              <a:t>I</a:t>
            </a:r>
            <a:r>
              <a:rPr lang="pt-BR" sz="1800"/>
              <a:t> (i de intensidade).</a:t>
            </a:r>
            <a:endParaRPr sz="1800"/>
          </a:p>
          <a:p>
            <a:pPr indent="-342900" lvl="1" marL="9144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❏"/>
            </a:pPr>
            <a:r>
              <a:rPr lang="pt-BR" sz="1800"/>
              <a:t>Sua unidade de medida no SI é o </a:t>
            </a:r>
            <a:r>
              <a:rPr i="1" lang="pt-BR" sz="1800"/>
              <a:t>ampère [A]</a:t>
            </a:r>
            <a:r>
              <a:rPr lang="pt-BR" sz="1800"/>
              <a:t>.</a:t>
            </a:r>
            <a:endParaRPr sz="1800"/>
          </a:p>
        </p:txBody>
      </p:sp>
      <p:sp>
        <p:nvSpPr>
          <p:cNvPr id="176" name="Google Shape;176;p31"/>
          <p:cNvSpPr txBox="1"/>
          <p:nvPr/>
        </p:nvSpPr>
        <p:spPr>
          <a:xfrm>
            <a:off x="4312400" y="3779875"/>
            <a:ext cx="729600" cy="5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ΔQ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7" name="Google Shape;177;p31"/>
          <p:cNvSpPr txBox="1"/>
          <p:nvPr/>
        </p:nvSpPr>
        <p:spPr>
          <a:xfrm>
            <a:off x="4312400" y="4267200"/>
            <a:ext cx="729600" cy="4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Δt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  <p:cxnSp>
        <p:nvCxnSpPr>
          <p:cNvPr id="178" name="Google Shape;178;p31"/>
          <p:cNvCxnSpPr/>
          <p:nvPr/>
        </p:nvCxnSpPr>
        <p:spPr>
          <a:xfrm>
            <a:off x="4312400" y="4358400"/>
            <a:ext cx="729600" cy="0"/>
          </a:xfrm>
          <a:prstGeom prst="straightConnector1">
            <a:avLst/>
          </a:prstGeom>
          <a:noFill/>
          <a:ln cap="flat" cmpd="sng" w="2857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9" name="Google Shape;179;p31"/>
          <p:cNvSpPr txBox="1"/>
          <p:nvPr/>
        </p:nvSpPr>
        <p:spPr>
          <a:xfrm>
            <a:off x="3726350" y="3827725"/>
            <a:ext cx="1452900" cy="10047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3000">
                <a:latin typeface="Tahoma"/>
                <a:ea typeface="Tahoma"/>
                <a:cs typeface="Tahoma"/>
                <a:sym typeface="Tahoma"/>
              </a:rPr>
              <a:t>I=</a:t>
            </a:r>
            <a:endParaRPr i="1" sz="30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185" name="Google Shape;185;p3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186" name="Google Shape;18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3488" y="1828800"/>
            <a:ext cx="6677025" cy="255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192" name="Google Shape;192;p3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193" name="Google Shape;19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9475" y="2367975"/>
            <a:ext cx="7058850" cy="199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Princípios da Eletrodinâmica</a:t>
            </a:r>
            <a:endParaRPr/>
          </a:p>
        </p:txBody>
      </p:sp>
      <p:sp>
        <p:nvSpPr>
          <p:cNvPr id="199" name="Google Shape;199;p3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200" name="Google Shape;20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1625" y="1752000"/>
            <a:ext cx="6972799" cy="2789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