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</p:sldIdLst>
  <p:sldSz cy="5143500" cx="9144000"/>
  <p:notesSz cx="6858000" cy="9144000"/>
  <p:embeddedFontLst>
    <p:embeddedFont>
      <p:font typeface="Tahoma"/>
      <p:regular r:id="rId32"/>
      <p:bold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7A6C150-A74A-4FDD-9109-04E5496FD602}">
  <a:tblStyle styleId="{57A6C150-A74A-4FDD-9109-04E5496FD602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font" Target="fonts/Tahoma-bold.fntdata"/><Relationship Id="rId10" Type="http://schemas.openxmlformats.org/officeDocument/2006/relationships/slide" Target="slides/slide3.xml"/><Relationship Id="rId32" Type="http://schemas.openxmlformats.org/officeDocument/2006/relationships/font" Target="fonts/Tahoma-regular.fntdata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b8416e66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b8416e66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b8416e66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7b8416e66_2_13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17b8416e66_2_139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7b8416e66_2_145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17b8416e66_2_145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7b8416e66_2_15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17b8416e66_2_15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7b8416e66_2_15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g17b8416e66_2_159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7b8416e66_2_167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17b8416e66_2_167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7b8416e66_2_17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g17b8416e66_2_17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7b8416e66_2_181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g17b8416e66_2_181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7b8416e66_2_1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17b8416e66_2_1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7b8416e66_2_19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g17b8416e66_2_19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7b8416e66_2_201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g17b8416e66_2_201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7b8416e66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7b8416e66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62dde70167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g62dde70167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62dde70167_0_9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g62dde70167_0_9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b618a65d0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g1b618a65d0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a1d3205a6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g1a1d3205a6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7b8416e66_2_20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g17b8416e66_2_20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7b8416e66_2_9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17b8416e66_2_9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7b8416e66_2_101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g17b8416e66_2_101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7b8416e66_2_107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17b8416e66_2_107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7b8416e66_2_113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17b8416e66_2_113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7b8416e66_2_11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17b8416e66_2_119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7b8416e66_2_126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17b8416e66_2_126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7b8416e66_2_13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17b8416e66_2_13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138" y="1408585"/>
            <a:ext cx="44388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738" y="-458315"/>
            <a:ext cx="44388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300" cy="9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200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b="0" i="0" lang="pt-BR" sz="36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Reguladores de Tensão</a:t>
            </a:r>
            <a:endParaRPr/>
          </a:p>
        </p:txBody>
      </p:sp>
      <p:sp>
        <p:nvSpPr>
          <p:cNvPr id="137" name="Google Shape;137;p26"/>
          <p:cNvSpPr txBox="1"/>
          <p:nvPr/>
        </p:nvSpPr>
        <p:spPr>
          <a:xfrm>
            <a:off x="357187" y="3911203"/>
            <a:ext cx="8501062" cy="10179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CI</a:t>
            </a:r>
            <a:endParaRPr/>
          </a:p>
        </p:txBody>
      </p:sp>
      <p:sp>
        <p:nvSpPr>
          <p:cNvPr id="202" name="Google Shape;202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3" name="Google Shape;203;p35"/>
          <p:cNvSpPr txBox="1"/>
          <p:nvPr>
            <p:ph idx="1" type="body"/>
          </p:nvPr>
        </p:nvSpPr>
        <p:spPr>
          <a:xfrm>
            <a:off x="285750" y="1513284"/>
            <a:ext cx="8669337" cy="3255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CI Regulador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As famílias, mais comum, de reguladores são: 78XX e 79XX. </a:t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Estes reguladores possuem tensão de saída fixa, e o termo “XX” representa a tensão </a:t>
            </a:r>
            <a:r>
              <a:rPr lang="pt-BR" sz="2400"/>
              <a:t>d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 saída do regulador. </a:t>
            </a:r>
            <a:endParaRPr sz="2400"/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CI</a:t>
            </a:r>
            <a:endParaRPr/>
          </a:p>
        </p:txBody>
      </p:sp>
      <p:sp>
        <p:nvSpPr>
          <p:cNvPr id="209" name="Google Shape;209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0" name="Google Shape;210;p36"/>
          <p:cNvSpPr txBox="1"/>
          <p:nvPr>
            <p:ph idx="1" type="body"/>
          </p:nvPr>
        </p:nvSpPr>
        <p:spPr>
          <a:xfrm>
            <a:off x="285750" y="1513284"/>
            <a:ext cx="8669337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CI Regulador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Série 78XX - utilizada para regular tensões positivas, com capacidade de corrente máxima de 1 A. </a:t>
            </a:r>
            <a:endParaRPr sz="2400"/>
          </a:p>
        </p:txBody>
      </p:sp>
      <p:graphicFrame>
        <p:nvGraphicFramePr>
          <p:cNvPr id="211" name="Google Shape;211;p36"/>
          <p:cNvGraphicFramePr/>
          <p:nvPr/>
        </p:nvGraphicFramePr>
        <p:xfrm>
          <a:off x="2428875" y="28622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{57A6C150-A74A-4FDD-9109-04E5496FD602}</a:tableStyleId>
              </a:tblPr>
              <a:tblGrid>
                <a:gridCol w="876300"/>
                <a:gridCol w="1682750"/>
                <a:gridCol w="1711325"/>
              </a:tblGrid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Número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Tensão de saída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Corrente de saída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7805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7806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7808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8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7809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7812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12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7815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7818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7824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CI</a:t>
            </a:r>
            <a:endParaRPr/>
          </a:p>
        </p:txBody>
      </p:sp>
      <p:sp>
        <p:nvSpPr>
          <p:cNvPr id="217" name="Google Shape;217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8" name="Google Shape;218;p37"/>
          <p:cNvSpPr txBox="1"/>
          <p:nvPr>
            <p:ph idx="1" type="body"/>
          </p:nvPr>
        </p:nvSpPr>
        <p:spPr>
          <a:xfrm>
            <a:off x="285750" y="1513284"/>
            <a:ext cx="8669337" cy="19692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CI Regulador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Limites de tensão do CI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="0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saída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+ 3 &lt; V</a:t>
            </a:r>
            <a:r>
              <a:rPr b="0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entrada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&lt; V</a:t>
            </a:r>
            <a:r>
              <a:rPr b="0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saída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+ 15</a:t>
            </a:r>
            <a:endParaRPr sz="2400"/>
          </a:p>
          <a:p>
            <a:pPr indent="-143509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Pinos do CI </a:t>
            </a:r>
            <a:endParaRPr sz="2400"/>
          </a:p>
        </p:txBody>
      </p:sp>
      <p:pic>
        <p:nvPicPr>
          <p:cNvPr id="219" name="Google Shape;219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7500" y="3451622"/>
            <a:ext cx="4397400" cy="135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CI</a:t>
            </a:r>
            <a:endParaRPr/>
          </a:p>
        </p:txBody>
      </p:sp>
      <p:sp>
        <p:nvSpPr>
          <p:cNvPr id="225" name="Google Shape;225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6" name="Google Shape;226;p38"/>
          <p:cNvSpPr txBox="1"/>
          <p:nvPr>
            <p:ph idx="1" type="body"/>
          </p:nvPr>
        </p:nvSpPr>
        <p:spPr>
          <a:xfrm>
            <a:off x="285750" y="1513284"/>
            <a:ext cx="8669337" cy="9513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CI Regulador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Exemplos</a:t>
            </a:r>
            <a:endParaRPr sz="2400"/>
          </a:p>
        </p:txBody>
      </p:sp>
      <p:pic>
        <p:nvPicPr>
          <p:cNvPr id="227" name="Google Shape;227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97075" y="2357438"/>
            <a:ext cx="5003800" cy="1139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71687" y="3643313"/>
            <a:ext cx="5033962" cy="1250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CI</a:t>
            </a:r>
            <a:endParaRPr/>
          </a:p>
        </p:txBody>
      </p:sp>
      <p:sp>
        <p:nvSpPr>
          <p:cNvPr id="234" name="Google Shape;234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5" name="Google Shape;235;p39"/>
          <p:cNvSpPr txBox="1"/>
          <p:nvPr>
            <p:ph idx="1" type="body"/>
          </p:nvPr>
        </p:nvSpPr>
        <p:spPr>
          <a:xfrm>
            <a:off x="285750" y="1513284"/>
            <a:ext cx="8669337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CI Regulador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Série 79XX - utilizada para regular tensões negativas, com capacidade de corrente máxima de 1 A. </a:t>
            </a:r>
            <a:endParaRPr sz="2400"/>
          </a:p>
        </p:txBody>
      </p:sp>
      <p:graphicFrame>
        <p:nvGraphicFramePr>
          <p:cNvPr id="236" name="Google Shape;236;p39"/>
          <p:cNvGraphicFramePr/>
          <p:nvPr/>
        </p:nvGraphicFramePr>
        <p:xfrm>
          <a:off x="2505075" y="28622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{57A6C150-A74A-4FDD-9109-04E5496FD602}</a:tableStyleId>
              </a:tblPr>
              <a:tblGrid>
                <a:gridCol w="876300"/>
                <a:gridCol w="1682750"/>
                <a:gridCol w="1711325"/>
              </a:tblGrid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Nú</a:t>
                      </a:r>
                      <a:r>
                        <a:rPr b="1" lang="pt-BR" sz="12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me</a:t>
                      </a:r>
                      <a:r>
                        <a:rPr b="1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ro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Tensão de saída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1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Corrente de saída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7905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- 5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7906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- 6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7908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- 8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7909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- 9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7912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- 12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7915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- 15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7918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- 18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29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7924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- 24 V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Times New Roman"/>
                        <a:buNone/>
                      </a:pPr>
                      <a:r>
                        <a:rPr b="0" i="0" lang="pt-BR" sz="1200" u="none" cap="none" strike="noStrike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 A</a:t>
                      </a:r>
                      <a:endParaRPr sz="1100"/>
                    </a:p>
                  </a:txBody>
                  <a:tcPr marT="0" marB="0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4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CI</a:t>
            </a:r>
            <a:endParaRPr/>
          </a:p>
        </p:txBody>
      </p:sp>
      <p:sp>
        <p:nvSpPr>
          <p:cNvPr id="242" name="Google Shape;242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3" name="Google Shape;243;p40"/>
          <p:cNvSpPr txBox="1"/>
          <p:nvPr>
            <p:ph idx="1" type="body"/>
          </p:nvPr>
        </p:nvSpPr>
        <p:spPr>
          <a:xfrm>
            <a:off x="285750" y="1513284"/>
            <a:ext cx="8669337" cy="19692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CI Regulador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Limites de tensão do CI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Vsaída − 3 &gt; Ventrada &gt; Vsaída − 15</a:t>
            </a:r>
            <a:endParaRPr sz="2400"/>
          </a:p>
          <a:p>
            <a:pPr indent="-143509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Pinos do CI </a:t>
            </a:r>
            <a:endParaRPr sz="2400"/>
          </a:p>
        </p:txBody>
      </p:sp>
      <p:pic>
        <p:nvPicPr>
          <p:cNvPr id="244" name="Google Shape;244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24150" y="3383756"/>
            <a:ext cx="4721100" cy="135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1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CI</a:t>
            </a:r>
            <a:endParaRPr/>
          </a:p>
        </p:txBody>
      </p:sp>
      <p:sp>
        <p:nvSpPr>
          <p:cNvPr id="250" name="Google Shape;250;p4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1" name="Google Shape;251;p41"/>
          <p:cNvSpPr txBox="1"/>
          <p:nvPr>
            <p:ph idx="1" type="body"/>
          </p:nvPr>
        </p:nvSpPr>
        <p:spPr>
          <a:xfrm>
            <a:off x="285750" y="1513284"/>
            <a:ext cx="8669337" cy="9513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CI Regulador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Exemplo</a:t>
            </a:r>
            <a:endParaRPr sz="2400"/>
          </a:p>
        </p:txBody>
      </p:sp>
      <p:pic>
        <p:nvPicPr>
          <p:cNvPr id="252" name="Google Shape;252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7300" y="2343150"/>
            <a:ext cx="6870000" cy="257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4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CI</a:t>
            </a:r>
            <a:endParaRPr/>
          </a:p>
        </p:txBody>
      </p:sp>
      <p:sp>
        <p:nvSpPr>
          <p:cNvPr id="258" name="Google Shape;258;p4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9" name="Google Shape;259;p42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</a:t>
            </a:r>
            <a:r>
              <a:rPr lang="pt-BR" sz="2400"/>
              <a:t>Ajustável </a:t>
            </a: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 CI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LM317 - regulador positivo com tensão de saída ajustável de 1,2 V a 37 V, e capacidade máxima de corrente de 1,5 A.</a:t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Limites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3V &lt; V</a:t>
            </a:r>
            <a:r>
              <a:rPr b="0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entrada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− V</a:t>
            </a:r>
            <a:r>
              <a:rPr b="0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saída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&lt; 40V</a:t>
            </a:r>
            <a:endParaRPr sz="2400"/>
          </a:p>
          <a:p>
            <a:pPr indent="-200660" lvl="0" marL="3429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CI</a:t>
            </a:r>
            <a:endParaRPr/>
          </a:p>
        </p:txBody>
      </p:sp>
      <p:sp>
        <p:nvSpPr>
          <p:cNvPr id="265" name="Google Shape;265;p4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66" name="Google Shape;266;p43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Ajust</a:t>
            </a:r>
            <a:r>
              <a:rPr lang="pt-BR" sz="2400"/>
              <a:t>ável </a:t>
            </a: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 CI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Pinos do CI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tensão de saída do regulador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="0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saída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= 1,25 x (1+(R2/R1))+I</a:t>
            </a:r>
            <a:r>
              <a:rPr b="0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ADJ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x R2</a:t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7" name="Google Shape;267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7437" y="2357438"/>
            <a:ext cx="4786312" cy="14263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CI</a:t>
            </a:r>
            <a:endParaRPr/>
          </a:p>
        </p:txBody>
      </p:sp>
      <p:sp>
        <p:nvSpPr>
          <p:cNvPr id="273" name="Google Shape;273;p4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4" name="Google Shape;274;p44"/>
          <p:cNvSpPr txBox="1"/>
          <p:nvPr>
            <p:ph idx="1" type="body"/>
          </p:nvPr>
        </p:nvSpPr>
        <p:spPr>
          <a:xfrm>
            <a:off x="285750" y="1513284"/>
            <a:ext cx="8669337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Ajust</a:t>
            </a:r>
            <a:r>
              <a:rPr lang="pt-BR" sz="2400"/>
              <a:t>ável </a:t>
            </a: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 CI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Exemplo</a:t>
            </a:r>
            <a:endParaRPr sz="2400"/>
          </a:p>
        </p:txBody>
      </p:sp>
      <p:pic>
        <p:nvPicPr>
          <p:cNvPr id="275" name="Google Shape;275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4449" y="2388401"/>
            <a:ext cx="6721800" cy="263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Programa da aula</a:t>
            </a:r>
            <a:endParaRPr/>
          </a:p>
        </p:txBody>
      </p:sp>
      <p:sp>
        <p:nvSpPr>
          <p:cNvPr id="143" name="Google Shape;143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4" name="Google Shape;144;p27"/>
          <p:cNvSpPr txBox="1"/>
          <p:nvPr>
            <p:ph idx="1" type="body"/>
          </p:nvPr>
        </p:nvSpPr>
        <p:spPr>
          <a:xfrm>
            <a:off x="1182687" y="1513284"/>
            <a:ext cx="7772400" cy="34159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-378460" lvl="0" marL="342900" rtl="0" algn="just"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800"/>
              <a:buFont typeface="Noto Sans Symbols"/>
              <a:buChar char="■"/>
            </a:pPr>
            <a:r>
              <a:rPr lang="pt-BR" sz="2800"/>
              <a:t>Regulador com Diodo Zener</a:t>
            </a:r>
            <a:endParaRPr sz="2800"/>
          </a:p>
          <a:p>
            <a:pPr indent="-378460" lvl="0" marL="342900" rtl="0" algn="just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800"/>
              <a:buFont typeface="Noto Sans Symbols"/>
              <a:buChar char="■"/>
            </a:pPr>
            <a:r>
              <a:rPr lang="pt-BR" sz="2800"/>
              <a:t>Regulador com Circuito Integrado</a:t>
            </a:r>
            <a:endParaRPr sz="2800"/>
          </a:p>
          <a:p>
            <a:pPr indent="-3784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800"/>
              <a:buFont typeface="Noto Sans Symbols"/>
              <a:buChar char="■"/>
            </a:pPr>
            <a:r>
              <a:rPr lang="pt-BR" sz="2800"/>
              <a:t>Regulador com Transistor</a:t>
            </a:r>
            <a:endParaRPr sz="2800"/>
          </a:p>
          <a:p>
            <a:pPr indent="-3784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800"/>
              <a:buFont typeface="Noto Sans Symbols"/>
              <a:buChar char="■"/>
            </a:pPr>
            <a:r>
              <a:rPr lang="pt-BR" sz="2800"/>
              <a:t>Regulador com Amplificador Operacional</a:t>
            </a:r>
            <a:endParaRPr sz="2800"/>
          </a:p>
          <a:p>
            <a:pPr indent="0" lvl="0" marL="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 sz="2800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	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Transistor</a:t>
            </a:r>
            <a:endParaRPr/>
          </a:p>
        </p:txBody>
      </p:sp>
      <p:sp>
        <p:nvSpPr>
          <p:cNvPr id="281" name="Google Shape;281;p4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82" name="Google Shape;282;p45"/>
          <p:cNvSpPr txBox="1"/>
          <p:nvPr>
            <p:ph idx="1" type="body"/>
          </p:nvPr>
        </p:nvSpPr>
        <p:spPr>
          <a:xfrm>
            <a:off x="285750" y="1513279"/>
            <a:ext cx="8669400" cy="6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Transistor</a:t>
            </a:r>
            <a:r>
              <a:rPr lang="pt-BR" sz="2400"/>
              <a:t> e Zener</a:t>
            </a:r>
            <a:endParaRPr sz="2400"/>
          </a:p>
          <a:p>
            <a:pPr indent="0" lvl="0" marL="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283" name="Google Shape;283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4939" y="2132475"/>
            <a:ext cx="4494125" cy="2400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4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Amp. Op.</a:t>
            </a:r>
            <a:endParaRPr/>
          </a:p>
        </p:txBody>
      </p:sp>
      <p:sp>
        <p:nvSpPr>
          <p:cNvPr id="289" name="Google Shape;289;p4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90" name="Google Shape;290;p46"/>
          <p:cNvSpPr txBox="1"/>
          <p:nvPr>
            <p:ph idx="1" type="body"/>
          </p:nvPr>
        </p:nvSpPr>
        <p:spPr>
          <a:xfrm>
            <a:off x="285750" y="1513279"/>
            <a:ext cx="8669400" cy="6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Amplificador Operacional</a:t>
            </a:r>
            <a:endParaRPr sz="2400"/>
          </a:p>
          <a:p>
            <a:pPr indent="0" lvl="0" marL="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291" name="Google Shape;291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0401" y="2034075"/>
            <a:ext cx="4345900" cy="279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Bibliografia</a:t>
            </a:r>
            <a:endParaRPr/>
          </a:p>
        </p:txBody>
      </p:sp>
      <p:sp>
        <p:nvSpPr>
          <p:cNvPr id="297" name="Google Shape;297;p4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98" name="Google Shape;298;p47"/>
          <p:cNvSpPr txBox="1"/>
          <p:nvPr>
            <p:ph idx="1" type="body"/>
          </p:nvPr>
        </p:nvSpPr>
        <p:spPr>
          <a:xfrm>
            <a:off x="285750" y="1513284"/>
            <a:ext cx="866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pt-BR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MARQUES, Angelo Eduardo B.; CHOUERI JÚNIOR, Salomão; CRUZ, Eduardo Cesar Alves. </a:t>
            </a:r>
            <a:r>
              <a:rPr b="1" i="0" lang="pt-BR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Dispositivos semicondutores: </a:t>
            </a:r>
            <a:r>
              <a:rPr b="0" i="0" lang="pt-BR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diodos e transistores. 11. ed. São Paulo: Érica, 2007. </a:t>
            </a:r>
            <a:endParaRPr/>
          </a:p>
          <a:p>
            <a:pPr indent="-1066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Exercícios de Classe</a:t>
            </a:r>
            <a:endParaRPr/>
          </a:p>
        </p:txBody>
      </p:sp>
      <p:sp>
        <p:nvSpPr>
          <p:cNvPr id="304" name="Google Shape;304;p4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05" name="Google Shape;305;p48"/>
          <p:cNvSpPr txBox="1"/>
          <p:nvPr>
            <p:ph idx="1" type="body"/>
          </p:nvPr>
        </p:nvSpPr>
        <p:spPr>
          <a:xfrm>
            <a:off x="285750" y="1513284"/>
            <a:ext cx="866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623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lang="pt-BR" sz="2400"/>
              <a:t>Com base na apresentação, responda pelo Google Sala de aula.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O que é uma fonte estabilizada?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Quais as quatro aplicações para os reguladores?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Qual a corrente máxima fornecida pelos CIs 78XX e 79XX?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Defina o que um componente SMD.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O que faz um CI LM317?</a:t>
            </a:r>
            <a:endParaRPr sz="1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311" name="Google Shape;311;p4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2" name="Google Shape;312;p4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3" name="Google Shape;313;p4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4" name="Google Shape;314;p4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5" name="Google Shape;315;p4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6" name="Google Shape;316;p4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7" name="Google Shape;317;p4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8" name="Google Shape;318;p4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9" name="Google Shape;319;p49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20" name="Google Shape;320;p4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21" name="Google Shape;321;p49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/>
          </a:p>
          <a:p>
            <a:pPr indent="-220980" lvl="0" marL="3429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</a:t>
            </a: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Zener</a:t>
            </a:r>
            <a:endParaRPr/>
          </a:p>
        </p:txBody>
      </p:sp>
      <p:sp>
        <p:nvSpPr>
          <p:cNvPr id="150" name="Google Shape;150;p2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1" name="Google Shape;151;p28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Zener</a:t>
            </a:r>
            <a:endParaRPr sz="2400"/>
          </a:p>
          <a:p>
            <a:pPr indent="-257809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No circuito abaixo formado por um diodo zener polarizado reversamente pela fonte V</a:t>
            </a:r>
            <a:r>
              <a:rPr b="0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e um resistor limitador de corrente, temos que:</a:t>
            </a:r>
            <a:endParaRPr sz="1800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= R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. I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+ V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</a:t>
            </a:r>
            <a:endParaRPr b="0" baseline="-2500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43509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com Diodo Zener</a:t>
            </a:r>
            <a:endParaRPr sz="1800"/>
          </a:p>
        </p:txBody>
      </p:sp>
      <p:pic>
        <p:nvPicPr>
          <p:cNvPr id="152" name="Google Shape;152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3937" y="3293269"/>
            <a:ext cx="2520900" cy="105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Zener</a:t>
            </a:r>
            <a:endParaRPr/>
          </a:p>
        </p:txBody>
      </p:sp>
      <p:sp>
        <p:nvSpPr>
          <p:cNvPr id="158" name="Google Shape;158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9" name="Google Shape;159;p29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Duas considerações devem ser observadas na obediência deste limite.</a:t>
            </a:r>
            <a:endParaRPr sz="24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diodo zener não regula (desliga) caso que a corrente que passa por ele seja menor que a corrente zener mínima (IZmin). Esta condição limita o valor mínimo da tensão de entrada e o valor máximo da resistência limitadora de corrente.</a:t>
            </a:r>
            <a:endParaRPr sz="18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diodo zener se danifica caso a corrente que passa por ele seja maior que a corrente zener máxima (IZmax), ou caso a potência dissipada por ele seja maior que a potência zener máxima (</a:t>
            </a:r>
            <a:r>
              <a:rPr lang="pt-BR" sz="1800"/>
              <a:t>P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zmax)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Zener</a:t>
            </a:r>
            <a:endParaRPr/>
          </a:p>
        </p:txBody>
      </p:sp>
      <p:sp>
        <p:nvSpPr>
          <p:cNvPr id="165" name="Google Shape;165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6" name="Google Shape;166;p30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Carga (Aplicaç</a:t>
            </a:r>
            <a:r>
              <a:rPr lang="pt-BR" sz="2400"/>
              <a:t>ões)</a:t>
            </a:r>
            <a:endParaRPr sz="2400"/>
          </a:p>
          <a:p>
            <a:pPr indent="-257809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Estabilizar uma tensão de saída para uma carga fixa a partir de uma tensão constante.</a:t>
            </a:r>
            <a:endParaRPr sz="1800"/>
          </a:p>
          <a:p>
            <a:pPr indent="-257809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Estabilizar uma tensão de saída para uma carga variável a partir de uma tensão constante.</a:t>
            </a:r>
            <a:endParaRPr sz="1800"/>
          </a:p>
          <a:p>
            <a:pPr indent="-257809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Estabilizar uma tensão de saída para uma carga fixa a partir de uma tensão com ripple.</a:t>
            </a:r>
            <a:endParaRPr sz="1800"/>
          </a:p>
          <a:p>
            <a:pPr indent="-257809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Estabilizar uma tensão de saída para uma carga variável a partir de uma tensão com ripple.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1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Zener</a:t>
            </a:r>
            <a:endParaRPr/>
          </a:p>
        </p:txBody>
      </p:sp>
      <p:sp>
        <p:nvSpPr>
          <p:cNvPr id="172" name="Google Shape;172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3" name="Google Shape;173;p31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Carga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Basicamente, o projeto de um regulador de tensão com carga consiste no cálculo da resistência limitadora de corrente 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="1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conhecendo-se as demais variáveis do circuito:</a:t>
            </a:r>
            <a:endParaRPr sz="24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Tensão de entrada (constante ou com ripple)</a:t>
            </a:r>
            <a:endParaRPr sz="18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Carga (fixa ou variável)</a:t>
            </a:r>
            <a:endParaRPr sz="18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Tensão de saída esperada</a:t>
            </a:r>
            <a:endParaRPr sz="18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Especificações do diodo zener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Zener</a:t>
            </a:r>
            <a:endParaRPr/>
          </a:p>
        </p:txBody>
      </p:sp>
      <p:sp>
        <p:nvSpPr>
          <p:cNvPr id="179" name="Google Shape;179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0" name="Google Shape;180;p32"/>
          <p:cNvSpPr txBox="1"/>
          <p:nvPr>
            <p:ph idx="1" type="body"/>
          </p:nvPr>
        </p:nvSpPr>
        <p:spPr>
          <a:xfrm>
            <a:off x="285750" y="1513284"/>
            <a:ext cx="8669337" cy="3255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Carga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  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= I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+I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         V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=V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=R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.I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              V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=R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.I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+V</a:t>
            </a:r>
            <a:r>
              <a:rPr b="1" baseline="-2500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</a:t>
            </a:r>
            <a:endParaRPr sz="1800"/>
          </a:p>
        </p:txBody>
      </p:sp>
      <p:pic>
        <p:nvPicPr>
          <p:cNvPr id="181" name="Google Shape;18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57437" y="2312194"/>
            <a:ext cx="5259300" cy="139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CI</a:t>
            </a:r>
            <a:endParaRPr/>
          </a:p>
        </p:txBody>
      </p:sp>
      <p:sp>
        <p:nvSpPr>
          <p:cNvPr id="187" name="Google Shape;187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8" name="Google Shape;188;p33"/>
          <p:cNvSpPr txBox="1"/>
          <p:nvPr>
            <p:ph idx="1" type="body"/>
          </p:nvPr>
        </p:nvSpPr>
        <p:spPr>
          <a:xfrm>
            <a:off x="285750" y="1513284"/>
            <a:ext cx="8669337" cy="32551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CI Regulador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 reguladores de tensão integrados são circuitos eletrônicos compactos capazes de manter a tensão em sua saída constante dentro de certos limites. 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Possuem 3 pinos, cujas funções são mostradas na figura abaixo, podendo regular tensões positivas ou negativas, sendo assim possível a construção de fontes simétricas.</a:t>
            </a:r>
            <a:endParaRPr sz="2400"/>
          </a:p>
          <a:p>
            <a:pPr indent="-180340" lvl="0" marL="3429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Regulador com CI</a:t>
            </a:r>
            <a:endParaRPr/>
          </a:p>
        </p:txBody>
      </p:sp>
      <p:sp>
        <p:nvSpPr>
          <p:cNvPr id="194" name="Google Shape;194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5" name="Google Shape;195;p34"/>
          <p:cNvSpPr txBox="1"/>
          <p:nvPr>
            <p:ph idx="1" type="body"/>
          </p:nvPr>
        </p:nvSpPr>
        <p:spPr>
          <a:xfrm>
            <a:off x="285750" y="1513284"/>
            <a:ext cx="8669337" cy="7905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Regulador de Tensão com CI Regulador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  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96" name="Google Shape;196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00175" y="2518172"/>
            <a:ext cx="6219900" cy="176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