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image/gif" Extension="gif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0" r:id="rId5"/>
    <p:sldMasterId id="2147483651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  <p:sldId id="284" r:id="rId36"/>
  </p:sldIdLst>
  <p:sldSz cy="5143500" cx="9144000"/>
  <p:notesSz cx="6858000" cy="9144000"/>
  <p:embeddedFontLst>
    <p:embeddedFont>
      <p:font typeface="Tahoma"/>
      <p:regular r:id="rId37"/>
      <p:bold r:id="rId38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E4D0472-98FC-462B-899E-CE0CCCC4B8C0}">
  <a:tblStyle styleId="{CE4D0472-98FC-462B-899E-CE0CCCC4B8C0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font" Target="fonts/Tahoma-regular.fntdata"/><Relationship Id="rId14" Type="http://schemas.openxmlformats.org/officeDocument/2006/relationships/slide" Target="slides/slide7.xml"/><Relationship Id="rId36" Type="http://schemas.openxmlformats.org/officeDocument/2006/relationships/slide" Target="slides/slide29.xml"/><Relationship Id="rId17" Type="http://schemas.openxmlformats.org/officeDocument/2006/relationships/slide" Target="slides/slide10.xml"/><Relationship Id="rId16" Type="http://schemas.openxmlformats.org/officeDocument/2006/relationships/slide" Target="slides/slide9.xml"/><Relationship Id="rId38" Type="http://schemas.openxmlformats.org/officeDocument/2006/relationships/font" Target="fonts/Tahoma-bold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g9670935179_2_15:notes"/>
          <p:cNvSpPr/>
          <p:nvPr>
            <p:ph idx="2" type="sldImg"/>
          </p:nvPr>
        </p:nvSpPr>
        <p:spPr>
          <a:xfrm>
            <a:off x="1003700" y="695135"/>
            <a:ext cx="4849158" cy="3428155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8" name="Google Shape;38;g9670935179_2_15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gcc1c3f2a35_0_2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21" name="Google Shape;121;gcc1c3f2a35_0_2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8220dd00b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2" name="Google Shape;132;g108220dd00b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cd0b4c2ad5_0_2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39" name="Google Shape;139;gcd0b4c2ad5_0_2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gcc1c3f2a35_0_7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gcc1c3f2a35_0_7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cc1c3f2a35_0_88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63" name="Google Shape;163;gcc1c3f2a35_0_88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cc1c3f2a35_0_10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72" name="Google Shape;172;gcc1c3f2a35_0_10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cf2d791efd_0_1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83" name="Google Shape;183;gcf2d791efd_0_1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4" name="Shape 1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" name="Google Shape;195;g108220dd068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96" name="Google Shape;196;g108220dd068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1" name="Shape 2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2" name="Google Shape;212;gcd0b4c2ad5_0_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13" name="Google Shape;213;gcd0b4c2ad5_0_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4" name="Shape 2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Google Shape;225;gcc37fc8a68_0_2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26" name="Google Shape;226;gcc37fc8a68_0_2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g9670935179_2_4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44" name="Google Shape;44;g9670935179_2_4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gcc1c3f2a35_0_11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36" name="Google Shape;236;gcc1c3f2a35_0_11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5" name="Shape 2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Google Shape;246;gcf2d791efd_0_4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47" name="Google Shape;247;gcf2d791efd_0_4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108220dd068_0_1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5" name="Google Shape;255;g108220dd068_0_1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7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Google Shape;268;gcc37fc8a68_0_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69" name="Google Shape;269;gcc37fc8a68_0_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9" name="Shape 2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Google Shape;280;gcf2d791efd_0_5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81" name="Google Shape;281;gcf2d791efd_0_5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8" name="Shape 2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Google Shape;289;g108220dd068_0_29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90" name="Google Shape;290;g108220dd068_0_29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gd6c2ec827c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04" name="Google Shape;304;gd6c2ec827c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0" name="Shape 3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Google Shape;311;g1af2ff111ab_0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12" name="Google Shape;312;g1af2ff111ab_0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18" name="Shape 3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9" name="Google Shape;319;gc705f858de_0_897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20" name="Google Shape;320;gc705f858de_0_897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25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g9670935179_2_54:notes"/>
          <p:cNvSpPr/>
          <p:nvPr>
            <p:ph idx="2" type="sldImg"/>
          </p:nvPr>
        </p:nvSpPr>
        <p:spPr>
          <a:xfrm>
            <a:off x="0" y="695135"/>
            <a:ext cx="1357" cy="1357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327" name="Google Shape;327;g9670935179_2_54:notes"/>
          <p:cNvSpPr txBox="1"/>
          <p:nvPr>
            <p:ph idx="1" type="body"/>
          </p:nvPr>
        </p:nvSpPr>
        <p:spPr>
          <a:xfrm>
            <a:off x="685512" y="4343235"/>
            <a:ext cx="5486976" cy="4115144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gc636c3e155_0_1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51" name="Google Shape;51;gc636c3e155_0_1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gc7e30d4dad_0_5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0" name="Google Shape;60;gc7e30d4dad_0_5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c7e30d4dad_0_26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68" name="Google Shape;68;gc7e30d4dad_0_26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aa6a1efa0e_1_0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78" name="Google Shape;78;g1aa6a1efa0e_1_0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1aa6a1efa0e_1_2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87" name="Google Shape;87;g1aa6a1efa0e_1_2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c7e30d4dad_0_82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8" name="Google Shape;98;gc7e30d4dad_0_82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cc1c3f2a35_0_14:notes"/>
          <p:cNvSpPr/>
          <p:nvPr>
            <p:ph idx="2" type="sldImg"/>
          </p:nvPr>
        </p:nvSpPr>
        <p:spPr>
          <a:xfrm>
            <a:off x="0" y="695135"/>
            <a:ext cx="1500" cy="15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solidFill>
            <a:srgbClr val="FFFFFF"/>
          </a:solidFill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07" name="Google Shape;107;gcc1c3f2a35_0_14:notes"/>
          <p:cNvSpPr txBox="1"/>
          <p:nvPr>
            <p:ph idx="1" type="body"/>
          </p:nvPr>
        </p:nvSpPr>
        <p:spPr>
          <a:xfrm>
            <a:off x="685512" y="4343235"/>
            <a:ext cx="5487000" cy="411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layout with centered title and subtitle placeholders" type="title">
  <p:cSld name="TITLE">
    <p:spTree>
      <p:nvGrpSpPr>
        <p:cNvPr id="14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2"/>
          <p:cNvSpPr txBox="1"/>
          <p:nvPr>
            <p:ph type="ctrTitle"/>
          </p:nvPr>
        </p:nvSpPr>
        <p:spPr>
          <a:xfrm>
            <a:off x="622080" y="1932412"/>
            <a:ext cx="7050300" cy="13335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6" name="Google Shape;16;p2"/>
          <p:cNvSpPr txBox="1"/>
          <p:nvPr>
            <p:ph idx="1" type="subTitle"/>
          </p:nvPr>
        </p:nvSpPr>
        <p:spPr>
          <a:xfrm>
            <a:off x="1244160" y="3524997"/>
            <a:ext cx="5806200" cy="15897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lvl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lvl="2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lvl="3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lvl="4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lvl="5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lvl="6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lvl="7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lvl="8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8" name="Google Shape;18;p2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3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ext" type="tx">
  <p:cSld name="TITLE_AND_BODY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4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indent="-228600" lvl="1" marL="91440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/>
            </a:lvl2pPr>
            <a:lvl3pPr indent="-228600" lvl="2" marL="137160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/>
            </a:lvl3pPr>
            <a:lvl4pPr indent="-228600" lvl="3" marL="182880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/>
            </a:lvl4pPr>
            <a:lvl5pPr indent="-228600" lvl="4" marL="228600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/>
            </a:lvl5pPr>
            <a:lvl6pPr indent="-228600" lvl="5" marL="27432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6pPr>
            <a:lvl7pPr indent="-228600" lvl="6" marL="32004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7pPr>
            <a:lvl8pPr indent="-228600" lvl="7" marL="365760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/>
            </a:lvl8pPr>
            <a:lvl9pPr indent="-228600" lvl="8" marL="411480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/>
            </a:lvl9pPr>
          </a:lstStyle>
          <a:p/>
        </p:txBody>
      </p:sp>
      <p:sp>
        <p:nvSpPr>
          <p:cNvPr id="33" name="Google Shape;33;p4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4" name="Google Shape;34;p4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1pPr>
            <a:lvl2pPr lvl="1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2pPr>
            <a:lvl3pPr lvl="2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3pPr>
            <a:lvl4pPr lvl="3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4pPr>
            <a:lvl5pPr lvl="4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5pPr>
            <a:lvl6pPr lvl="5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6pPr>
            <a:lvl7pPr lvl="6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7pPr>
            <a:lvl8pPr lvl="7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8pPr>
            <a:lvl9pPr lvl="8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/>
            </a:lvl9pPr>
          </a:lstStyle>
          <a:p/>
        </p:txBody>
      </p:sp>
      <p:sp>
        <p:nvSpPr>
          <p:cNvPr id="35" name="Google Shape;35;p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None/>
              <a:defRPr sz="1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3.jpg"/><Relationship Id="rId3" Type="http://schemas.openxmlformats.org/officeDocument/2006/relationships/slideLayout" Target="../slideLayouts/slideLayout1.xml"/><Relationship Id="rId4" Type="http://schemas.openxmlformats.org/officeDocument/2006/relationships/theme" Target="../theme/theme2.xml"/></Relationships>
</file>

<file path=ppt/slideMasters/_rels/slideMaster2.xml.rels><?xml version="1.0" encoding="UTF-8" standalone="yes"?><Relationships xmlns="http://schemas.openxmlformats.org/package/2006/relationships"><Relationship Id="rId1" Type="http://schemas.openxmlformats.org/officeDocument/2006/relationships/image" Target="../media/image3.jp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2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Google Shape;6;p1"/>
          <p:cNvPicPr preferRelativeResize="0"/>
          <p:nvPr/>
        </p:nvPicPr>
        <p:blipFill rotWithShape="1">
          <a:blip r:embed="rId1">
            <a:alphaModFix/>
          </a:blip>
          <a:srcRect b="13060" l="0" r="0" t="10428"/>
          <a:stretch/>
        </p:blipFill>
        <p:spPr>
          <a:xfrm>
            <a:off x="33125" y="128275"/>
            <a:ext cx="9110875" cy="14994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Google Shape;7;p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898880" y="2694145"/>
            <a:ext cx="4211999" cy="2396077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Google Shape;8;p1"/>
          <p:cNvSpPr/>
          <p:nvPr/>
        </p:nvSpPr>
        <p:spPr>
          <a:xfrm>
            <a:off x="162720" y="1840607"/>
            <a:ext cx="8979900" cy="61800"/>
          </a:xfrm>
          <a:prstGeom prst="rect">
            <a:avLst/>
          </a:prstGeom>
          <a:gradFill>
            <a:gsLst>
              <a:gs pos="0">
                <a:srgbClr val="FFFFFF"/>
              </a:gs>
              <a:gs pos="100000">
                <a:srgbClr val="32A041"/>
              </a:gs>
            </a:gsLst>
            <a:lin ang="3600008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" name="Google Shape;9;p1"/>
          <p:cNvSpPr txBox="1"/>
          <p:nvPr>
            <p:ph type="title"/>
          </p:nvPr>
        </p:nvSpPr>
        <p:spPr>
          <a:xfrm>
            <a:off x="456480" y="204473"/>
            <a:ext cx="8226600" cy="856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0" lIns="0" spcFirstLastPara="1" rIns="0" wrap="square" tIns="0">
            <a:noAutofit/>
          </a:bodyPr>
          <a:lstStyle>
            <a:lvl1pPr lv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lvl="1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lvl="2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lvl="3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lvl="4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lvl="5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lvl="6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lvl="7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lvl="8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0" name="Google Shape;10;p1"/>
          <p:cNvSpPr txBox="1"/>
          <p:nvPr>
            <p:ph idx="1" type="body"/>
          </p:nvPr>
        </p:nvSpPr>
        <p:spPr>
          <a:xfrm>
            <a:off x="800640" y="2620708"/>
            <a:ext cx="75414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1" i="0" sz="2200" u="none" cap="none" strike="noStrike">
                <a:solidFill>
                  <a:srgbClr val="32A041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ctr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1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ctr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1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ctr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ctr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ctr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ctr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1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11" name="Google Shape;11;p1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300"/>
              <a:buFont typeface="Times New Roman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Google Shape;21;p3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4898880" y="2694145"/>
            <a:ext cx="4211999" cy="2396077"/>
          </a:xfrm>
          <a:prstGeom prst="rect">
            <a:avLst/>
          </a:prstGeom>
          <a:noFill/>
          <a:ln>
            <a:noFill/>
          </a:ln>
        </p:spPr>
      </p:pic>
      <p:sp>
        <p:nvSpPr>
          <p:cNvPr id="22" name="Google Shape;22;p3"/>
          <p:cNvSpPr/>
          <p:nvPr/>
        </p:nvSpPr>
        <p:spPr>
          <a:xfrm>
            <a:off x="0" y="0"/>
            <a:ext cx="9144000" cy="1163400"/>
          </a:xfrm>
          <a:prstGeom prst="rect">
            <a:avLst/>
          </a:prstGeom>
          <a:gradFill>
            <a:gsLst>
              <a:gs pos="0">
                <a:srgbClr val="32A041"/>
              </a:gs>
              <a:gs pos="100000">
                <a:srgbClr val="FFFFFF"/>
              </a:gs>
            </a:gsLst>
            <a:lin ang="10859842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" name="Google Shape;23;p3"/>
          <p:cNvSpPr txBox="1"/>
          <p:nvPr>
            <p:ph idx="10" type="dt"/>
          </p:nvPr>
        </p:nvSpPr>
        <p:spPr>
          <a:xfrm>
            <a:off x="4564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1" type="ftr"/>
          </p:nvPr>
        </p:nvSpPr>
        <p:spPr>
          <a:xfrm>
            <a:off x="3127680" y="4684156"/>
            <a:ext cx="2897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ct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3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indent="0" lvl="1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indent="0" lvl="2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indent="0" lvl="3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indent="0" lvl="4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5pPr>
            <a:lvl6pPr indent="0" lvl="5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6pPr>
            <a:lvl7pPr indent="0" lvl="6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7pPr>
            <a:lvl8pPr indent="0" lvl="7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8pPr>
            <a:lvl9pPr indent="0" lvl="8" marL="0" marR="0" rtl="0" algn="r">
              <a:lnSpc>
                <a:spcPct val="93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Times New Roman"/>
              <a:buNone/>
              <a:defRPr b="0" i="0" sz="2000" u="none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 sz="1300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3"/>
          <p:cNvSpPr/>
          <p:nvPr/>
        </p:nvSpPr>
        <p:spPr>
          <a:xfrm>
            <a:off x="0" y="1163479"/>
            <a:ext cx="9144000" cy="61800"/>
          </a:xfrm>
          <a:prstGeom prst="rect">
            <a:avLst/>
          </a:prstGeom>
          <a:gradFill>
            <a:gsLst>
              <a:gs pos="0">
                <a:srgbClr val="000000"/>
              </a:gs>
              <a:gs pos="100000">
                <a:srgbClr val="FFFFFF"/>
              </a:gs>
            </a:gsLst>
            <a:lin ang="0" scaled="0"/>
          </a:gradFill>
          <a:ln>
            <a:noFill/>
          </a:ln>
        </p:spPr>
        <p:txBody>
          <a:bodyPr anchorCtr="0" anchor="ctr" bIns="41450" lIns="82925" spcFirstLastPara="1" rIns="82925" wrap="square" tIns="41450">
            <a:noAutofit/>
          </a:bodyPr>
          <a:lstStyle/>
          <a:p>
            <a:pPr indent="0" lvl="0" mar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1600" u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Google Shape;27;p3"/>
          <p:cNvSpPr txBox="1"/>
          <p:nvPr>
            <p:ph idx="1" type="body"/>
          </p:nvPr>
        </p:nvSpPr>
        <p:spPr>
          <a:xfrm>
            <a:off x="326880" y="1468749"/>
            <a:ext cx="8357700" cy="2982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5500">
            <a:noAutofit/>
          </a:bodyPr>
          <a:lstStyle>
            <a:lvl1pPr indent="-228600" lvl="0" marL="457200" marR="0" rtl="0" algn="l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22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1pPr>
            <a:lvl2pPr indent="-228600" lvl="1" marL="914400" marR="0" rtl="0" algn="l">
              <a:lnSpc>
                <a:spcPct val="98000"/>
              </a:lnSpc>
              <a:spcBef>
                <a:spcPts val="900"/>
              </a:spcBef>
              <a:spcAft>
                <a:spcPts val="0"/>
              </a:spcAft>
              <a:buSzPts val="1300"/>
              <a:buNone/>
              <a:defRPr b="0" i="0" sz="19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indent="-228600" lvl="2" marL="1371600" marR="0" rtl="0" algn="l">
              <a:lnSpc>
                <a:spcPct val="98000"/>
              </a:lnSpc>
              <a:spcBef>
                <a:spcPts val="700"/>
              </a:spcBef>
              <a:spcAft>
                <a:spcPts val="0"/>
              </a:spcAft>
              <a:buSzPts val="1300"/>
              <a:buNone/>
              <a:defRPr b="0" i="0" sz="16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indent="-228600" lvl="3" marL="1828800" marR="0" rtl="0" algn="l">
              <a:lnSpc>
                <a:spcPct val="98000"/>
              </a:lnSpc>
              <a:spcBef>
                <a:spcPts val="5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indent="-228600" lvl="4" marL="2286000" marR="0" rtl="0" algn="l">
              <a:lnSpc>
                <a:spcPct val="98000"/>
              </a:lnSpc>
              <a:spcBef>
                <a:spcPts val="4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indent="-228600" lvl="5" marL="27432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indent="-228600" lvl="6" marL="32004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indent="-228600" lvl="7" marL="3657600" marR="0" rtl="0" algn="l">
              <a:lnSpc>
                <a:spcPct val="98000"/>
              </a:lnSpc>
              <a:spcBef>
                <a:spcPts val="200"/>
              </a:spcBef>
              <a:spcAft>
                <a:spcPts val="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indent="-228600" lvl="8" marL="4114800" marR="0" rtl="0" algn="l">
              <a:lnSpc>
                <a:spcPct val="98000"/>
              </a:lnSpc>
              <a:spcBef>
                <a:spcPts val="200"/>
              </a:spcBef>
              <a:spcAft>
                <a:spcPts val="200"/>
              </a:spcAft>
              <a:buSzPts val="1300"/>
              <a:buNone/>
              <a:defRPr b="0" i="0" sz="1400" u="none" cap="none" strike="noStrike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/>
        </p:txBody>
      </p:sp>
      <p:sp>
        <p:nvSpPr>
          <p:cNvPr id="28" name="Google Shape;28;p3"/>
          <p:cNvSpPr txBox="1"/>
          <p:nvPr>
            <p:ph type="title"/>
          </p:nvPr>
        </p:nvSpPr>
        <p:spPr>
          <a:xfrm>
            <a:off x="1224000" y="99356"/>
            <a:ext cx="7702500" cy="108570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94000"/>
              </a:lnSpc>
              <a:spcBef>
                <a:spcPts val="0"/>
              </a:spcBef>
              <a:spcAft>
                <a:spcPts val="0"/>
              </a:spcAft>
              <a:buSzPts val="1300"/>
              <a:buNone/>
              <a:defRPr b="0" i="0" sz="30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29" name="Google Shape;29;p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" y="24479"/>
            <a:ext cx="1068480" cy="1101561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gif"/><Relationship Id="rId4" Type="http://schemas.openxmlformats.org/officeDocument/2006/relationships/image" Target="../media/image17.gif"/><Relationship Id="rId5" Type="http://schemas.openxmlformats.org/officeDocument/2006/relationships/image" Target="../media/image12.gif"/><Relationship Id="rId6" Type="http://schemas.openxmlformats.org/officeDocument/2006/relationships/image" Target="../media/image8.gif"/><Relationship Id="rId7" Type="http://schemas.openxmlformats.org/officeDocument/2006/relationships/image" Target="../media/image10.gif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.png"/><Relationship Id="rId4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21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Relationship Id="rId4" Type="http://schemas.openxmlformats.org/officeDocument/2006/relationships/image" Target="../media/image19.gif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7.png"/><Relationship Id="rId4" Type="http://schemas.openxmlformats.org/officeDocument/2006/relationships/image" Target="../media/image23.gif"/><Relationship Id="rId5" Type="http://schemas.openxmlformats.org/officeDocument/2006/relationships/image" Target="../media/image22.gif"/><Relationship Id="rId6" Type="http://schemas.openxmlformats.org/officeDocument/2006/relationships/image" Target="../media/image19.gif"/><Relationship Id="rId7" Type="http://schemas.openxmlformats.org/officeDocument/2006/relationships/image" Target="../media/image24.gif"/><Relationship Id="rId8" Type="http://schemas.openxmlformats.org/officeDocument/2006/relationships/image" Target="../media/image16.gif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0.png"/><Relationship Id="rId4" Type="http://schemas.openxmlformats.org/officeDocument/2006/relationships/image" Target="../media/image47.png"/><Relationship Id="rId5" Type="http://schemas.openxmlformats.org/officeDocument/2006/relationships/image" Target="../media/image30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28.png"/><Relationship Id="rId4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29.png"/><Relationship Id="rId4" Type="http://schemas.openxmlformats.org/officeDocument/2006/relationships/image" Target="../media/image32.png"/><Relationship Id="rId5" Type="http://schemas.openxmlformats.org/officeDocument/2006/relationships/image" Target="../media/image38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4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43.png"/><Relationship Id="rId4" Type="http://schemas.openxmlformats.org/officeDocument/2006/relationships/image" Target="../media/image46.gif"/><Relationship Id="rId9" Type="http://schemas.openxmlformats.org/officeDocument/2006/relationships/image" Target="../media/image34.gif"/><Relationship Id="rId5" Type="http://schemas.openxmlformats.org/officeDocument/2006/relationships/image" Target="../media/image44.gif"/><Relationship Id="rId6" Type="http://schemas.openxmlformats.org/officeDocument/2006/relationships/image" Target="../media/image33.gif"/><Relationship Id="rId7" Type="http://schemas.openxmlformats.org/officeDocument/2006/relationships/image" Target="../media/image36.gif"/><Relationship Id="rId8" Type="http://schemas.openxmlformats.org/officeDocument/2006/relationships/image" Target="../media/image45.gif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0.png"/><Relationship Id="rId4" Type="http://schemas.openxmlformats.org/officeDocument/2006/relationships/image" Target="../media/image31.png"/><Relationship Id="rId5" Type="http://schemas.openxmlformats.org/officeDocument/2006/relationships/image" Target="../media/image39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37.pn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37.png"/><Relationship Id="rId4" Type="http://schemas.openxmlformats.org/officeDocument/2006/relationships/image" Target="../media/image35.gif"/><Relationship Id="rId5" Type="http://schemas.openxmlformats.org/officeDocument/2006/relationships/image" Target="../media/image42.gif"/><Relationship Id="rId6" Type="http://schemas.openxmlformats.org/officeDocument/2006/relationships/image" Target="../media/image48.gif"/><Relationship Id="rId7" Type="http://schemas.openxmlformats.org/officeDocument/2006/relationships/image" Target="../media/image41.gif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37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Relationship Id="rId3" Type="http://schemas.openxmlformats.org/officeDocument/2006/relationships/hyperlink" Target="https://youtu.be/zq6FS8XGxGo" TargetMode="Externa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Relationship Id="rId4" Type="http://schemas.openxmlformats.org/officeDocument/2006/relationships/image" Target="../media/image1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9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5"/>
          <p:cNvSpPr txBox="1"/>
          <p:nvPr/>
        </p:nvSpPr>
        <p:spPr>
          <a:xfrm>
            <a:off x="1502700" y="3885730"/>
            <a:ext cx="6138600" cy="93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0825" lIns="81625" spcFirstLastPara="1" rIns="81625" wrap="square" tIns="47250">
            <a:noAutofit/>
          </a:bodyPr>
          <a:lstStyle/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Prof. Gustavo Fernandes de Lima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  <a:p>
            <a:pPr indent="0" lvl="0" marL="0" marR="0" rtl="0" algn="ctr">
              <a:lnSpc>
                <a:spcPct val="9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500"/>
              <a:buFont typeface="Tahoma"/>
              <a:buNone/>
            </a:pPr>
            <a:r>
              <a:rPr b="1" lang="pt-BR" sz="2400"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1" name="Google Shape;41;p5"/>
          <p:cNvSpPr txBox="1"/>
          <p:nvPr/>
        </p:nvSpPr>
        <p:spPr>
          <a:xfrm>
            <a:off x="0" y="2096200"/>
            <a:ext cx="9144000" cy="1682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pt-BR" sz="3600">
                <a:solidFill>
                  <a:srgbClr val="FF0000"/>
                </a:solidFill>
              </a:rPr>
              <a:t>Recuperação Paralela - Transistor</a:t>
            </a:r>
            <a:endParaRPr sz="360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1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4" name="Google Shape;124;p1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25" name="Google Shape;125;p14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Funcionamento como amplificador (NPN)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6" name="Google Shape;126;p14"/>
          <p:cNvSpPr txBox="1"/>
          <p:nvPr/>
        </p:nvSpPr>
        <p:spPr>
          <a:xfrm>
            <a:off x="1182675" y="1970475"/>
            <a:ext cx="77724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Um aumento na corrente de base </a:t>
            </a:r>
            <a:r>
              <a:rPr b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1"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provoca um aumento na corrente de coletor </a:t>
            </a:r>
            <a:r>
              <a:rPr b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1"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7" name="Google Shape;127;p14"/>
          <p:cNvSpPr txBox="1"/>
          <p:nvPr/>
        </p:nvSpPr>
        <p:spPr>
          <a:xfrm>
            <a:off x="1182675" y="2624225"/>
            <a:ext cx="77724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variação de corrente de coletor é um reflexo amplificado da variação da corrente na base.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28" name="Google Shape;128;p14"/>
          <p:cNvSpPr txBox="1"/>
          <p:nvPr/>
        </p:nvSpPr>
        <p:spPr>
          <a:xfrm>
            <a:off x="1182675" y="3386225"/>
            <a:ext cx="7772400" cy="95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Este efeito amplificação, denominado ganho de corrente, pode ser expresso matematicamente pela relação entre a variação de corrente do coletor e a variação da corrente de base , isto é: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trans3" id="129" name="Google Shape;129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91175" y="4396252"/>
            <a:ext cx="1955400" cy="57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35" name="Google Shape;135;p1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36" name="Google Shape;136;p15"/>
          <p:cNvSpPr txBox="1"/>
          <p:nvPr/>
        </p:nvSpPr>
        <p:spPr>
          <a:xfrm>
            <a:off x="1182675" y="1513275"/>
            <a:ext cx="7772400" cy="8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Ex: Determine Beta e Ie para um transistor onde Ib=50uA e Ic=3,65mA. 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1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42" name="Google Shape;142;p1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43" name="Google Shape;143;p16"/>
          <p:cNvSpPr txBox="1"/>
          <p:nvPr/>
        </p:nvSpPr>
        <p:spPr>
          <a:xfrm>
            <a:off x="1182675" y="1513275"/>
            <a:ext cx="7772400" cy="866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Ex: Determine Beta e Ie para um transistor onde Ib=50uA e Ic=3,65mA. 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\beta=\frac{I_c}{I_b} \rightarrow" id="144" name="Google Shape;144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87575" y="2621513"/>
            <a:ext cx="129540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beta=\frac{3,65\cdot10^{-3}}{50\cdot10^{-6}}=73" id="145" name="Google Shape;145;p1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53875" y="2611988"/>
            <a:ext cx="2781300" cy="6286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_E=I_C+I_B\rightarrow" id="146" name="Google Shape;146;p1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930038" y="3823513"/>
            <a:ext cx="2181225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_E=3,65mA+50\mu A" id="147" name="Google Shape;147;p1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4572000" y="3818750"/>
            <a:ext cx="2828925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_E=3,70mA" id="148" name="Google Shape;148;p1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49950" y="4354375"/>
            <a:ext cx="1781175" cy="228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p1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4" name="Google Shape;154;p17"/>
          <p:cNvSpPr txBox="1"/>
          <p:nvPr>
            <p:ph idx="12" type="sldNum"/>
          </p:nvPr>
        </p:nvSpPr>
        <p:spPr>
          <a:xfrm>
            <a:off x="8443729" y="4684150"/>
            <a:ext cx="2394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55" name="Google Shape;155;p17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Curva Característica - EC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56" name="Google Shape;156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564001" y="1821075"/>
            <a:ext cx="3443100" cy="26991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17"/>
          <p:cNvSpPr txBox="1"/>
          <p:nvPr/>
        </p:nvSpPr>
        <p:spPr>
          <a:xfrm>
            <a:off x="6579450" y="3210825"/>
            <a:ext cx="1170000" cy="3693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Região ativa</a:t>
            </a:r>
            <a:endParaRPr b="1"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8" name="Google Shape;158;p17"/>
          <p:cNvSpPr txBox="1"/>
          <p:nvPr/>
        </p:nvSpPr>
        <p:spPr>
          <a:xfrm>
            <a:off x="7199350" y="4314850"/>
            <a:ext cx="1170000" cy="3693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Região corte</a:t>
            </a:r>
            <a:endParaRPr b="1"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9" name="Google Shape;159;p17"/>
          <p:cNvSpPr txBox="1"/>
          <p:nvPr/>
        </p:nvSpPr>
        <p:spPr>
          <a:xfrm>
            <a:off x="5616450" y="1513275"/>
            <a:ext cx="239400" cy="3140100"/>
          </a:xfrm>
          <a:prstGeom prst="rect">
            <a:avLst/>
          </a:prstGeom>
          <a:solidFill>
            <a:schemeClr val="lt1"/>
          </a:solidFill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Região </a:t>
            </a:r>
            <a:endParaRPr b="1"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Saturação</a:t>
            </a:r>
            <a:endParaRPr b="1"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0" name="Google Shape;160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997350" y="2186550"/>
            <a:ext cx="2733300" cy="2663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64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p1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6" name="Google Shape;166;p1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67" name="Google Shape;167;p18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Funcionamento como chave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8" name="Google Shape;168;p18"/>
          <p:cNvSpPr txBox="1"/>
          <p:nvPr/>
        </p:nvSpPr>
        <p:spPr>
          <a:xfrm>
            <a:off x="1182675" y="1970475"/>
            <a:ext cx="7772400" cy="129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utilização do transistor nos seus estados de SATURAÇÃO e CORTE, isto é, de modo que ele ligue conduzindo totalmente a corrente entre emissor e o coletor, ou desligue sem conduzir corrente alguma é conhecido como operação como chave.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69" name="Google Shape;169;p18"/>
          <p:cNvSpPr txBox="1"/>
          <p:nvPr/>
        </p:nvSpPr>
        <p:spPr>
          <a:xfrm>
            <a:off x="1182675" y="3310025"/>
            <a:ext cx="7772400" cy="95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resistor ligado a base é calculado, de forma que, a corrente multiplicada pelo ganho dê um valor maior do que o necessário o circuito do coletor, no caso, a lâmpada.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1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75" name="Google Shape;175;p1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76" name="Google Shape;176;p19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Funcionamento como chave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77" name="Google Shape;177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71250" y="1962874"/>
            <a:ext cx="2401500" cy="129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8" name="Google Shape;178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424750" y="3372325"/>
            <a:ext cx="4294500" cy="1150500"/>
          </a:xfrm>
          <a:prstGeom prst="rect">
            <a:avLst/>
          </a:prstGeom>
          <a:noFill/>
          <a:ln>
            <a:noFill/>
          </a:ln>
        </p:spPr>
      </p:pic>
      <p:sp>
        <p:nvSpPr>
          <p:cNvPr id="179" name="Google Shape;179;p19"/>
          <p:cNvSpPr txBox="1"/>
          <p:nvPr/>
        </p:nvSpPr>
        <p:spPr>
          <a:xfrm>
            <a:off x="2622575" y="4638675"/>
            <a:ext cx="1477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Ic=0 e Vce=Vcc</a:t>
            </a:r>
            <a:endParaRPr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0" name="Google Shape;180;p19"/>
          <p:cNvSpPr txBox="1"/>
          <p:nvPr/>
        </p:nvSpPr>
        <p:spPr>
          <a:xfrm>
            <a:off x="5170825" y="4629825"/>
            <a:ext cx="132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Ic≠0 e Vce=0</a:t>
            </a:r>
            <a:endParaRPr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2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86" name="Google Shape;186;p2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87" name="Google Shape;187;p20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Funcionamento como chave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88" name="Google Shape;18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2150" y="1962869"/>
            <a:ext cx="2879700" cy="1551300"/>
          </a:xfrm>
          <a:prstGeom prst="rect">
            <a:avLst/>
          </a:prstGeom>
          <a:noFill/>
          <a:ln>
            <a:noFill/>
          </a:ln>
        </p:spPr>
      </p:pic>
      <p:sp>
        <p:nvSpPr>
          <p:cNvPr id="189" name="Google Shape;189;p20"/>
          <p:cNvSpPr txBox="1"/>
          <p:nvPr/>
        </p:nvSpPr>
        <p:spPr>
          <a:xfrm>
            <a:off x="4290200" y="2997950"/>
            <a:ext cx="525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0,7V</a:t>
            </a:r>
            <a:endParaRPr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0" name="Google Shape;190;p20"/>
          <p:cNvSpPr txBox="1"/>
          <p:nvPr/>
        </p:nvSpPr>
        <p:spPr>
          <a:xfrm>
            <a:off x="5595075" y="2756600"/>
            <a:ext cx="88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Vce=0</a:t>
            </a:r>
            <a:endParaRPr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I_C=100mA&#10;" id="191" name="Google Shape;191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554875" y="2826950"/>
            <a:ext cx="1638300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20"/>
          <p:cNvSpPr txBox="1"/>
          <p:nvPr/>
        </p:nvSpPr>
        <p:spPr>
          <a:xfrm>
            <a:off x="4142875" y="2870613"/>
            <a:ext cx="30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+</a:t>
            </a:r>
            <a:endParaRPr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3" name="Google Shape;193;p20"/>
          <p:cNvSpPr txBox="1"/>
          <p:nvPr/>
        </p:nvSpPr>
        <p:spPr>
          <a:xfrm>
            <a:off x="4572000" y="3125888"/>
            <a:ext cx="30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-</a:t>
            </a:r>
            <a:endParaRPr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p2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99" name="Google Shape;199;p2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00" name="Google Shape;200;p21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Funcionamento como chave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01" name="Google Shape;201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132150" y="1962869"/>
            <a:ext cx="2879700" cy="15513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21"/>
          <p:cNvSpPr txBox="1"/>
          <p:nvPr/>
        </p:nvSpPr>
        <p:spPr>
          <a:xfrm>
            <a:off x="4290200" y="2997950"/>
            <a:ext cx="5250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0,7V</a:t>
            </a:r>
            <a:endParaRPr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+12-1.000\cdot I_B -0,7 = 0" id="203" name="Google Shape;20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340175" y="3797600"/>
            <a:ext cx="3438525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_B=11,3mA&#10;" id="204" name="Google Shape;204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2073800" y="4300100"/>
            <a:ext cx="1781175" cy="228600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1"/>
          <p:cNvSpPr txBox="1"/>
          <p:nvPr/>
        </p:nvSpPr>
        <p:spPr>
          <a:xfrm>
            <a:off x="5595075" y="2756600"/>
            <a:ext cx="8802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Vce=0</a:t>
            </a:r>
            <a:endParaRPr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I_C=100mA&#10;" id="206" name="Google Shape;206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6554875" y="2826950"/>
            <a:ext cx="1638300" cy="228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beta=\frac{I_C}{I_B}=\frac{100}{11,3}&#10;" id="207" name="Google Shape;207;p21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6072675" y="3797600"/>
            <a:ext cx="2038350" cy="6096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\beta=8,85&#10;" id="208" name="Google Shape;208;p21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6072675" y="4625275"/>
            <a:ext cx="1123950" cy="219075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21"/>
          <p:cNvSpPr txBox="1"/>
          <p:nvPr/>
        </p:nvSpPr>
        <p:spPr>
          <a:xfrm>
            <a:off x="4142875" y="2870613"/>
            <a:ext cx="30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+</a:t>
            </a:r>
            <a:endParaRPr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0" name="Google Shape;210;p21"/>
          <p:cNvSpPr txBox="1"/>
          <p:nvPr/>
        </p:nvSpPr>
        <p:spPr>
          <a:xfrm>
            <a:off x="4572000" y="3125888"/>
            <a:ext cx="306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2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-</a:t>
            </a:r>
            <a:endParaRPr sz="12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2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6" name="Google Shape;216;p22"/>
          <p:cNvSpPr txBox="1"/>
          <p:nvPr>
            <p:ph idx="12" type="sldNum"/>
          </p:nvPr>
        </p:nvSpPr>
        <p:spPr>
          <a:xfrm>
            <a:off x="8158079" y="4684150"/>
            <a:ext cx="5250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17" name="Google Shape;217;p22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Funcionamento como chave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18" name="Google Shape;218;p22"/>
          <p:cNvSpPr txBox="1"/>
          <p:nvPr/>
        </p:nvSpPr>
        <p:spPr>
          <a:xfrm>
            <a:off x="1182675" y="1970475"/>
            <a:ext cx="7772400" cy="35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Ponte H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19" name="Google Shape;219;p22"/>
          <p:cNvPicPr preferRelativeResize="0"/>
          <p:nvPr/>
        </p:nvPicPr>
        <p:blipFill rotWithShape="1">
          <a:blip r:embed="rId3">
            <a:alphaModFix/>
          </a:blip>
          <a:srcRect b="0" l="0" r="66688" t="0"/>
          <a:stretch/>
        </p:blipFill>
        <p:spPr>
          <a:xfrm>
            <a:off x="124262" y="2475675"/>
            <a:ext cx="1499850" cy="251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22"/>
          <p:cNvPicPr preferRelativeResize="0"/>
          <p:nvPr/>
        </p:nvPicPr>
        <p:blipFill rotWithShape="1">
          <a:blip r:embed="rId3">
            <a:alphaModFix/>
          </a:blip>
          <a:srcRect b="0" l="33506" r="34652" t="0"/>
          <a:stretch/>
        </p:blipFill>
        <p:spPr>
          <a:xfrm>
            <a:off x="1722194" y="2475675"/>
            <a:ext cx="1433675" cy="251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1" name="Google Shape;221;p22"/>
          <p:cNvPicPr preferRelativeResize="0"/>
          <p:nvPr/>
        </p:nvPicPr>
        <p:blipFill rotWithShape="1">
          <a:blip r:embed="rId3">
            <a:alphaModFix/>
          </a:blip>
          <a:srcRect b="0" l="65734" r="0" t="0"/>
          <a:stretch/>
        </p:blipFill>
        <p:spPr>
          <a:xfrm>
            <a:off x="3253950" y="2475675"/>
            <a:ext cx="1542825" cy="2515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22" name="Google Shape;22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94856" y="2669788"/>
            <a:ext cx="2127200" cy="2127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3" name="Google Shape;223;p22"/>
          <p:cNvPicPr preferRelativeResize="0"/>
          <p:nvPr/>
        </p:nvPicPr>
        <p:blipFill rotWithShape="1">
          <a:blip r:embed="rId5">
            <a:alphaModFix/>
          </a:blip>
          <a:srcRect b="12333" l="10948" r="10571" t="11626"/>
          <a:stretch/>
        </p:blipFill>
        <p:spPr>
          <a:xfrm>
            <a:off x="7120138" y="2871425"/>
            <a:ext cx="1899600" cy="17239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27" name="Shape 2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Google Shape;228;p2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29" name="Google Shape;229;p2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30" name="Google Shape;230;p23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Funcionamento como oscilador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1" name="Google Shape;231;p23"/>
          <p:cNvSpPr txBox="1"/>
          <p:nvPr/>
        </p:nvSpPr>
        <p:spPr>
          <a:xfrm>
            <a:off x="1182675" y="1970475"/>
            <a:ext cx="77724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Trata-se de um amplificador em que sua saída tenhamos um sinal com frequência e amplitude definidas.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32" name="Google Shape;232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89613" y="2830275"/>
            <a:ext cx="3476625" cy="2038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18613" y="2782650"/>
            <a:ext cx="2381250" cy="2133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Definindo Objetivo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47" name="Google Shape;47;p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48" name="Google Shape;48;p6"/>
          <p:cNvSpPr txBox="1"/>
          <p:nvPr/>
        </p:nvSpPr>
        <p:spPr>
          <a:xfrm>
            <a:off x="1182675" y="1513279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❏"/>
            </a:pP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Revisar os principais tópicos de transistor bipolar</a:t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37" name="Shape 2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Google Shape;238;p24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39" name="Google Shape;239;p24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40" name="Google Shape;240;p24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de Polarização em Emissor Comum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41" name="Google Shape;241;p24"/>
          <p:cNvSpPr txBox="1"/>
          <p:nvPr/>
        </p:nvSpPr>
        <p:spPr>
          <a:xfrm>
            <a:off x="1182675" y="1970475"/>
            <a:ext cx="7772400" cy="123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Nesta configuração, a junção </a:t>
            </a:r>
            <a:r>
              <a:rPr b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é polarizada diretamente e a junção </a:t>
            </a:r>
            <a:r>
              <a:rPr b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BC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reversamente. Para isso, utilizam-se duas baterias e dois resistores para limitar as correntes e fixar o ponto de operação.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42" name="Google Shape;242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970700" y="3283875"/>
            <a:ext cx="3373800" cy="1676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43" name="Google Shape;243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669525" y="3339444"/>
            <a:ext cx="1800300" cy="521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244" name="Google Shape;244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669525" y="4070290"/>
            <a:ext cx="1800300" cy="5214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25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0" name="Google Shape;250;p25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51" name="Google Shape;251;p25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de Polarização em Emissor Comum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52" name="Google Shape;25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9750" y="1956287"/>
            <a:ext cx="5524500" cy="2028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56" name="Shape 2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Google Shape;257;p26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58" name="Google Shape;258;p26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59" name="Google Shape;259;p26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de Polarização em Emissor Comum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60" name="Google Shape;260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09750" y="1956287"/>
            <a:ext cx="5524500" cy="202882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+5-R_C\cdot I_C -R_R\cdot I_R - V_{ce_{sat}}=0" id="261" name="Google Shape;261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0000" y="4086375"/>
            <a:ext cx="4436400" cy="23305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+5-80\cdot 0,05-0,3=R_C\cdot 0,05" id="262" name="Google Shape;262;p26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70000" y="4479700"/>
            <a:ext cx="4229100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_C=14\Omega" id="263" name="Google Shape;263;p26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1461300" y="4817875"/>
            <a:ext cx="1295400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I_B=\frac{I_C}{\beta}=\frac{50}{10}=5mA" id="264" name="Google Shape;264;p26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5372650" y="3486300"/>
            <a:ext cx="2971800" cy="600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+5-R_B\cdot I_B-0,7=0" id="265" name="Google Shape;265;p26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5372650" y="4233688"/>
            <a:ext cx="3076575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_B=860\Omega" id="266" name="Google Shape;266;p26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6187038" y="4684175"/>
            <a:ext cx="1447800" cy="219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70" name="Shape 2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1" name="Google Shape;271;p2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2" name="Google Shape;272;p2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73" name="Google Shape;273;p27"/>
          <p:cNvSpPr txBox="1"/>
          <p:nvPr/>
        </p:nvSpPr>
        <p:spPr>
          <a:xfrm>
            <a:off x="1182675" y="1513275"/>
            <a:ext cx="78828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de polarização EC com corrente de base constante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4" name="Google Shape;274;p27"/>
          <p:cNvSpPr txBox="1"/>
          <p:nvPr/>
        </p:nvSpPr>
        <p:spPr>
          <a:xfrm>
            <a:off x="1182675" y="1970475"/>
            <a:ext cx="7772400" cy="6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Para eliminar a fonte de alimentação da base VBB, pode-se utilizar somente a fonte </a:t>
            </a:r>
            <a:r>
              <a:rPr b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="1"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CC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75" name="Google Shape;275;p27"/>
          <p:cNvSpPr txBox="1"/>
          <p:nvPr/>
        </p:nvSpPr>
        <p:spPr>
          <a:xfrm>
            <a:off x="1182675" y="2580075"/>
            <a:ext cx="7772400" cy="6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Para garantir as tensões corretas para o funcionamento do transistor </a:t>
            </a:r>
            <a:r>
              <a:rPr b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="1"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deve ser maior que </a:t>
            </a:r>
            <a:r>
              <a:rPr b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</a:t>
            </a:r>
            <a:r>
              <a:rPr b="1"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76" name="Google Shape;276;p2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877500" y="3423051"/>
            <a:ext cx="2983500" cy="1573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77" name="Google Shape;277;p2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5064919" y="3420665"/>
            <a:ext cx="2475000" cy="716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  <p:pic>
        <p:nvPicPr>
          <p:cNvPr id="278" name="Google Shape;278;p2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064919" y="4258865"/>
            <a:ext cx="2475000" cy="716700"/>
          </a:xfrm>
          <a:prstGeom prst="rect">
            <a:avLst/>
          </a:prstGeom>
          <a:noFill/>
          <a:ln cap="flat" cmpd="sng" w="9525">
            <a:solidFill>
              <a:srgbClr val="000000"/>
            </a:solidFill>
            <a:prstDash val="solid"/>
            <a:miter lim="8000"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2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84" name="Google Shape;284;p28"/>
          <p:cNvSpPr txBox="1"/>
          <p:nvPr>
            <p:ph idx="12" type="sldNum"/>
          </p:nvPr>
        </p:nvSpPr>
        <p:spPr>
          <a:xfrm>
            <a:off x="8404854" y="4684150"/>
            <a:ext cx="2781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85" name="Google Shape;285;p28"/>
          <p:cNvSpPr txBox="1"/>
          <p:nvPr/>
        </p:nvSpPr>
        <p:spPr>
          <a:xfrm>
            <a:off x="1182675" y="1513275"/>
            <a:ext cx="78828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de polarização EC com corrente de base constante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86" name="Google Shape;286;p2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450" y="2470100"/>
            <a:ext cx="2658875" cy="2417150"/>
          </a:xfrm>
          <a:prstGeom prst="rect">
            <a:avLst/>
          </a:prstGeom>
          <a:noFill/>
          <a:ln>
            <a:noFill/>
          </a:ln>
        </p:spPr>
      </p:pic>
      <p:sp>
        <p:nvSpPr>
          <p:cNvPr id="287" name="Google Shape;287;p28"/>
          <p:cNvSpPr txBox="1"/>
          <p:nvPr/>
        </p:nvSpPr>
        <p:spPr>
          <a:xfrm>
            <a:off x="1182675" y="1970475"/>
            <a:ext cx="78828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CE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=0,2V, 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=0,7V, 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=2V, 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20mA E ßsat = 10.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291" name="Shape 2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2" name="Google Shape;292;p2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3" name="Google Shape;293;p29"/>
          <p:cNvSpPr txBox="1"/>
          <p:nvPr>
            <p:ph idx="12" type="sldNum"/>
          </p:nvPr>
        </p:nvSpPr>
        <p:spPr>
          <a:xfrm>
            <a:off x="8404854" y="4684150"/>
            <a:ext cx="2781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294" name="Google Shape;294;p29"/>
          <p:cNvSpPr txBox="1"/>
          <p:nvPr/>
        </p:nvSpPr>
        <p:spPr>
          <a:xfrm>
            <a:off x="1182675" y="1513275"/>
            <a:ext cx="78828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de polarização EC com corrente de base constante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295" name="Google Shape;295;p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8450" y="2470100"/>
            <a:ext cx="2658875" cy="2417150"/>
          </a:xfrm>
          <a:prstGeom prst="rect">
            <a:avLst/>
          </a:prstGeom>
          <a:noFill/>
          <a:ln>
            <a:noFill/>
          </a:ln>
        </p:spPr>
      </p:pic>
      <p:sp>
        <p:nvSpPr>
          <p:cNvPr id="296" name="Google Shape;296;p29"/>
          <p:cNvSpPr txBox="1"/>
          <p:nvPr/>
        </p:nvSpPr>
        <p:spPr>
          <a:xfrm>
            <a:off x="1182675" y="1970475"/>
            <a:ext cx="78828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CE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=0,2V, 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BE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=0,7V, V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=2V, 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=I</a:t>
            </a:r>
            <a:r>
              <a:rPr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LED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=20mA E ßsat = 10.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297" name="Google Shape;297;p29"/>
          <p:cNvSpPr txBox="1"/>
          <p:nvPr/>
        </p:nvSpPr>
        <p:spPr>
          <a:xfrm>
            <a:off x="3112250" y="2503875"/>
            <a:ext cx="61053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Solução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descr="+5-R_L\cdot I_C - V_{LED} - V_{CE}=0" id="298" name="Google Shape;298;p2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689900" y="2991525"/>
            <a:ext cx="4410075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+5-R_L\cdot 0,020 - 2 - 0,2=0" id="299" name="Google Shape;299;p2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689900" y="3414688"/>
            <a:ext cx="3914775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+5 - 2,2=R_L\cdot 0,020" id="300" name="Google Shape;300;p29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3689900" y="3837825"/>
            <a:ext cx="2895600" cy="21907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R_L=\frac{2,8}{0,02}=140\Omega" id="301" name="Google Shape;301;p29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689900" y="4260950"/>
            <a:ext cx="2476500" cy="600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3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07" name="Google Shape;307;p30"/>
          <p:cNvSpPr txBox="1"/>
          <p:nvPr/>
        </p:nvSpPr>
        <p:spPr>
          <a:xfrm>
            <a:off x="1182675" y="1513275"/>
            <a:ext cx="78828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de polarização EC com corrente de base constante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308" name="Google Shape;308;p3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49275" y="2059723"/>
            <a:ext cx="3185150" cy="2895575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309" name="Google Shape;309;p30"/>
          <p:cNvGraphicFramePr/>
          <p:nvPr/>
        </p:nvGraphicFramePr>
        <p:xfrm>
          <a:off x="3962400" y="21081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{CE4D0472-98FC-462B-899E-CE0CCCC4B8C0}</a:tableStyleId>
              </a:tblPr>
              <a:tblGrid>
                <a:gridCol w="2053375"/>
                <a:gridCol w="1957200"/>
              </a:tblGrid>
              <a:tr h="2847125"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V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BE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=0,7V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V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LED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=2V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=I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LED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=20mA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ßsat = 10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= 140 Ω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= 2.150 Ω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= 2 mA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91425" marB="91425" marR="91425" marL="91425"/>
                </a:tc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V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BE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=0,77V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V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LED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=2,17V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=I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LED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=17mA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ßsat = 9,09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= 150 Ω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= 2.200 Ω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= 1,87 mA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13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15" name="Google Shape;315;p31"/>
          <p:cNvSpPr txBox="1"/>
          <p:nvPr/>
        </p:nvSpPr>
        <p:spPr>
          <a:xfrm>
            <a:off x="1182675" y="1513275"/>
            <a:ext cx="78828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Circuito de polarização EC com corrente de base constante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graphicFrame>
        <p:nvGraphicFramePr>
          <p:cNvPr id="316" name="Google Shape;316;p31"/>
          <p:cNvGraphicFramePr/>
          <p:nvPr/>
        </p:nvGraphicFramePr>
        <p:xfrm>
          <a:off x="1485500" y="2055463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{CE4D0472-98FC-462B-899E-CE0CCCC4B8C0}</a:tableStyleId>
              </a:tblPr>
              <a:tblGrid>
                <a:gridCol w="1957200"/>
              </a:tblGrid>
              <a:tr h="2847125">
                <a:tc>
                  <a:txBody>
                    <a:bodyPr/>
                    <a:lstStyle/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V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BE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=0,77V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V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LED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=2,17V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C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=I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LED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=17mA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ßsat = 9,09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L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= 150 Ω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R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= 2.200 Ω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  <a:p>
                      <a:pPr indent="0" lvl="0" marL="0" rtl="0" algn="just">
                        <a:lnSpc>
                          <a:spcPct val="100000"/>
                        </a:lnSpc>
                        <a:spcBef>
                          <a:spcPts val="1000"/>
                        </a:spcBef>
                        <a:spcAft>
                          <a:spcPts val="1000"/>
                        </a:spcAft>
                        <a:buNone/>
                      </a:pP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I</a:t>
                      </a:r>
                      <a:r>
                        <a:rPr baseline="-25000"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B</a:t>
                      </a:r>
                      <a:r>
                        <a:rPr lang="pt-BR" sz="1800">
                          <a:solidFill>
                            <a:schemeClr val="dk1"/>
                          </a:solidFill>
                          <a:latin typeface="Tahoma"/>
                          <a:ea typeface="Tahoma"/>
                          <a:cs typeface="Tahoma"/>
                          <a:sym typeface="Tahoma"/>
                        </a:rPr>
                        <a:t> = 1,87 mA</a:t>
                      </a:r>
                      <a:endParaRPr sz="1800">
                        <a:solidFill>
                          <a:schemeClr val="dk1"/>
                        </a:solidFill>
                        <a:latin typeface="Tahoma"/>
                        <a:ea typeface="Tahoma"/>
                        <a:cs typeface="Tahoma"/>
                        <a:sym typeface="Tahoma"/>
                      </a:endParaRPr>
                    </a:p>
                  </a:txBody>
                  <a:tcPr marT="91425" marB="91425" marR="91425" marL="91425"/>
                </a:tc>
              </a:tr>
            </a:tbl>
          </a:graphicData>
        </a:graphic>
      </p:graphicFrame>
      <p:sp>
        <p:nvSpPr>
          <p:cNvPr id="317" name="Google Shape;317;p31"/>
          <p:cNvSpPr txBox="1"/>
          <p:nvPr/>
        </p:nvSpPr>
        <p:spPr>
          <a:xfrm>
            <a:off x="3781500" y="3044525"/>
            <a:ext cx="46095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 u="sng">
                <a:solidFill>
                  <a:schemeClr val="hlink"/>
                </a:solidFill>
                <a:latin typeface="Tahoma"/>
                <a:ea typeface="Tahoma"/>
                <a:cs typeface="Tahoma"/>
                <a:sym typeface="Tahoma"/>
                <a:hlinkClick r:id="rId3"/>
              </a:rPr>
              <a:t>https://youtu.be/zq6FS8XGxGo</a:t>
            </a: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1" name="Shape 3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2" name="Google Shape;322;p3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Resumindo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23" name="Google Shape;323;p3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324" name="Google Shape;324;p32"/>
          <p:cNvSpPr txBox="1"/>
          <p:nvPr/>
        </p:nvSpPr>
        <p:spPr>
          <a:xfrm>
            <a:off x="1182675" y="1513279"/>
            <a:ext cx="7772400" cy="3171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81000" lvl="0" marL="457200" rtl="0" algn="just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Tahoma"/>
              <a:buChar char="❏"/>
            </a:pPr>
            <a:r>
              <a:rPr lang="pt-BR" sz="2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Revisamos os principais tópicos de transistor bipolar</a:t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328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Google Shape;329;p33"/>
          <p:cNvSpPr txBox="1"/>
          <p:nvPr/>
        </p:nvSpPr>
        <p:spPr>
          <a:xfrm>
            <a:off x="285750" y="1513284"/>
            <a:ext cx="8669400" cy="30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80340" lvl="0" marL="34290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640"/>
              </a:spcBef>
              <a:spcAft>
                <a:spcPts val="0"/>
              </a:spcAft>
              <a:buNone/>
            </a:pPr>
            <a:r>
              <a:rPr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O B R I G A D O</a:t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180340" lvl="0" marL="342900" rtl="0" algn="l">
              <a:spcBef>
                <a:spcPts val="64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0" marL="342900" rtl="0" algn="ctr">
              <a:spcBef>
                <a:spcPts val="480"/>
              </a:spcBef>
              <a:spcAft>
                <a:spcPts val="0"/>
              </a:spcAft>
              <a:buNone/>
            </a:pPr>
            <a:r>
              <a:rPr b="1" lang="pt-BR" sz="2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&lt;gustavo.lima@ifrn.edu.br&gt;</a:t>
            </a:r>
            <a:endParaRPr b="1" sz="2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0" name="Google Shape;330;p3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solidFill>
                  <a:srgbClr val="000000"/>
                </a:solidFill>
                <a:latin typeface="Tahoma"/>
                <a:ea typeface="Tahoma"/>
                <a:cs typeface="Tahoma"/>
                <a:sym typeface="Tahoma"/>
              </a:rPr>
              <a:t>Fim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331" name="Google Shape;331;p3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7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4" name="Google Shape;54;p7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55" name="Google Shape;55;p7"/>
          <p:cNvSpPr txBox="1"/>
          <p:nvPr/>
        </p:nvSpPr>
        <p:spPr>
          <a:xfrm>
            <a:off x="1182675" y="1513275"/>
            <a:ext cx="7772400" cy="1525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Em 1948, na Bell Laboratories, um grupo de pesquisadores, apresentou um dispositivo formado por três camadas de material semicondutor com tipos alternados, ou seja, um dispositivo com duas junções.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6" name="Google Shape;56;p7"/>
          <p:cNvSpPr txBox="1"/>
          <p:nvPr/>
        </p:nvSpPr>
        <p:spPr>
          <a:xfrm>
            <a:off x="1182675" y="3113476"/>
            <a:ext cx="7772400" cy="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dispositivo recebeu o nome de TRANSISTOR.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57" name="Google Shape;57;p7"/>
          <p:cNvSpPr txBox="1"/>
          <p:nvPr/>
        </p:nvSpPr>
        <p:spPr>
          <a:xfrm>
            <a:off x="1182675" y="3723075"/>
            <a:ext cx="7772400" cy="1139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transistor contribuiu para todas as invenções relacionadas, como os circuitos integrados, componentes opto-eletrônicos e microprocessadores. 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8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63" name="Google Shape;63;p8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64" name="Google Shape;64;p8"/>
          <p:cNvSpPr txBox="1"/>
          <p:nvPr/>
        </p:nvSpPr>
        <p:spPr>
          <a:xfrm>
            <a:off x="1182675" y="4485076"/>
            <a:ext cx="7772400" cy="429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lang="pt-BR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John Bardeen, William Shockley e Walter Brattain do Laboratórios Bell.</a:t>
            </a:r>
            <a:endParaRPr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65" name="Google Shape;65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21187" y="1409634"/>
            <a:ext cx="6901626" cy="2923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9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Introdução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1" name="Google Shape;71;p9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72" name="Google Shape;72;p9"/>
          <p:cNvSpPr txBox="1"/>
          <p:nvPr/>
        </p:nvSpPr>
        <p:spPr>
          <a:xfrm>
            <a:off x="1182675" y="1513275"/>
            <a:ext cx="7772400" cy="105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Praticamente todos os equipamentos eletrônicos projetados hoje em dia usam componentes semicondutores.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3" name="Google Shape;73;p9"/>
          <p:cNvSpPr txBox="1"/>
          <p:nvPr/>
        </p:nvSpPr>
        <p:spPr>
          <a:xfrm>
            <a:off x="1182675" y="25800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transistor pode controlar a corrente.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74" name="Google Shape;74;p9"/>
          <p:cNvSpPr txBox="1"/>
          <p:nvPr/>
        </p:nvSpPr>
        <p:spPr>
          <a:xfrm>
            <a:off x="1182675" y="3037275"/>
            <a:ext cx="7772400" cy="1140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Ele é montado numa estrutura de cristais semicondutores, formando duas camadas de um tipo (N) e no meio delas o outro cristal (P).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75" name="Google Shape;75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1182676" y="4173249"/>
            <a:ext cx="7341300" cy="863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0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81" name="Google Shape;81;p10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82" name="Google Shape;82;p10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Camadas, símbolos e encapsulamento.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83" name="Google Shape;83;p1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52400" y="2125875"/>
            <a:ext cx="5026710" cy="28652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4" name="Google Shape;84;p1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31510" y="2125875"/>
            <a:ext cx="3602388" cy="240588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1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0" name="Google Shape;90;p11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91" name="Google Shape;91;p11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Características construtivas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2" name="Google Shape;92;p11"/>
          <p:cNvSpPr txBox="1"/>
          <p:nvPr/>
        </p:nvSpPr>
        <p:spPr>
          <a:xfrm>
            <a:off x="1182675" y="1970475"/>
            <a:ext cx="7772400" cy="412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emissor tem a propriedade de emitir portadores de carga.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3" name="Google Shape;93;p11"/>
          <p:cNvSpPr txBox="1"/>
          <p:nvPr/>
        </p:nvSpPr>
        <p:spPr>
          <a:xfrm>
            <a:off x="1182675" y="3189675"/>
            <a:ext cx="7772400" cy="6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coletor é a maior das camadas, sendo o responsável pela coleta dos portadores vindos do emissor.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4" name="Google Shape;94;p11"/>
          <p:cNvSpPr txBox="1"/>
          <p:nvPr/>
        </p:nvSpPr>
        <p:spPr>
          <a:xfrm>
            <a:off x="1182675" y="2427675"/>
            <a:ext cx="7772400" cy="6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 base é muito fina, não consegue absorver todos os portadores emitidos pelo emissor.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95" name="Google Shape;95;p11"/>
          <p:cNvSpPr txBox="1"/>
          <p:nvPr/>
        </p:nvSpPr>
        <p:spPr>
          <a:xfrm>
            <a:off x="1182675" y="3951675"/>
            <a:ext cx="7772400" cy="67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Da mesma forma que nos diodos, são formadas barreiras de potencial nas junções das camadas P e N.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12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1" name="Google Shape;101;p12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02" name="Google Shape;102;p12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Características construtivas.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3" name="Google Shape;103;p12"/>
          <p:cNvSpPr txBox="1"/>
          <p:nvPr/>
        </p:nvSpPr>
        <p:spPr>
          <a:xfrm>
            <a:off x="1182675" y="1970475"/>
            <a:ext cx="7772400" cy="1237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 comportamento básico dos transistores em circuitos eletrônicos é fazer o controle da passagem de corrente entre o emissor e o coletor através da base. Para isto é necessário polarizar corretamente as junções do transistor.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04" name="Google Shape;104;p12"/>
          <p:cNvSpPr txBox="1"/>
          <p:nvPr/>
        </p:nvSpPr>
        <p:spPr>
          <a:xfrm>
            <a:off x="1182675" y="3265875"/>
            <a:ext cx="7772400" cy="1418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Principais aplicações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Amplificador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Chave eletrônica (ou interruptor)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  <a:p>
            <a:pPr indent="-342900" lvl="1" marL="91440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Tahoma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Oscilador (gerador de onda quadrada)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FFFFF"/>
        </a:solidFill>
      </p:bgPr>
    </p:bg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3"/>
          <p:cNvSpPr txBox="1"/>
          <p:nvPr/>
        </p:nvSpPr>
        <p:spPr>
          <a:xfrm>
            <a:off x="1258887" y="160734"/>
            <a:ext cx="7685100" cy="1096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4400">
                <a:latin typeface="Tahoma"/>
                <a:ea typeface="Tahoma"/>
                <a:cs typeface="Tahoma"/>
                <a:sym typeface="Tahoma"/>
              </a:rPr>
              <a:t>Transistor Bipolar</a:t>
            </a:r>
            <a:endParaRPr sz="4400">
              <a:solidFill>
                <a:srgbClr val="00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0" name="Google Shape;110;p13"/>
          <p:cNvSpPr txBox="1"/>
          <p:nvPr>
            <p:ph idx="12" type="sldNum"/>
          </p:nvPr>
        </p:nvSpPr>
        <p:spPr>
          <a:xfrm>
            <a:off x="6554880" y="4684156"/>
            <a:ext cx="2128200" cy="352800"/>
          </a:xfrm>
          <a:prstGeom prst="rect">
            <a:avLst/>
          </a:prstGeom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pt-BR"/>
              <a:t>‹#›</a:t>
            </a:fld>
            <a:endParaRPr/>
          </a:p>
        </p:txBody>
      </p:sp>
      <p:sp>
        <p:nvSpPr>
          <p:cNvPr id="111" name="Google Shape;111;p13"/>
          <p:cNvSpPr txBox="1"/>
          <p:nvPr/>
        </p:nvSpPr>
        <p:spPr>
          <a:xfrm>
            <a:off x="1182675" y="1513275"/>
            <a:ext cx="7772400" cy="46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68300" lvl="0" marL="457200" rtl="0" algn="just">
              <a:spcBef>
                <a:spcPts val="0"/>
              </a:spcBef>
              <a:spcAft>
                <a:spcPts val="0"/>
              </a:spcAft>
              <a:buSzPts val="2200"/>
              <a:buFont typeface="Noto Sans Symbols"/>
              <a:buChar char="❏"/>
            </a:pPr>
            <a:r>
              <a:rPr lang="pt-BR" sz="22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Funcionamento como amplificador (NPN)</a:t>
            </a:r>
            <a:endParaRPr sz="22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2" name="Google Shape;112;p13"/>
          <p:cNvSpPr txBox="1"/>
          <p:nvPr/>
        </p:nvSpPr>
        <p:spPr>
          <a:xfrm>
            <a:off x="1182675" y="1970475"/>
            <a:ext cx="7772400" cy="898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342900" lvl="0" marL="914400" rtl="0" algn="just">
              <a:spcBef>
                <a:spcPts val="0"/>
              </a:spcBef>
              <a:spcAft>
                <a:spcPts val="0"/>
              </a:spcAft>
              <a:buSzPts val="1800"/>
              <a:buFont typeface="Noto Sans Symbols"/>
              <a:buChar char="❏"/>
            </a:pP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Polarizando diretamente a junção base-emissor e inversamente a junção base-coletor, a corrente de coletor </a:t>
            </a:r>
            <a:r>
              <a:rPr b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1"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C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 passa a ser controlada pela corrente de base </a:t>
            </a:r>
            <a:r>
              <a:rPr b="1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I</a:t>
            </a:r>
            <a:r>
              <a:rPr b="1" baseline="-25000"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B</a:t>
            </a:r>
            <a:r>
              <a:rPr lang="pt-BR" sz="18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.</a:t>
            </a:r>
            <a:endParaRPr sz="180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13" name="Google Shape;113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059400" y="2868750"/>
            <a:ext cx="3025200" cy="2198550"/>
          </a:xfrm>
          <a:prstGeom prst="rect">
            <a:avLst/>
          </a:prstGeom>
          <a:noFill/>
          <a:ln>
            <a:noFill/>
          </a:ln>
        </p:spPr>
      </p:pic>
      <p:sp>
        <p:nvSpPr>
          <p:cNvPr id="114" name="Google Shape;114;p13"/>
          <p:cNvSpPr txBox="1"/>
          <p:nvPr/>
        </p:nvSpPr>
        <p:spPr>
          <a:xfrm>
            <a:off x="4808050" y="3798675"/>
            <a:ext cx="244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N</a:t>
            </a:r>
            <a:endParaRPr sz="1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5" name="Google Shape;115;p13"/>
          <p:cNvSpPr txBox="1"/>
          <p:nvPr/>
        </p:nvSpPr>
        <p:spPr>
          <a:xfrm>
            <a:off x="4808050" y="4345450"/>
            <a:ext cx="244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N</a:t>
            </a:r>
            <a:endParaRPr sz="1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6" name="Google Shape;116;p13"/>
          <p:cNvSpPr txBox="1"/>
          <p:nvPr/>
        </p:nvSpPr>
        <p:spPr>
          <a:xfrm>
            <a:off x="4081300" y="4173425"/>
            <a:ext cx="2448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P</a:t>
            </a:r>
            <a:endParaRPr sz="1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7" name="Google Shape;117;p13"/>
          <p:cNvSpPr txBox="1"/>
          <p:nvPr/>
        </p:nvSpPr>
        <p:spPr>
          <a:xfrm>
            <a:off x="4169900" y="4454975"/>
            <a:ext cx="463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0,7V</a:t>
            </a:r>
            <a:endParaRPr sz="1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18" name="Google Shape;118;p13"/>
          <p:cNvSpPr txBox="1"/>
          <p:nvPr/>
        </p:nvSpPr>
        <p:spPr>
          <a:xfrm>
            <a:off x="4925475" y="4065375"/>
            <a:ext cx="463200" cy="33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pt-BR" sz="1000">
                <a:solidFill>
                  <a:srgbClr val="FF0000"/>
                </a:solidFill>
                <a:latin typeface="Tahoma"/>
                <a:ea typeface="Tahoma"/>
                <a:cs typeface="Tahoma"/>
                <a:sym typeface="Tahoma"/>
              </a:rPr>
              <a:t>Vce</a:t>
            </a:r>
            <a:endParaRPr sz="1000">
              <a:solidFill>
                <a:srgbClr val="FF000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1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POI_THEME_TEMPLATE_DESIGN">
  <a:themeElements>
    <a:clrScheme name="POI_THEME_TEMPLATE_DESIGN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CC99"/>
      </a:accent4>
      <a:accent5>
        <a:srgbClr val="3333CC"/>
      </a:accent5>
      <a:accent6>
        <a:srgbClr val="FFFFFF"/>
      </a:accent6>
      <a:hlink>
        <a:srgbClr val="CCCCFF"/>
      </a:hlink>
      <a:folHlink>
        <a:srgbClr val="B2B2B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