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37.xml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33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34.xml"/>
  <Override ContentType="application/vnd.openxmlformats-officedocument.presentationml.notesSlide+xml" PartName="/ppt/notesSlides/notesSlide3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35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9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36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35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34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33.xml"/>
  <Override ContentType="application/vnd.openxmlformats-officedocument.presentationml.slide+xml" PartName="/ppt/slides/slide38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37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6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9" r:id="rId3"/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  <p:sldId id="288" r:id="rId38"/>
    <p:sldId id="289" r:id="rId39"/>
    <p:sldId id="290" r:id="rId40"/>
    <p:sldId id="291" r:id="rId41"/>
    <p:sldId id="292" r:id="rId42"/>
    <p:sldId id="293" r:id="rId43"/>
    <p:sldId id="294" r:id="rId44"/>
  </p:sldIdLst>
  <p:sldSz cy="6858000" cx="9144000"/>
  <p:notesSz cx="7099300" cy="10234600"/>
  <p:embeddedFontLst>
    <p:embeddedFont>
      <p:font typeface="Tahoma"/>
      <p:regular r:id="rId45"/>
      <p:bold r:id="rId46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slide" Target="slides/slide35.xml"/><Relationship Id="rId20" Type="http://schemas.openxmlformats.org/officeDocument/2006/relationships/slide" Target="slides/slide15.xml"/><Relationship Id="rId42" Type="http://schemas.openxmlformats.org/officeDocument/2006/relationships/slide" Target="slides/slide37.xml"/><Relationship Id="rId41" Type="http://schemas.openxmlformats.org/officeDocument/2006/relationships/slide" Target="slides/slide36.xml"/><Relationship Id="rId22" Type="http://schemas.openxmlformats.org/officeDocument/2006/relationships/slide" Target="slides/slide17.xml"/><Relationship Id="rId44" Type="http://schemas.openxmlformats.org/officeDocument/2006/relationships/slide" Target="slides/slide39.xml"/><Relationship Id="rId21" Type="http://schemas.openxmlformats.org/officeDocument/2006/relationships/slide" Target="slides/slide16.xml"/><Relationship Id="rId43" Type="http://schemas.openxmlformats.org/officeDocument/2006/relationships/slide" Target="slides/slide38.xml"/><Relationship Id="rId24" Type="http://schemas.openxmlformats.org/officeDocument/2006/relationships/slide" Target="slides/slide19.xml"/><Relationship Id="rId46" Type="http://schemas.openxmlformats.org/officeDocument/2006/relationships/font" Target="fonts/Tahoma-bold.fntdata"/><Relationship Id="rId23" Type="http://schemas.openxmlformats.org/officeDocument/2006/relationships/slide" Target="slides/slide18.xml"/><Relationship Id="rId45" Type="http://schemas.openxmlformats.org/officeDocument/2006/relationships/font" Target="fonts/Tahoma-regular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39" Type="http://schemas.openxmlformats.org/officeDocument/2006/relationships/slide" Target="slides/slide34.xml"/><Relationship Id="rId16" Type="http://schemas.openxmlformats.org/officeDocument/2006/relationships/slide" Target="slides/slide11.xml"/><Relationship Id="rId38" Type="http://schemas.openxmlformats.org/officeDocument/2006/relationships/slide" Target="slides/slide33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000000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4022725" y="0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/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9723437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4022725" y="9723437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en-US" sz="1300" u="none" cap="none" strike="noStrik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4:notes"/>
          <p:cNvSpPr/>
          <p:nvPr>
            <p:ph idx="2" type="sldImg"/>
          </p:nvPr>
        </p:nvSpPr>
        <p:spPr>
          <a:xfrm>
            <a:off x="992187" y="768350"/>
            <a:ext cx="5114925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91" name="Google Shape;91;p4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  <a:noFill/>
          <a:ln>
            <a:noFill/>
          </a:ln>
        </p:spPr>
        <p:txBody>
          <a:bodyPr anchorCtr="0" anchor="t" bIns="49500" lIns="99025" spcFirstLastPara="1" rIns="99025" wrap="square" tIns="495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800" u="none" cap="none" strike="noStrike"/>
          </a:p>
        </p:txBody>
      </p:sp>
      <p:sp>
        <p:nvSpPr>
          <p:cNvPr id="92" name="Google Shape;92;p4:notes"/>
          <p:cNvSpPr txBox="1"/>
          <p:nvPr/>
        </p:nvSpPr>
        <p:spPr>
          <a:xfrm>
            <a:off x="4022725" y="9723437"/>
            <a:ext cx="3076575" cy="511175"/>
          </a:xfrm>
          <a:prstGeom prst="rect">
            <a:avLst/>
          </a:prstGeom>
          <a:noFill/>
          <a:ln>
            <a:noFill/>
          </a:ln>
        </p:spPr>
        <p:txBody>
          <a:bodyPr anchorCtr="0" anchor="b" bIns="49500" lIns="99025" spcFirstLastPara="1" rIns="99025" wrap="square" tIns="495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en-US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20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p20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21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0" name="Google Shape;170;p21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22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7" name="Google Shape;177;p22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p23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4" name="Google Shape;184;p23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24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2" name="Google Shape;192;p24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5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p25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26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p26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5" name="Shape 2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" name="Google Shape;216;p27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7" name="Google Shape;217;p27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28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5" name="Google Shape;225;p28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Google Shape;234;p29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5" name="Google Shape;235;p29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8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8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30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2" name="Google Shape;242;p30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4" name="Shape 2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5" name="Google Shape;255;p31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6" name="Google Shape;256;p31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1" name="Shape 2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Google Shape;262;p32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3" name="Google Shape;263;p32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9" name="Shape 2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Google Shape;270;p34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1" name="Google Shape;271;p34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6" name="Shape 2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" name="Google Shape;277;p35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8" name="Google Shape;278;p35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3" name="Shape 2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4" name="Google Shape;284;p36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5" name="Google Shape;285;p36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3" name="Shape 2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Google Shape;294;p37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5" name="Google Shape;295;p37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1" name="Shape 3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2" name="Google Shape;302;p38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3" name="Google Shape;303;p38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9" name="Shape 3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0" name="Google Shape;310;p39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11" name="Google Shape;311;p39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9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40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1" name="Google Shape;321;p40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p9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p9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7" name="Shape 3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8" name="Google Shape;328;p41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29" name="Google Shape;329;p41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35" name="Shape 3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6" name="Google Shape;336;p42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37" name="Google Shape;337;p42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43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5" name="Google Shape;345;p43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44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44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45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1" name="Google Shape;361;p45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0" name="Shape 3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1" name="Google Shape;371;p46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2" name="Google Shape;372;p46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8" name="Shape 3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9" name="Google Shape;379;p47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0" name="Google Shape;380;p47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7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Google Shape;388;p48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9" name="Google Shape;389;p48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6" name="Shape 3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" name="Google Shape;397;p49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8" name="Google Shape;398;p49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5" name="Shape 4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6" name="Google Shape;406;p50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7" name="Google Shape;407;p50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0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p10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1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0" name="Google Shape;120;p11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12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8" name="Google Shape;128;p12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3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p13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18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18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19:notes"/>
          <p:cNvSpPr txBox="1"/>
          <p:nvPr>
            <p:ph idx="1" type="body"/>
          </p:nvPr>
        </p:nvSpPr>
        <p:spPr>
          <a:xfrm>
            <a:off x="946150" y="4860925"/>
            <a:ext cx="5207000" cy="4605337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0" name="Google Shape;150;p19:notes"/>
          <p:cNvSpPr/>
          <p:nvPr>
            <p:ph idx="2" type="sldImg"/>
          </p:nvPr>
        </p:nvSpPr>
        <p:spPr>
          <a:xfrm>
            <a:off x="990600" y="768350"/>
            <a:ext cx="5118100" cy="383698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1403350" y="5157788"/>
            <a:ext cx="6400800" cy="1536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7" name="Google Shape;17;p2"/>
          <p:cNvSpPr txBox="1"/>
          <p:nvPr>
            <p:ph type="ctrTitle"/>
          </p:nvPr>
        </p:nvSpPr>
        <p:spPr>
          <a:xfrm>
            <a:off x="684213" y="3357563"/>
            <a:ext cx="7772400" cy="1470025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2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8" name="Google Shape;78;p12"/>
          <p:cNvSpPr txBox="1"/>
          <p:nvPr>
            <p:ph idx="1" type="body"/>
          </p:nvPr>
        </p:nvSpPr>
        <p:spPr>
          <a:xfrm>
            <a:off x="1182688" y="2017713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9" name="Google Shape;79;p12"/>
          <p:cNvSpPr txBox="1"/>
          <p:nvPr>
            <p:ph idx="2" type="body"/>
          </p:nvPr>
        </p:nvSpPr>
        <p:spPr>
          <a:xfrm>
            <a:off x="5145088" y="2017713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0" name="Google Shape;80;p12"/>
          <p:cNvSpPr txBox="1"/>
          <p:nvPr>
            <p:ph idx="10" type="dt"/>
          </p:nvPr>
        </p:nvSpPr>
        <p:spPr>
          <a:xfrm>
            <a:off x="11620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1" name="Google Shape;81;p12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2" name="Google Shape;82;p12"/>
          <p:cNvSpPr txBox="1"/>
          <p:nvPr>
            <p:ph idx="12" type="sldNum"/>
          </p:nvPr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3"/>
          <p:cNvSpPr txBox="1"/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5" name="Google Shape;85;p13"/>
          <p:cNvSpPr txBox="1"/>
          <p:nvPr>
            <p:ph idx="1" type="body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6" name="Google Shape;86;p13"/>
          <p:cNvSpPr txBox="1"/>
          <p:nvPr>
            <p:ph idx="10" type="dt"/>
          </p:nvPr>
        </p:nvSpPr>
        <p:spPr>
          <a:xfrm>
            <a:off x="11620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7" name="Google Shape;87;p13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8" name="Google Shape;88;p13"/>
          <p:cNvSpPr txBox="1"/>
          <p:nvPr>
            <p:ph idx="12" type="sldNum"/>
          </p:nvPr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Google Shape;27;p4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1182687" y="2017712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9" name="Google Shape;29;p4"/>
          <p:cNvSpPr txBox="1"/>
          <p:nvPr>
            <p:ph idx="10" type="dt"/>
          </p:nvPr>
        </p:nvSpPr>
        <p:spPr>
          <a:xfrm>
            <a:off x="11620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1" name="Google Shape;31;p4"/>
          <p:cNvSpPr txBox="1"/>
          <p:nvPr>
            <p:ph idx="12" type="sldNum"/>
          </p:nvPr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5"/>
          <p:cNvSpPr txBox="1"/>
          <p:nvPr>
            <p:ph type="title"/>
          </p:nvPr>
        </p:nvSpPr>
        <p:spPr>
          <a:xfrm rot="5400000">
            <a:off x="5024438" y="2201863"/>
            <a:ext cx="59182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4" name="Google Shape;34;p5"/>
          <p:cNvSpPr txBox="1"/>
          <p:nvPr>
            <p:ph idx="1" type="body"/>
          </p:nvPr>
        </p:nvSpPr>
        <p:spPr>
          <a:xfrm rot="5400000">
            <a:off x="1062038" y="334963"/>
            <a:ext cx="59182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35" name="Google Shape;35;p5"/>
          <p:cNvSpPr txBox="1"/>
          <p:nvPr>
            <p:ph idx="10" type="dt"/>
          </p:nvPr>
        </p:nvSpPr>
        <p:spPr>
          <a:xfrm>
            <a:off x="11620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6" name="Google Shape;36;p5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37" name="Google Shape;37;p5"/>
          <p:cNvSpPr txBox="1"/>
          <p:nvPr>
            <p:ph idx="12" type="sldNum"/>
          </p:nvPr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6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0" name="Google Shape;40;p6"/>
          <p:cNvSpPr txBox="1"/>
          <p:nvPr>
            <p:ph idx="1" type="body"/>
          </p:nvPr>
        </p:nvSpPr>
        <p:spPr>
          <a:xfrm rot="5400000">
            <a:off x="3011487" y="188912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1" name="Google Shape;41;p6"/>
          <p:cNvSpPr txBox="1"/>
          <p:nvPr>
            <p:ph idx="10" type="dt"/>
          </p:nvPr>
        </p:nvSpPr>
        <p:spPr>
          <a:xfrm>
            <a:off x="11620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2" name="Google Shape;42;p6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3" name="Google Shape;43;p6"/>
          <p:cNvSpPr txBox="1"/>
          <p:nvPr>
            <p:ph idx="12" type="sldNum"/>
          </p:nvPr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7"/>
          <p:cNvSpPr txBox="1"/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6" name="Google Shape;46;p7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7" name="Google Shape;47;p7"/>
          <p:cNvSpPr txBox="1"/>
          <p:nvPr>
            <p:ph idx="1" type="body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48" name="Google Shape;48;p7"/>
          <p:cNvSpPr txBox="1"/>
          <p:nvPr>
            <p:ph idx="10" type="dt"/>
          </p:nvPr>
        </p:nvSpPr>
        <p:spPr>
          <a:xfrm>
            <a:off x="11620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49" name="Google Shape;49;p7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0" name="Google Shape;50;p7"/>
          <p:cNvSpPr txBox="1"/>
          <p:nvPr>
            <p:ph idx="12" type="sldNum"/>
          </p:nvPr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8"/>
          <p:cNvSpPr txBox="1"/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3" name="Google Shape;53;p8"/>
          <p:cNvSpPr txBox="1"/>
          <p:nvPr>
            <p:ph idx="1" type="body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4" name="Google Shape;54;p8"/>
          <p:cNvSpPr txBox="1"/>
          <p:nvPr>
            <p:ph idx="2" type="body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8"/>
          <p:cNvSpPr txBox="1"/>
          <p:nvPr>
            <p:ph idx="10" type="dt"/>
          </p:nvPr>
        </p:nvSpPr>
        <p:spPr>
          <a:xfrm>
            <a:off x="11620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idx="10" type="dt"/>
          </p:nvPr>
        </p:nvSpPr>
        <p:spPr>
          <a:xfrm>
            <a:off x="11620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0" name="Google Shape;60;p9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1" name="Google Shape;61;p9"/>
          <p:cNvSpPr txBox="1"/>
          <p:nvPr>
            <p:ph idx="12" type="sldNum"/>
          </p:nvPr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0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4" name="Google Shape;64;p10"/>
          <p:cNvSpPr txBox="1"/>
          <p:nvPr>
            <p:ph idx="10" type="dt"/>
          </p:nvPr>
        </p:nvSpPr>
        <p:spPr>
          <a:xfrm>
            <a:off x="11620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0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6" name="Google Shape;66;p10"/>
          <p:cNvSpPr txBox="1"/>
          <p:nvPr>
            <p:ph idx="12" type="sldNum"/>
          </p:nvPr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1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1"/>
          <p:cNvSpPr txBox="1"/>
          <p:nvPr>
            <p:ph idx="1" type="body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1"/>
          <p:cNvSpPr txBox="1"/>
          <p:nvPr>
            <p:ph idx="2" type="body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1" name="Google Shape;71;p11"/>
          <p:cNvSpPr txBox="1"/>
          <p:nvPr>
            <p:ph idx="3" type="body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2" name="Google Shape;72;p11"/>
          <p:cNvSpPr txBox="1"/>
          <p:nvPr>
            <p:ph idx="4" type="body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3" name="Google Shape;73;p11"/>
          <p:cNvSpPr txBox="1"/>
          <p:nvPr>
            <p:ph idx="10" type="dt"/>
          </p:nvPr>
        </p:nvSpPr>
        <p:spPr>
          <a:xfrm>
            <a:off x="11620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4" name="Google Shape;74;p11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5" name="Google Shape;75;p11"/>
          <p:cNvSpPr txBox="1"/>
          <p:nvPr>
            <p:ph idx="12" type="sldNum"/>
          </p:nvPr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4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oogle Shape;10;p1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989137"/>
            <a:ext cx="9140825" cy="4859337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1" name="Google Shape;11;p1"/>
          <p:cNvCxnSpPr/>
          <p:nvPr/>
        </p:nvCxnSpPr>
        <p:spPr>
          <a:xfrm>
            <a:off x="0" y="39116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12" name="Google Shape;12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44462"/>
            <a:ext cx="3984625" cy="1741487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1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" type="body"/>
          </p:nvPr>
        </p:nvSpPr>
        <p:spPr>
          <a:xfrm>
            <a:off x="1182687" y="2017712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Google Shape;19;p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88912"/>
            <a:ext cx="930275" cy="1225550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1" name="Google Shape;21;p3"/>
          <p:cNvSpPr txBox="1"/>
          <p:nvPr>
            <p:ph idx="1" type="body"/>
          </p:nvPr>
        </p:nvSpPr>
        <p:spPr>
          <a:xfrm>
            <a:off x="1182687" y="2017712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2" name="Google Shape;22;p3"/>
          <p:cNvSpPr txBox="1"/>
          <p:nvPr>
            <p:ph idx="10" type="dt"/>
          </p:nvPr>
        </p:nvSpPr>
        <p:spPr>
          <a:xfrm>
            <a:off x="11620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idx="11" type="ftr"/>
          </p:nvPr>
        </p:nvSpPr>
        <p:spPr>
          <a:xfrm>
            <a:off x="3657600" y="6243637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25" name="Google Shape;25;p3"/>
          <p:cNvCxnSpPr/>
          <p:nvPr/>
        </p:nvCxnSpPr>
        <p:spPr>
          <a:xfrm>
            <a:off x="1127125" y="1557337"/>
            <a:ext cx="7993062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3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5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4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png"/><Relationship Id="rId4" Type="http://schemas.openxmlformats.org/officeDocument/2006/relationships/image" Target="../media/image2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hyperlink" Target="https://www.youtube.com/watch?v=lRDY5QUkL_w" TargetMode="External"/><Relationship Id="rId4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21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5.png"/><Relationship Id="rId4" Type="http://schemas.openxmlformats.org/officeDocument/2006/relationships/image" Target="../media/image24.png"/><Relationship Id="rId5" Type="http://schemas.openxmlformats.org/officeDocument/2006/relationships/image" Target="../media/image22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7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0.png"/><Relationship Id="rId4" Type="http://schemas.openxmlformats.org/officeDocument/2006/relationships/image" Target="../media/image29.png"/><Relationship Id="rId5" Type="http://schemas.openxmlformats.org/officeDocument/2006/relationships/image" Target="../media/image23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19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image" Target="../media/image30.png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17.jpg"/><Relationship Id="rId4" Type="http://schemas.openxmlformats.org/officeDocument/2006/relationships/image" Target="../media/image41.jpg"/><Relationship Id="rId5" Type="http://schemas.openxmlformats.org/officeDocument/2006/relationships/image" Target="../media/image46.jp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Relationship Id="rId3" Type="http://schemas.openxmlformats.org/officeDocument/2006/relationships/hyperlink" Target="https://www.youtube.com/watch?v=RRCmF628Hf0" TargetMode="External"/><Relationship Id="rId4" Type="http://schemas.openxmlformats.org/officeDocument/2006/relationships/image" Target="../media/image3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Relationship Id="rId3" Type="http://schemas.openxmlformats.org/officeDocument/2006/relationships/hyperlink" Target="https://encrypted-tbn0.gstatic.com/images?q=tbn:ANd9GcQVggLKbY6LS54VlHp3pvPNAny8ZYTzi-LLRViSg_wjcmof_uL1GA" TargetMode="External"/><Relationship Id="rId4" Type="http://schemas.openxmlformats.org/officeDocument/2006/relationships/image" Target="../media/image31.png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Relationship Id="rId3" Type="http://schemas.openxmlformats.org/officeDocument/2006/relationships/hyperlink" Target="http://i.stack.imgur.com/BGMTp.jpg" TargetMode="External"/><Relationship Id="rId4" Type="http://schemas.openxmlformats.org/officeDocument/2006/relationships/image" Target="../media/image25.png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Relationship Id="rId3" Type="http://schemas.openxmlformats.org/officeDocument/2006/relationships/image" Target="../media/image34.jpg"/></Relationships>
</file>

<file path=ppt/slides/_rels/slide3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3.xml"/><Relationship Id="rId3" Type="http://schemas.openxmlformats.org/officeDocument/2006/relationships/hyperlink" Target="https://www.youtube.com/watch?v=5YWZ-cRxhy0" TargetMode="External"/><Relationship Id="rId4" Type="http://schemas.openxmlformats.org/officeDocument/2006/relationships/hyperlink" Target="https://www.youtube.com/watch?v=5YWZ-cRxhy0" TargetMode="External"/><Relationship Id="rId5" Type="http://schemas.openxmlformats.org/officeDocument/2006/relationships/image" Target="../media/image36.png"/></Relationships>
</file>

<file path=ppt/slides/_rels/slide3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4.xml"/><Relationship Id="rId3" Type="http://schemas.openxmlformats.org/officeDocument/2006/relationships/image" Target="../media/image48.png"/><Relationship Id="rId4" Type="http://schemas.openxmlformats.org/officeDocument/2006/relationships/image" Target="../media/image35.png"/><Relationship Id="rId5" Type="http://schemas.openxmlformats.org/officeDocument/2006/relationships/image" Target="../media/image42.png"/><Relationship Id="rId6" Type="http://schemas.openxmlformats.org/officeDocument/2006/relationships/image" Target="../media/image37.png"/></Relationships>
</file>

<file path=ppt/slides/_rels/slide3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5.xml"/><Relationship Id="rId3" Type="http://schemas.openxmlformats.org/officeDocument/2006/relationships/image" Target="../media/image38.png"/></Relationships>
</file>

<file path=ppt/slides/_rels/slide3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6.xml"/><Relationship Id="rId3" Type="http://schemas.openxmlformats.org/officeDocument/2006/relationships/image" Target="../media/image43.png"/><Relationship Id="rId4" Type="http://schemas.openxmlformats.org/officeDocument/2006/relationships/image" Target="../media/image40.png"/></Relationships>
</file>

<file path=ppt/slides/_rels/slide3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7.xml"/><Relationship Id="rId3" Type="http://schemas.openxmlformats.org/officeDocument/2006/relationships/image" Target="../media/image39.png"/><Relationship Id="rId4" Type="http://schemas.openxmlformats.org/officeDocument/2006/relationships/image" Target="../media/image47.png"/></Relationships>
</file>

<file path=ppt/slides/_rels/slide3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8.xml"/><Relationship Id="rId3" Type="http://schemas.openxmlformats.org/officeDocument/2006/relationships/image" Target="../media/image44.png"/><Relationship Id="rId4" Type="http://schemas.openxmlformats.org/officeDocument/2006/relationships/image" Target="../media/image45.png"/></Relationships>
</file>

<file path=ppt/slides/_rels/slide3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9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8.png"/><Relationship Id="rId4" Type="http://schemas.openxmlformats.org/officeDocument/2006/relationships/image" Target="../media/image12.png"/><Relationship Id="rId5" Type="http://schemas.openxmlformats.org/officeDocument/2006/relationships/image" Target="../media/image16.png"/><Relationship Id="rId6" Type="http://schemas.openxmlformats.org/officeDocument/2006/relationships/image" Target="../media/image3.png"/><Relationship Id="rId7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4"/>
          <p:cNvSpPr txBox="1"/>
          <p:nvPr>
            <p:ph idx="1" type="subTitle"/>
          </p:nvPr>
        </p:nvSpPr>
        <p:spPr>
          <a:xfrm>
            <a:off x="1357312" y="4214812"/>
            <a:ext cx="6400800" cy="10715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/>
          </a:p>
        </p:txBody>
      </p:sp>
      <p:sp>
        <p:nvSpPr>
          <p:cNvPr id="95" name="Google Shape;95;p14"/>
          <p:cNvSpPr txBox="1"/>
          <p:nvPr>
            <p:ph type="ctrTitle"/>
          </p:nvPr>
        </p:nvSpPr>
        <p:spPr>
          <a:xfrm>
            <a:off x="0" y="1928812"/>
            <a:ext cx="9144000" cy="156051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b="0" i="0" lang="en-US" sz="36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Tiristores </a:t>
            </a:r>
            <a:endParaRPr/>
          </a:p>
        </p:txBody>
      </p:sp>
      <p:sp>
        <p:nvSpPr>
          <p:cNvPr id="96" name="Google Shape;96;p14"/>
          <p:cNvSpPr txBox="1"/>
          <p:nvPr/>
        </p:nvSpPr>
        <p:spPr>
          <a:xfrm>
            <a:off x="357187" y="5214937"/>
            <a:ext cx="8501062" cy="13573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23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165" name="Google Shape;165;p23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6" name="Google Shape;166;p23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Curva característica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Curva Corrente </a:t>
            </a:r>
            <a:r>
              <a:rPr b="1" i="1" lang="en-US" sz="16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versus</a:t>
            </a:r>
            <a:r>
              <a:rPr b="1" i="0" lang="en-US" sz="16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Tensão</a:t>
            </a:r>
            <a:endParaRPr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7" name="Google Shape;167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071562" y="2571750"/>
            <a:ext cx="7000875" cy="3762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4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173" name="Google Shape;173;p24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4" name="Google Shape;174;p24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Curva característica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</a:pP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="0" baseline="-2500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</a:t>
            </a: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– Latching Current: para entrar em condução o SCR deve conduzir uma corrente suficiente. O SCR não entrará em condução se a Corrente de Gatilho I</a:t>
            </a:r>
            <a:r>
              <a:rPr b="0" baseline="-2500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GK</a:t>
            </a: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for suprimida antes que a Corrente de Ânodo I</a:t>
            </a:r>
            <a:r>
              <a:rPr b="0" baseline="-2500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atinja esse valor;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</a:pP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="0" baseline="-2500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</a:t>
            </a: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Holding Current: uma vez retirada a corrente de gatilho, a mínima Corrente de Ânodo I</a:t>
            </a:r>
            <a:r>
              <a:rPr b="0" baseline="-2500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</a:t>
            </a: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para manter o SCR em condução é chamada Corrente de Manutenção;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</a:pP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="0" baseline="-2500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BR</a:t>
            </a: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– Tensão de Breakdown, é a tensão reversa máxima que o SCR suporta;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</a:pP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="0" baseline="-2500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BO</a:t>
            </a: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Tensão de Breakover, é a tensão direta que faz o SCR conduzir, sem que haja sinal no gate;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</a:pP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="0" baseline="-2500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AMAX</a:t>
            </a:r>
            <a:r>
              <a:rPr b="0" i="0" lang="en-US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- Máxima corrente de anodo que não danifica o SCR, pode ser dada como valor RMS, médio, de pico ou instantâneo;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25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180" name="Google Shape;180;p25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1" name="Google Shape;181;p25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Aplicações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Controles de relés e motores;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Fontes de tensão reguladas;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Choppers (variadores de tensão CC);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Inversores CC-CA;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Carregadores de bateria;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26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187" name="Google Shape;187;p26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8" name="Google Shape;188;p26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Aplicação do SCR no Controle de Brilho da Lâmpada</a:t>
            </a:r>
            <a:endParaRPr/>
          </a:p>
        </p:txBody>
      </p:sp>
      <p:pic>
        <p:nvPicPr>
          <p:cNvPr descr="scr.PNG" id="189" name="Google Shape;189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476375" y="2643187"/>
            <a:ext cx="6284912" cy="360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3" name="Shape 1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Google Shape;194;p27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195" name="Google Shape;195;p27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96" name="Google Shape;196;p27"/>
          <p:cNvSpPr txBox="1"/>
          <p:nvPr>
            <p:ph idx="1" type="body"/>
          </p:nvPr>
        </p:nvSpPr>
        <p:spPr>
          <a:xfrm>
            <a:off x="285750" y="2017712"/>
            <a:ext cx="8669337" cy="4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 (de 0 a 100%)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para o Controle de Brilho da Lâmpada</a:t>
            </a:r>
            <a:endParaRPr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E:\Gustavo\2011\2.2030.1N\esquematico.png" id="197" name="Google Shape;197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85937" y="2714625"/>
            <a:ext cx="5761037" cy="3513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28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203" name="Google Shape;203;p28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04" name="Google Shape;204;p28"/>
          <p:cNvSpPr txBox="1"/>
          <p:nvPr>
            <p:ph idx="1" type="body"/>
          </p:nvPr>
        </p:nvSpPr>
        <p:spPr>
          <a:xfrm>
            <a:off x="285750" y="2017712"/>
            <a:ext cx="8669337" cy="4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 (de 0 a 50%)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para o Controle Parcial de Brilho da Lâmpada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https://encrypted-tbn3.gstatic.com/images?q=tbn:ANd9GcQy1_8PayLAZxHIqBeX5tKyqLamjv9zj_liI66jmzLqQsIoU3yO</a:t>
            </a:r>
            <a:endParaRPr/>
          </a:p>
          <a:p>
            <a:pPr indent="-281940" lvl="0" marL="342900" marR="0" rtl="0" algn="l">
              <a:spcBef>
                <a:spcPts val="240"/>
              </a:spcBef>
              <a:spcAft>
                <a:spcPts val="0"/>
              </a:spcAft>
              <a:buClr>
                <a:srgbClr val="54A800"/>
              </a:buClr>
              <a:buSzPts val="960"/>
              <a:buFont typeface="Noto Sans Symbols"/>
              <a:buNone/>
            </a:pPr>
            <a:r>
              <a:t/>
            </a:r>
            <a:endParaRPr b="1" i="0" sz="1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Resultado de imagem para dimmer scr" id="205" name="Google Shape;205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14625" y="2786062"/>
            <a:ext cx="4429125" cy="30416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Google Shape;210;p29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211" name="Google Shape;211;p29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12" name="Google Shape;212;p29"/>
          <p:cNvSpPr txBox="1"/>
          <p:nvPr>
            <p:ph idx="1" type="body"/>
          </p:nvPr>
        </p:nvSpPr>
        <p:spPr>
          <a:xfrm>
            <a:off x="285750" y="2017712"/>
            <a:ext cx="8669337" cy="4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 (de 0 a 50%)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para o Controle Parcial de Brilho da Lâmpada</a:t>
            </a:r>
            <a:endParaRPr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13" name="Google Shape;213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357312" y="2786062"/>
            <a:ext cx="2728912" cy="30527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4" name="Google Shape;214;p2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643437" y="3000375"/>
            <a:ext cx="3624262" cy="2595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8" name="Shape 2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" name="Google Shape;219;p30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220" name="Google Shape;220;p30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1" name="Google Shape;221;p30"/>
          <p:cNvSpPr txBox="1"/>
          <p:nvPr>
            <p:ph idx="1" type="body"/>
          </p:nvPr>
        </p:nvSpPr>
        <p:spPr>
          <a:xfrm>
            <a:off x="285750" y="2017712"/>
            <a:ext cx="8669337" cy="4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 (de 0 a 50%)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Vídeo do Circuito para o Controle Parcial de Brilho da Lâmpada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sng" cap="none" strike="noStrike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https://www.youtube.com/watch?v=lRDY5QUkL_w</a:t>
            </a:r>
            <a:endParaRPr/>
          </a:p>
        </p:txBody>
      </p:sp>
      <p:pic>
        <p:nvPicPr>
          <p:cNvPr id="222" name="Google Shape;222;p3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28875" y="2571750"/>
            <a:ext cx="45720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31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228" name="Google Shape;228;p31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29" name="Google Shape;229;p31"/>
          <p:cNvSpPr txBox="1"/>
          <p:nvPr>
            <p:ph idx="1" type="body"/>
          </p:nvPr>
        </p:nvSpPr>
        <p:spPr>
          <a:xfrm>
            <a:off x="285750" y="2017712"/>
            <a:ext cx="8669337" cy="448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 (de 0 a 50%)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Vrms= 75.6895 V              Vrms =  57.9695 V             Vrms = 44.9495 V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Formas de Onda</a:t>
            </a:r>
            <a:endParaRPr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0" name="Google Shape;230;p3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00437" y="3214687"/>
            <a:ext cx="2390775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1" name="Google Shape;231;p3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28687" y="3214687"/>
            <a:ext cx="2390775" cy="1914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2" name="Google Shape;232;p3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215062" y="3214687"/>
            <a:ext cx="2390775" cy="1914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6" name="Shape 2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Google Shape;237;p32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DIAC</a:t>
            </a:r>
            <a:endParaRPr/>
          </a:p>
        </p:txBody>
      </p:sp>
      <p:sp>
        <p:nvSpPr>
          <p:cNvPr id="238" name="Google Shape;238;p32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39" name="Google Shape;239;p32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DIAC: Diodo de Corrente Alternada;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Possui três camadas semicondutoras, como ocorre no transistor bipolar;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Porém se diferencia do transistor devido ao fato de que as concentrações de dopagem em volta das duas junções devem ser iguais;</a:t>
            </a:r>
            <a:endParaRPr/>
          </a:p>
          <a:p>
            <a:pPr indent="-20066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15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Programa da aula</a:t>
            </a:r>
            <a:endParaRPr/>
          </a:p>
        </p:txBody>
      </p:sp>
      <p:sp>
        <p:nvSpPr>
          <p:cNvPr id="102" name="Google Shape;102;p15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03" name="Google Shape;103;p15"/>
          <p:cNvSpPr txBox="1"/>
          <p:nvPr>
            <p:ph idx="1" type="body"/>
          </p:nvPr>
        </p:nvSpPr>
        <p:spPr>
          <a:xfrm>
            <a:off x="1182687" y="2017712"/>
            <a:ext cx="7772400" cy="45545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 (Retificador Controlado de Silício)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DIAC (Diodo de Corrente Alternada)</a:t>
            </a:r>
            <a:endParaRPr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 (Triodo de Corrente Alternada)</a:t>
            </a:r>
            <a:endParaRPr/>
          </a:p>
          <a:p>
            <a:pPr indent="-180340" lvl="0" marL="3429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33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DIAC</a:t>
            </a:r>
            <a:endParaRPr/>
          </a:p>
        </p:txBody>
      </p:sp>
      <p:sp>
        <p:nvSpPr>
          <p:cNvPr id="245" name="Google Shape;245;p33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46" name="Google Shape;246;p33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Simbologia, Camadas e Componente</a:t>
            </a:r>
            <a:endParaRPr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</a:t>
            </a:r>
            <a:endParaRPr/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Símbolo, Camadas Semicondutoras e Componente Comercial DIAC</a:t>
            </a:r>
            <a:endParaRPr/>
          </a:p>
        </p:txBody>
      </p:sp>
      <p:sp>
        <p:nvSpPr>
          <p:cNvPr descr="data:image/jpeg;base64,/9j/4AAQSkZJRgABAQAAAQABAAD/2wCEAAkGBggGDxAIBxASEBEQFBIQDxAXEBQSFBgWFREVFRYcFBQZGyYhGBkvJRMWKy8gIywpLCw4Fh4xQTw2OjItLCkBCQoKDgwOGQ8PGSkcHCQ1KTUsKS0sKTQpLS4vLCkpNSkyMCktLCksKTUqLCksNDMsLDUpNSkwLDUsKTEtNTU1Kf/AABEIAKsBJgMBIgACEQEDEQH/xAAcAAEBAAIDAQEAAAAAAAAAAAAABQYHAwQIAgH/xABIEAACAQMCAwQECAoHCQAAAAAAAQIDBBEFBiExQRI1dLMHEyJRFBUjQlJhcYEXMlVigpGhorHSFiRyk8HT8RgzU1SSlMLR8P/EABgBAQEBAQEAAAAAAAAAAAAAAAABAwIE/8QAHxEBAAMBAAEFAQAAAAAAAAAAAAECEQMhEjFRodEE/9oADAMBAAIRAxEAPwDeIAAAAARN8d1aj4S68iZbIm+O6tR8JdeRMDj2B3Rpvg7byYF8gbA7o03wdt5MC+AAAAAAAAAAAGHapf6ttW5V1XnO4s6r7MovHapvPRpcfv5mWWt1RvIRr28lKE12oyXJoXNtSvISoXEVKMliUXyaMTs6dbZlV0W3K1m3Jc211bivpJc185LK4pphmIPmnUhVSqU2pRkk4tPKafFNPqj6AAAAAAAAAAAAAAAAAAAAAAAAAAAAAABE3x3VqPhLryJlsib47q1Hwl15EwOPYHdGm+DtvJgXyBsDujTfB23kwL4AAAAAAAAAAADgvLOlfQdCusp/c01xTi+jXRnOAMQtdQudqVvgOo8baWXTqpYUeOW8LkuPtR+bzXs5UcujJSWY8U+KZ19Q0+jqdN0LhcHxTXCUZLk4vo0Y5pl9X2zU+LtSfyPOnUxiMVnmvdT96+Y/zX7IZYAuIAAAAAAAAAAAAAAAAAAAAAAAAAAAARN8d1aj4S68iZbIm+O6tR8JdeRMDj2B3Rpvg7byYF8gbA7o03wdt5MC+AAAAAAAAAAAAAADp6pplHVKfqqvBrjCa5xfvX/rqdwAYtperVNCmtL1ThFYVOfSPHCw/wDhPgl9BvD4YZlJ0NY0ijq9P1dThJZcJ4Tw2sPg+afJrqR9C1Stps/irVOHZajTk23jpFNvnF/Nl+i+OHKDJwAUAAAAAAAAAAAAAAAAAAAAAAAACJvjurUfCXXkTLZE3x3VqPhLryJgcewO6NN8HbeTAvkDYHdGm+DtvJgXwAAAAAAAAAAAAAAAABM1vRqerQxwVSOexJrK484yXWL6opgDHNC1ycJ/FupZjUi1CLk8vPSMn1f0ZfO5c+eRknXdDhqkfW08KrFYi+klz7Mvq/g+J1Nva7UqP4v1HKqxfZjKXNtLPZl+fweH85JvmpJQZCACgAAAAAAAAAAAAAAAAAAMXufSftGznO2uL6jGdOUoTi+1lSi2mn7PvRxfhX2Z+UKP7/8AKa59P+wuzjdWnx59mneRS68oVP4Rf6P1mkAPWv4V9mflCj+//KSt2ek3aV/p99a219RlUqW1xTpxXay5SoyUUvZ97R5ePulTnXkqVJOUpNRjFLLbbwkl1YHpvZvpL2np2m2Fpd31GFSlbW9OpB9rMZRpRUk/Z5posfhX2Z+UKP7/APKPRtsqnszT6VlVinWn8tcvg/lJJZin7o4SX2N9TUnpQ9J9xDWKPxHJer02bSWF2alXjGr2sc44bh/1NcwNt/hX2Z+UKP738pyW3pP2jdzhb0L+jKdSUYQiu1lyk0kl7PvZR2xrmn7qtKOq2Ci4VY5ccLMZLhKMvrTyv2lX1NNfNX6kB9gAAAAAAAAAAAAAAAEbXtDWoL4RbYVWKx7u0lxSbXFPKTT5ppfdZAELb2vO8/qd7wrRyuPDtY5p+6a6rrzXVRukLcGhO6/rtksVY4bSeO2ovK4rlJdGTo7+tbCnF6hGcpSyqc4Ri4zccZ6+zJZ49OqbWCbixEz4hlwJmh7gtNfh621bUo/j03jtR+3HT6ymUmM8SAAIAAAAAAAAAAAAAOC+sqGpUqlndxU6dWMqdSD5OMlhr9p5F37tGvsq/q6ZVy4J9u3qP59KTfZecLL6PHWLPYJgfpe2Gt52LnaRzdW3aqW+Oclw7dP70uH1pfWB5YNs+gPZHxvdPcF7HNG0eKOVlSrYzn9FNP7XH3GtNG0a61y5paXZRbq1pqnFYfBt8XL3JcW30SZ6+25odntCypadbYjToQ9ub4ZeMznJvll5b92QMf8AS3vb+hmnydtLFzcZo23vTwu3P9FP9bieVG88TK/SZvKW9tQqXkH8hT+RtVxXycW8SafJyy2/tS6GJgbM9CW/1te7+K9Qni1u5JZb9mnV5Rl9SfBN/wBl9D0ueHD0z6E9/f0ps/iy/nm6tEott+1Upcoz+trk/ufUDZQAAAAAAAAAAAAAAAAAA/H9RpfcE7nS7+4lcdiUpNppL2exLDXYXTp+o3SYlvnZ8dapyu7KP9YispLh28f+X8eXua4vX1RkNuPSOdtmNa10nXrjbtb4XaSz9T/FlF81L9ht/bO57Pc1L19s+zOOFVpN+1F/4r3P/Q0JWlOi3GcXnLTg+DyuefcWtB1O429Vjd2s855+5rrGSPT0py4UisztmdJ7f1dLXiuV+2+QdTSr+Op0ad3BY7cVLGc4yvedsxcgAAAAAAAAAAAADGr683jCrONjaWU6Sk/Vynd1YTcejlFUWk/qyzg+Hb6/5LT/APvq3+SZYANTaNsTcmh6pc7ktrLT+3XT7NL4ZV7NOU8OrKD9Tzk0/s7TS4M7npA/p1qOmXdGpRsremqU516kLurOfqoRc5xinSXNRxz5NrqbNIm+O6tR8JdeRMDz5pPoL3PrNvR1G2lberr04VodqtNS7M4qSyuw8Pidr/Z43b9O0/vp/wCWb12B3Rpvg7byYF8DzX/s8bt+naf30/8ALKu2PQ3vnal3R1XT6lp26UsuPr54nF8JRl8nyayv28zf4A+YOTSc1h4WVnOH9vU+gAAAAAAAAAAAAAAAAAAAAxLemzKGs053NrBeu/GeEk5NLGV73j9eDXdhtjWpKq6VtKappp9pYjnHTPF/YjeIwcWpFvdtz7W5xlUDZdxYu1ha2S7LpJKpDOX2nzfawu0nx4/dwaaV8xPXNGuNJqPWNIbTXtVKeMr8546xfVLiuaLui6xQ1qkq9Hg1wqQzlxljOPrXVPquIpNp31Rn4yn5d8AHaAAAAAAAAAAAAAARN8d1aj4S68iZbIm+O6tR8JdeRMDj2B3Rpvg7byYF8gbA7o03wdt5MC+AAAAAAAAAAAAAAAAAAAAAAAAAAAH41nmYpqOnVdt1fjPTV8k38rT5RWXxz+Zx5/NbzybTyw/JRU04yWU+DQHBY31LUIKtRfDk0+cX1Ul7/wDXkdgxO5t621avwq2y7eeIyjnkukW+n5sny/FfDismtbqlewVeg+1GXJ/xTXR+9dAOYAAAAAAAAAAAAAIm+O6tR8JdeRMtkTfHdWo+EuvImBx7A7o03wdt5MC+QNgd0ab4O28mBfAAAAAAAAAAAAAAAAAAAAAAAAAAAAAAPitRp3EXSrJSjJNST5NMxNuvs+t1nbVH9r5Yx/bSXD6SWOaRl5w3drRvYSoXC7UZLDX/AN1A+re4p3UY1qDUoyScZLk0zkMRpXdbaNX4PeZlbzbaqf44+l9JLnz557WWQnGolODTTSaaeU0+WGB9AAAAAAAAAAARN8d1aj4S68iZbIm+O6tR8JdeRMDj2B3Rpvg7byYF8gbA7o03wdt5MC+AAAAAAAAAAAAAAAAAAAAAAAAAAAAAAAAB1tQsKGpU5W1ysxl+tPo0+jMT029rbNrfFupyzbTfyFTpHP8ACPvXTnyzjNTpatpVDWKTt7hc+MZdYvo0B3E0+KP0w/RdXrbdqx0XV+EOCoVW+H1LP0fd7uXLlmAAAAAAAAAAib47q1Hwl15Ey2RN8d1aj4S68iYHHsDujTfB23kwL5A2B3Rpvg7byYF8AAAAAAAAAAAAAAAAAAAAAAAAAAAAAAAAAAAJuuaJQ1ul6mqkpLjCWM4f+K96OttuOrWsXaapDMY/7uopxlw+jJZz9j+5+92wAAAH/9k=" id="247" name="Google Shape;247;p33"/>
          <p:cNvSpPr txBox="1"/>
          <p:nvPr/>
        </p:nvSpPr>
        <p:spPr>
          <a:xfrm>
            <a:off x="168275" y="-1825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descr="data:image/jpeg;base64,/9j/4AAQSkZJRgABAQAAAQABAAD/2wCEAAkGBggGDxAIBxASEBEQFBIQDxAXEBQSFBgWFREVFRYcFBQZGyYhGBkvJRMWKy8gIywpLCw4Fh4xQTw2OjItLCkBCQoKDgwOGQ8PGSkcHCQ1KTUsKS0sKTQpLS4vLCkpNSkyMCktLCksKTUqLCksNDMsLDUpNSkwLDUsKTEtNTU1Kf/AABEIAKsBJgMBIgACEQEDEQH/xAAcAAEBAAIDAQEAAAAAAAAAAAAABQYHAwQIAgH/xABIEAACAQMCAwQECAoHCQAAAAAAAQIDBBEFBiExQRI1dLMHEyJRFBUjQlJhcYEXMlVigpGhorHSFiRyk8HT8RgzU1SSlMLR8P/EABgBAQEBAQEAAAAAAAAAAAAAAAABAwIE/8QAHxEBAAMBAAEFAQAAAAAAAAAAAAECEQMhEjFRodEE/9oADAMBAAIRAxEAPwDeIAAAAARN8d1aj4S68iZbIm+O6tR8JdeRMDj2B3Rpvg7byYF8gbA7o03wdt5MC+AAAAAAAAAAAGHapf6ttW5V1XnO4s6r7MovHapvPRpcfv5mWWt1RvIRr28lKE12oyXJoXNtSvISoXEVKMliUXyaMTs6dbZlV0W3K1m3Jc211bivpJc185LK4pphmIPmnUhVSqU2pRkk4tPKafFNPqj6AAAAAAAAAAAAAAAAAAAAAAAAAAAAAABE3x3VqPhLryJlsib47q1Hwl15EwOPYHdGm+DtvJgXyBsDujTfB23kwL4AAAAAAAAAAADgvLOlfQdCusp/c01xTi+jXRnOAMQtdQudqVvgOo8baWXTqpYUeOW8LkuPtR+bzXs5UcujJSWY8U+KZ19Q0+jqdN0LhcHxTXCUZLk4vo0Y5pl9X2zU+LtSfyPOnUxiMVnmvdT96+Y/zX7IZYAuIAAAAAAAAAAAAAAAAAAAAAAAAAAAARN8d1aj4S68iZbIm+O6tR8JdeRMDj2B3Rpvg7byYF8gbA7o03wdt5MC+AAAAAAAAAAAAAADp6pplHVKfqqvBrjCa5xfvX/rqdwAYtperVNCmtL1ThFYVOfSPHCw/wDhPgl9BvD4YZlJ0NY0ijq9P1dThJZcJ4Tw2sPg+afJrqR9C1Stps/irVOHZajTk23jpFNvnF/Nl+i+OHKDJwAUAAAAAAAAAAAAAAAAAAAAAAAACJvjurUfCXXkTLZE3x3VqPhLryJgcewO6NN8HbeTAvkDYHdGm+DtvJgXwAAAAAAAAAAAAAAAABM1vRqerQxwVSOexJrK484yXWL6opgDHNC1ycJ/FupZjUi1CLk8vPSMn1f0ZfO5c+eRknXdDhqkfW08KrFYi+klz7Mvq/g+J1Nva7UqP4v1HKqxfZjKXNtLPZl+fweH85JvmpJQZCACgAAAAAAAAAAAAAAAAAAMXufSftGznO2uL6jGdOUoTi+1lSi2mn7PvRxfhX2Z+UKP7/8AKa59P+wuzjdWnx59mneRS68oVP4Rf6P1mkAPWv4V9mflCj+//KSt2ek3aV/p99a219RlUqW1xTpxXay5SoyUUvZ97R5ePulTnXkqVJOUpNRjFLLbbwkl1YHpvZvpL2np2m2Fpd31GFSlbW9OpB9rMZRpRUk/Z5posfhX2Z+UKP7/APKPRtsqnszT6VlVinWn8tcvg/lJJZin7o4SX2N9TUnpQ9J9xDWKPxHJer02bSWF2alXjGr2sc44bh/1NcwNt/hX2Z+UKP738pyW3pP2jdzhb0L+jKdSUYQiu1lyk0kl7PvZR2xrmn7qtKOq2Ci4VY5ccLMZLhKMvrTyv2lX1NNfNX6kB9gAAAAAAAAAAAAAAAEbXtDWoL4RbYVWKx7u0lxSbXFPKTT5ppfdZAELb2vO8/qd7wrRyuPDtY5p+6a6rrzXVRukLcGhO6/rtksVY4bSeO2ovK4rlJdGTo7+tbCnF6hGcpSyqc4Ri4zccZ6+zJZ49OqbWCbixEz4hlwJmh7gtNfh621bUo/j03jtR+3HT6ymUmM8SAAIAAAAAAAAAAAAAOC+sqGpUqlndxU6dWMqdSD5OMlhr9p5F37tGvsq/q6ZVy4J9u3qP59KTfZecLL6PHWLPYJgfpe2Gt52LnaRzdW3aqW+Oclw7dP70uH1pfWB5YNs+gPZHxvdPcF7HNG0eKOVlSrYzn9FNP7XH3GtNG0a61y5paXZRbq1pqnFYfBt8XL3JcW30SZ6+25odntCypadbYjToQ9ub4ZeMznJvll5b92QMf8AS3vb+hmnydtLFzcZo23vTwu3P9FP9bieVG88TK/SZvKW9tQqXkH8hT+RtVxXycW8SafJyy2/tS6GJgbM9CW/1te7+K9Qni1u5JZb9mnV5Rl9SfBN/wBl9D0ueHD0z6E9/f0ps/iy/nm6tEott+1Upcoz+trk/ufUDZQAAAAAAAAAAAAAAAAAA/H9RpfcE7nS7+4lcdiUpNppL2exLDXYXTp+o3SYlvnZ8dapyu7KP9YispLh28f+X8eXua4vX1RkNuPSOdtmNa10nXrjbtb4XaSz9T/FlF81L9ht/bO57Pc1L19s+zOOFVpN+1F/4r3P/Q0JWlOi3GcXnLTg+DyuefcWtB1O429Vjd2s855+5rrGSPT0py4UisztmdJ7f1dLXiuV+2+QdTSr+Op0ad3BY7cVLGc4yvedsxcgAAAAAAAAAAAADGr683jCrONjaWU6Sk/Vynd1YTcejlFUWk/qyzg+Hb6/5LT/APvq3+SZYANTaNsTcmh6pc7ktrLT+3XT7NL4ZV7NOU8OrKD9Tzk0/s7TS4M7npA/p1qOmXdGpRsremqU516kLurOfqoRc5xinSXNRxz5NrqbNIm+O6tR8JdeRMDz5pPoL3PrNvR1G2lberr04VodqtNS7M4qSyuw8Pidr/Z43b9O0/vp/wCWb12B3Rpvg7byYF8DzX/s8bt+naf30/8ALKu2PQ3vnal3R1XT6lp26UsuPr54nF8JRl8nyayv28zf4A+YOTSc1h4WVnOH9vU+gAAAAAAAAAAAAAAAAAAAAxLemzKGs053NrBeu/GeEk5NLGV73j9eDXdhtjWpKq6VtKappp9pYjnHTPF/YjeIwcWpFvdtz7W5xlUDZdxYu1ha2S7LpJKpDOX2nzfawu0nx4/dwaaV8xPXNGuNJqPWNIbTXtVKeMr8546xfVLiuaLui6xQ1qkq9Hg1wqQzlxljOPrXVPquIpNp31Rn4yn5d8AHaAAAAAAAAAAAAAARN8d1aj4S68iZbIm+O6tR8JdeRMDj2B3Rpvg7byYF8gbA7o03wdt5MC+AAAAAAAAAAAAAAAAAAAAAAAAAAAH41nmYpqOnVdt1fjPTV8k38rT5RWXxz+Zx5/NbzybTyw/JRU04yWU+DQHBY31LUIKtRfDk0+cX1Ul7/wDXkdgxO5t621avwq2y7eeIyjnkukW+n5sny/FfDismtbqlewVeg+1GXJ/xTXR+9dAOYAAAAAAAAAAAAAIm+O6tR8JdeRMtkTfHdWo+EuvImBx7A7o03wdt5MC+QNgd0ab4O28mBfAAAAAAAAAAAAAAAAAAAAAAAAAAAAAAPitRp3EXSrJSjJNST5NMxNuvs+t1nbVH9r5Yx/bSXD6SWOaRl5w3drRvYSoXC7UZLDX/AN1A+re4p3UY1qDUoyScZLk0zkMRpXdbaNX4PeZlbzbaqf44+l9JLnz557WWQnGolODTTSaaeU0+WGB9AAAAAAAAAAARN8d1aj4S68iZbIm+O6tR8JdeRMDj2B3Rpvg7byYF8gbA7o03wdt5MC+AAAAAAAAAAAAAAAAAAAAAAAAAAAAAAAAB1tQsKGpU5W1ysxl+tPo0+jMT029rbNrfFupyzbTfyFTpHP8ACPvXTnyzjNTpatpVDWKTt7hc+MZdYvo0B3E0+KP0w/RdXrbdqx0XV+EOCoVW+H1LP0fd7uXLlmAAAAAAAAAAib47q1Hwl15Ey2RN8d1aj4S68iYHHsDujTfB23kwL5A2B3Rpvg7byYF8AAAAAAAAAAAAAAAAAAAAAAAAAAAAAAAAAAAJuuaJQ1ul6mqkpLjCWM4f+K96OttuOrWsXaapDMY/7uopxlw+jJZz9j+5+92wAAAH/9k=" id="248" name="Google Shape;248;p33"/>
          <p:cNvSpPr txBox="1"/>
          <p:nvPr/>
        </p:nvSpPr>
        <p:spPr>
          <a:xfrm>
            <a:off x="168275" y="-1825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descr="data:image/jpeg;base64,/9j/4AAQSkZJRgABAQAAAQABAAD/2wCEAAkGBggGDxAIBxASEBEQFBIQDxAXEBQSFBgWFREVFRYcFBQZGyYhGBkvJRMWKy8gIywpLCw4Fh4xQTw2OjItLCkBCQoKDgwOGQ8PGSkcHCQ1KTUsKS0sKTQpLS4vLCkpNSkyMCktLCksKTUqLCksNDMsLDUpNSkwLDUsKTEtNTU1Kf/AABEIAKsBJgMBIgACEQEDEQH/xAAcAAEBAAIDAQEAAAAAAAAAAAAABQYHAwQIAgH/xABIEAACAQMCAwQECAoHCQAAAAAAAQIDBBEFBiExQRI1dLMHEyJRFBUjQlJhcYEXMlVigpGhorHSFiRyk8HT8RgzU1SSlMLR8P/EABgBAQEBAQEAAAAAAAAAAAAAAAABAwIE/8QAHxEBAAMBAAEFAQAAAAAAAAAAAAECEQMhEjFRodEE/9oADAMBAAIRAxEAPwDeIAAAAARN8d1aj4S68iZbIm+O6tR8JdeRMDj2B3Rpvg7byYF8gbA7o03wdt5MC+AAAAAAAAAAAGHapf6ttW5V1XnO4s6r7MovHapvPRpcfv5mWWt1RvIRr28lKE12oyXJoXNtSvISoXEVKMliUXyaMTs6dbZlV0W3K1m3Jc211bivpJc185LK4pphmIPmnUhVSqU2pRkk4tPKafFNPqj6AAAAAAAAAAAAAAAAAAAAAAAAAAAAAABE3x3VqPhLryJlsib47q1Hwl15EwOPYHdGm+DtvJgXyBsDujTfB23kwL4AAAAAAAAAAADgvLOlfQdCusp/c01xTi+jXRnOAMQtdQudqVvgOo8baWXTqpYUeOW8LkuPtR+bzXs5UcujJSWY8U+KZ19Q0+jqdN0LhcHxTXCUZLk4vo0Y5pl9X2zU+LtSfyPOnUxiMVnmvdT96+Y/zX7IZYAuIAAAAAAAAAAAAAAAAAAAAAAAAAAAARN8d1aj4S68iZbIm+O6tR8JdeRMDj2B3Rpvg7byYF8gbA7o03wdt5MC+AAAAAAAAAAAAAADp6pplHVKfqqvBrjCa5xfvX/rqdwAYtperVNCmtL1ThFYVOfSPHCw/wDhPgl9BvD4YZlJ0NY0ijq9P1dThJZcJ4Tw2sPg+afJrqR9C1Stps/irVOHZajTk23jpFNvnF/Nl+i+OHKDJwAUAAAAAAAAAAAAAAAAAAAAAAAACJvjurUfCXXkTLZE3x3VqPhLryJgcewO6NN8HbeTAvkDYHdGm+DtvJgXwAAAAAAAAAAAAAAAABM1vRqerQxwVSOexJrK484yXWL6opgDHNC1ycJ/FupZjUi1CLk8vPSMn1f0ZfO5c+eRknXdDhqkfW08KrFYi+klz7Mvq/g+J1Nva7UqP4v1HKqxfZjKXNtLPZl+fweH85JvmpJQZCACgAAAAAAAAAAAAAAAAAAMXufSftGznO2uL6jGdOUoTi+1lSi2mn7PvRxfhX2Z+UKP7/8AKa59P+wuzjdWnx59mneRS68oVP4Rf6P1mkAPWv4V9mflCj+//KSt2ek3aV/p99a219RlUqW1xTpxXay5SoyUUvZ97R5ePulTnXkqVJOUpNRjFLLbbwkl1YHpvZvpL2np2m2Fpd31GFSlbW9OpB9rMZRpRUk/Z5posfhX2Z+UKP7/APKPRtsqnszT6VlVinWn8tcvg/lJJZin7o4SX2N9TUnpQ9J9xDWKPxHJer02bSWF2alXjGr2sc44bh/1NcwNt/hX2Z+UKP738pyW3pP2jdzhb0L+jKdSUYQiu1lyk0kl7PvZR2xrmn7qtKOq2Ci4VY5ccLMZLhKMvrTyv2lX1NNfNX6kB9gAAAAAAAAAAAAAAAEbXtDWoL4RbYVWKx7u0lxSbXFPKTT5ppfdZAELb2vO8/qd7wrRyuPDtY5p+6a6rrzXVRukLcGhO6/rtksVY4bSeO2ovK4rlJdGTo7+tbCnF6hGcpSyqc4Ri4zccZ6+zJZ49OqbWCbixEz4hlwJmh7gtNfh621bUo/j03jtR+3HT6ymUmM8SAAIAAAAAAAAAAAAAOC+sqGpUqlndxU6dWMqdSD5OMlhr9p5F37tGvsq/q6ZVy4J9u3qP59KTfZecLL6PHWLPYJgfpe2Gt52LnaRzdW3aqW+Oclw7dP70uH1pfWB5YNs+gPZHxvdPcF7HNG0eKOVlSrYzn9FNP7XH3GtNG0a61y5paXZRbq1pqnFYfBt8XL3JcW30SZ6+25odntCypadbYjToQ9ub4ZeMznJvll5b92QMf8AS3vb+hmnydtLFzcZo23vTwu3P9FP9bieVG88TK/SZvKW9tQqXkH8hT+RtVxXycW8SafJyy2/tS6GJgbM9CW/1te7+K9Qni1u5JZb9mnV5Rl9SfBN/wBl9D0ueHD0z6E9/f0ps/iy/nm6tEott+1Upcoz+trk/ufUDZQAAAAAAAAAAAAAAAAAA/H9RpfcE7nS7+4lcdiUpNppL2exLDXYXTp+o3SYlvnZ8dapyu7KP9YispLh28f+X8eXua4vX1RkNuPSOdtmNa10nXrjbtb4XaSz9T/FlF81L9ht/bO57Pc1L19s+zOOFVpN+1F/4r3P/Q0JWlOi3GcXnLTg+DyuefcWtB1O429Vjd2s855+5rrGSPT0py4UisztmdJ7f1dLXiuV+2+QdTSr+Op0ad3BY7cVLGc4yvedsxcgAAAAAAAAAAAADGr683jCrONjaWU6Sk/Vynd1YTcejlFUWk/qyzg+Hb6/5LT/APvq3+SZYANTaNsTcmh6pc7ktrLT+3XT7NL4ZV7NOU8OrKD9Tzk0/s7TS4M7npA/p1qOmXdGpRsremqU516kLurOfqoRc5xinSXNRxz5NrqbNIm+O6tR8JdeRMDz5pPoL3PrNvR1G2lberr04VodqtNS7M4qSyuw8Pidr/Z43b9O0/vp/wCWb12B3Rpvg7byYF8DzX/s8bt+naf30/8ALKu2PQ3vnal3R1XT6lp26UsuPr54nF8JRl8nyayv28zf4A+YOTSc1h4WVnOH9vU+gAAAAAAAAAAAAAAAAAAAAxLemzKGs053NrBeu/GeEk5NLGV73j9eDXdhtjWpKq6VtKappp9pYjnHTPF/YjeIwcWpFvdtz7W5xlUDZdxYu1ha2S7LpJKpDOX2nzfawu0nx4/dwaaV8xPXNGuNJqPWNIbTXtVKeMr8546xfVLiuaLui6xQ1qkq9Hg1wqQzlxljOPrXVPquIpNp31Rn4yn5d8AHaAAAAAAAAAAAAAARN8d1aj4S68iZbIm+O6tR8JdeRMDj2B3Rpvg7byYF8gbA7o03wdt5MC+AAAAAAAAAAAAAAAAAAAAAAAAAAAH41nmYpqOnVdt1fjPTV8k38rT5RWXxz+Zx5/NbzybTyw/JRU04yWU+DQHBY31LUIKtRfDk0+cX1Ul7/wDXkdgxO5t621avwq2y7eeIyjnkukW+n5sny/FfDismtbqlewVeg+1GXJ/xTXR+9dAOYAAAAAAAAAAAAAIm+O6tR8JdeRMtkTfHdWo+EuvImBx7A7o03wdt5MC+QNgd0ab4O28mBfAAAAAAAAAAAAAAAAAAAAAAAAAAAAAAPitRp3EXSrJSjJNST5NMxNuvs+t1nbVH9r5Yx/bSXD6SWOaRl5w3drRvYSoXC7UZLDX/AN1A+re4p3UY1qDUoyScZLk0zkMRpXdbaNX4PeZlbzbaqf44+l9JLnz557WWQnGolODTTSaaeU0+WGB9AAAAAAAAAAARN8d1aj4S68iZbIm+O6tR8JdeRMDj2B3Rpvg7byYF8gbA7o03wdt5MC+AAAAAAAAAAAAAAAAAAAAAAAAAAAAAAAAB1tQsKGpU5W1ysxl+tPo0+jMT029rbNrfFupyzbTfyFTpHP8ACPvXTnyzjNTpatpVDWKTt7hc+MZdYvo0B3E0+KP0w/RdXrbdqx0XV+EOCoVW+H1LP0fd7uXLlmAAAAAAAAAAib47q1Hwl15Ey2RN8d1aj4S68iYHHsDujTfB23kwL5A2B3Rpvg7byYF8AAAAAAAAAAAAAAAAAAAAAAAAAAAAAAAAAAAJuuaJQ1ul6mqkpLjCWM4f+K96OttuOrWsXaapDMY/7uopxlw+jJZz9j+5+92wAAAH/9k=" id="249" name="Google Shape;249;p33"/>
          <p:cNvSpPr txBox="1"/>
          <p:nvPr/>
        </p:nvSpPr>
        <p:spPr>
          <a:xfrm>
            <a:off x="168275" y="-1825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descr="data:image/jpeg;base64,/9j/4AAQSkZJRgABAQAAAQABAAD/2wCEAAkGBggGDxAIBxASEBEQFBIQDxAXEBQSFBgWFREVFRYcFBQZGyYhGBkvJRMWKy8gIywpLCw4Fh4xQTw2OjItLCkBCQoKDgwOGQ8PGSkcHCQ1KTUsKS0sKTQpLS4vLCkpNSkyMCktLCksKTUqLCksNDMsLDUpNSkwLDUsKTEtNTU1Kf/AABEIAKsBJgMBIgACEQEDEQH/xAAcAAEBAAIDAQEAAAAAAAAAAAAABQYHAwQIAgH/xABIEAACAQMCAwQECAoHCQAAAAAAAQIDBBEFBiExQRI1dLMHEyJRFBUjQlJhcYEXMlVigpGhorHSFiRyk8HT8RgzU1SSlMLR8P/EABgBAQEBAQEAAAAAAAAAAAAAAAABAwIE/8QAHxEBAAMBAAEFAQAAAAAAAAAAAAECEQMhEjFRodEE/9oADAMBAAIRAxEAPwDeIAAAAARN8d1aj4S68iZbIm+O6tR8JdeRMDj2B3Rpvg7byYF8gbA7o03wdt5MC+AAAAAAAAAAAGHapf6ttW5V1XnO4s6r7MovHapvPRpcfv5mWWt1RvIRr28lKE12oyXJoXNtSvISoXEVKMliUXyaMTs6dbZlV0W3K1m3Jc211bivpJc185LK4pphmIPmnUhVSqU2pRkk4tPKafFNPqj6AAAAAAAAAAAAAAAAAAAAAAAAAAAAAABE3x3VqPhLryJlsib47q1Hwl15EwOPYHdGm+DtvJgXyBsDujTfB23kwL4AAAAAAAAAAADgvLOlfQdCusp/c01xTi+jXRnOAMQtdQudqVvgOo8baWXTqpYUeOW8LkuPtR+bzXs5UcujJSWY8U+KZ19Q0+jqdN0LhcHxTXCUZLk4vo0Y5pl9X2zU+LtSfyPOnUxiMVnmvdT96+Y/zX7IZYAuIAAAAAAAAAAAAAAAAAAAAAAAAAAAARN8d1aj4S68iZbIm+O6tR8JdeRMDj2B3Rpvg7byYF8gbA7o03wdt5MC+AAAAAAAAAAAAAADp6pplHVKfqqvBrjCa5xfvX/rqdwAYtperVNCmtL1ThFYVOfSPHCw/wDhPgl9BvD4YZlJ0NY0ijq9P1dThJZcJ4Tw2sPg+afJrqR9C1Stps/irVOHZajTk23jpFNvnF/Nl+i+OHKDJwAUAAAAAAAAAAAAAAAAAAAAAAAACJvjurUfCXXkTLZE3x3VqPhLryJgcewO6NN8HbeTAvkDYHdGm+DtvJgXwAAAAAAAAAAAAAAAABM1vRqerQxwVSOexJrK484yXWL6opgDHNC1ycJ/FupZjUi1CLk8vPSMn1f0ZfO5c+eRknXdDhqkfW08KrFYi+klz7Mvq/g+J1Nva7UqP4v1HKqxfZjKXNtLPZl+fweH85JvmpJQZCACgAAAAAAAAAAAAAAAAAAMXufSftGznO2uL6jGdOUoTi+1lSi2mn7PvRxfhX2Z+UKP7/8AKa59P+wuzjdWnx59mneRS68oVP4Rf6P1mkAPWv4V9mflCj+//KSt2ek3aV/p99a219RlUqW1xTpxXay5SoyUUvZ97R5ePulTnXkqVJOUpNRjFLLbbwkl1YHpvZvpL2np2m2Fpd31GFSlbW9OpB9rMZRpRUk/Z5posfhX2Z+UKP7/APKPRtsqnszT6VlVinWn8tcvg/lJJZin7o4SX2N9TUnpQ9J9xDWKPxHJer02bSWF2alXjGr2sc44bh/1NcwNt/hX2Z+UKP738pyW3pP2jdzhb0L+jKdSUYQiu1lyk0kl7PvZR2xrmn7qtKOq2Ci4VY5ccLMZLhKMvrTyv2lX1NNfNX6kB9gAAAAAAAAAAAAAAAEbXtDWoL4RbYVWKx7u0lxSbXFPKTT5ppfdZAELb2vO8/qd7wrRyuPDtY5p+6a6rrzXVRukLcGhO6/rtksVY4bSeO2ovK4rlJdGTo7+tbCnF6hGcpSyqc4Ri4zccZ6+zJZ49OqbWCbixEz4hlwJmh7gtNfh621bUo/j03jtR+3HT6ymUmM8SAAIAAAAAAAAAAAAAOC+sqGpUqlndxU6dWMqdSD5OMlhr9p5F37tGvsq/q6ZVy4J9u3qP59KTfZecLL6PHWLPYJgfpe2Gt52LnaRzdW3aqW+Oclw7dP70uH1pfWB5YNs+gPZHxvdPcF7HNG0eKOVlSrYzn9FNP7XH3GtNG0a61y5paXZRbq1pqnFYfBt8XL3JcW30SZ6+25odntCypadbYjToQ9ub4ZeMznJvll5b92QMf8AS3vb+hmnydtLFzcZo23vTwu3P9FP9bieVG88TK/SZvKW9tQqXkH8hT+RtVxXycW8SafJyy2/tS6GJgbM9CW/1te7+K9Qni1u5JZb9mnV5Rl9SfBN/wBl9D0ueHD0z6E9/f0ps/iy/nm6tEott+1Upcoz+trk/ufUDZQAAAAAAAAAAAAAAAAAA/H9RpfcE7nS7+4lcdiUpNppL2exLDXYXTp+o3SYlvnZ8dapyu7KP9YispLh28f+X8eXua4vX1RkNuPSOdtmNa10nXrjbtb4XaSz9T/FlF81L9ht/bO57Pc1L19s+zOOFVpN+1F/4r3P/Q0JWlOi3GcXnLTg+DyuefcWtB1O429Vjd2s855+5rrGSPT0py4UisztmdJ7f1dLXiuV+2+QdTSr+Op0ad3BY7cVLGc4yvedsxcgAAAAAAAAAAAADGr683jCrONjaWU6Sk/Vynd1YTcejlFUWk/qyzg+Hb6/5LT/APvq3+SZYANTaNsTcmh6pc7ktrLT+3XT7NL4ZV7NOU8OrKD9Tzk0/s7TS4M7npA/p1qOmXdGpRsremqU516kLurOfqoRc5xinSXNRxz5NrqbNIm+O6tR8JdeRMDz5pPoL3PrNvR1G2lberr04VodqtNS7M4qSyuw8Pidr/Z43b9O0/vp/wCWb12B3Rpvg7byYF8DzX/s8bt+naf30/8ALKu2PQ3vnal3R1XT6lp26UsuPr54nF8JRl8nyayv28zf4A+YOTSc1h4WVnOH9vU+gAAAAAAAAAAAAAAAAAAAAxLemzKGs053NrBeu/GeEk5NLGV73j9eDXdhtjWpKq6VtKappp9pYjnHTPF/YjeIwcWpFvdtz7W5xlUDZdxYu1ha2S7LpJKpDOX2nzfawu0nx4/dwaaV8xPXNGuNJqPWNIbTXtVKeMr8546xfVLiuaLui6xQ1qkq9Hg1wqQzlxljOPrXVPquIpNp31Rn4yn5d8AHaAAAAAAAAAAAAAARN8d1aj4S68iZbIm+O6tR8JdeRMDj2B3Rpvg7byYF8gbA7o03wdt5MC+AAAAAAAAAAAAAAAAAAAAAAAAAAAH41nmYpqOnVdt1fjPTV8k38rT5RWXxz+Zx5/NbzybTyw/JRU04yWU+DQHBY31LUIKtRfDk0+cX1Ul7/wDXkdgxO5t621avwq2y7eeIyjnkukW+n5sny/FfDismtbqlewVeg+1GXJ/xTXR+9dAOYAAAAAAAAAAAAAIm+O6tR8JdeRMtkTfHdWo+EuvImBx7A7o03wdt5MC+QNgd0ab4O28mBfAAAAAAAAAAAAAAAAAAAAAAAAAAAAAAPitRp3EXSrJSjJNST5NMxNuvs+t1nbVH9r5Yx/bSXD6SWOaRl5w3drRvYSoXC7UZLDX/AN1A+re4p3UY1qDUoyScZLk0zkMRpXdbaNX4PeZlbzbaqf44+l9JLnz557WWQnGolODTTSaaeU0+WGB9AAAAAAAAAAARN8d1aj4S68iZbIm+O6tR8JdeRMDj2B3Rpvg7byYF8gbA7o03wdt5MC+AAAAAAAAAAAAAAAAAAAAAAAAAAAAAAAAB1tQsKGpU5W1ysxl+tPo0+jMT029rbNrfFupyzbTfyFTpHP8ACPvXTnyzjNTpatpVDWKTt7hc+MZdYvo0B3E0+KP0w/RdXrbdqx0XV+EOCoVW+H1LP0fd7uXLlmAAAAAAAAAAib47q1Hwl15Ey2RN8d1aj4S68iYHHsDujTfB23kwL5A2B3Rpvg7byYF8AAAAAAAAAAAAAAAAAAAAAAAAAAAAAAAAAAAJuuaJQ1ul6mqkpLjCWM4f+K96OttuOrWsXaapDMY/7uopxlw+jJZz9j+5+92wAAAH/9k=" id="250" name="Google Shape;250;p33"/>
          <p:cNvSpPr txBox="1"/>
          <p:nvPr/>
        </p:nvSpPr>
        <p:spPr>
          <a:xfrm>
            <a:off x="168275" y="-182562"/>
            <a:ext cx="304800" cy="30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251" name="Google Shape;251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30262" y="2852737"/>
            <a:ext cx="1809750" cy="317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2" name="Google Shape;252;p3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92725" y="2813050"/>
            <a:ext cx="3086100" cy="3171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3" name="Google Shape;253;p3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71850" y="3086100"/>
            <a:ext cx="1200150" cy="2705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7" name="Shape 2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Google Shape;258;p34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DIAC</a:t>
            </a:r>
            <a:endParaRPr/>
          </a:p>
        </p:txBody>
      </p:sp>
      <p:sp>
        <p:nvSpPr>
          <p:cNvPr id="259" name="Google Shape;259;p34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0" name="Google Shape;260;p34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Características Básicas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Suporta elevados picos de corrente 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Apresenta tensão de avalanche especificada (V</a:t>
            </a:r>
            <a:r>
              <a:rPr b="0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 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É usado nos circuitos de disparo dos TRIAC. 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Como um DIAC é um gatilho bidirecional, seus terminais são marcados como A1 ou MT1 e A2 ou MT2.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4" name="Shape 2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" name="Google Shape;265;p35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DIAC</a:t>
            </a:r>
            <a:endParaRPr/>
          </a:p>
        </p:txBody>
      </p:sp>
      <p:sp>
        <p:nvSpPr>
          <p:cNvPr id="266" name="Google Shape;266;p35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67" name="Google Shape;267;p35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Curva Característica</a:t>
            </a:r>
            <a:endParaRPr/>
          </a:p>
        </p:txBody>
      </p:sp>
      <p:pic>
        <p:nvPicPr>
          <p:cNvPr id="268" name="Google Shape;268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00250" y="2571750"/>
            <a:ext cx="5256212" cy="3959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36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274" name="Google Shape;274;p36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75" name="Google Shape;275;p36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TRIAC: Triodo de Corrente Alternada;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TRIAC desempenha a função de 2 SCRs numa operação de onda completa;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disparo pode ser feito tanto com pulso positivo quanto negativo.</a:t>
            </a:r>
            <a:endParaRPr/>
          </a:p>
          <a:p>
            <a:pPr indent="-200660" lvl="0" marL="3429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p37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281" name="Google Shape;281;p37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2" name="Google Shape;282;p37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TRIAC proporciona maior simplicidade e eficiência, no controle de potência de onda completa.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TRIAC também pode ser entendido como um DIAC no qual foi adicionado um terminal de controle permitindo disparar o dispositivo com diferentes valores de tensão.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6" name="Shape 2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7" name="Google Shape;287;p38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288" name="Google Shape;288;p38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89" name="Google Shape;289;p38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Simbologia, Equivalente e Componente</a:t>
            </a:r>
            <a:endParaRPr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                         Símbolo                 Estrutura                Componente</a:t>
            </a:r>
            <a:endParaRPr/>
          </a:p>
        </p:txBody>
      </p:sp>
      <p:pic>
        <p:nvPicPr>
          <p:cNvPr id="290" name="Google Shape;290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7925" y="2999600"/>
            <a:ext cx="1992300" cy="2519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seriallink.com.br/loja/images/prod_tic246_gde.png" id="291" name="Google Shape;291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050937" y="2999600"/>
            <a:ext cx="1811400" cy="2519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92" name="Google Shape;292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363287" y="3104362"/>
            <a:ext cx="1914600" cy="2095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6" name="Shape 2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" name="Google Shape;297;p39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298" name="Google Shape;298;p39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299" name="Google Shape;299;p39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Curva Característica</a:t>
            </a:r>
            <a:endParaRPr/>
          </a:p>
        </p:txBody>
      </p:sp>
      <p:pic>
        <p:nvPicPr>
          <p:cNvPr id="300" name="Google Shape;300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500187" y="2857500"/>
            <a:ext cx="6832600" cy="3240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4" name="Shape 3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Google Shape;305;p40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306" name="Google Shape;306;p40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07" name="Google Shape;307;p40"/>
          <p:cNvSpPr txBox="1"/>
          <p:nvPr>
            <p:ph idx="1" type="body"/>
          </p:nvPr>
        </p:nvSpPr>
        <p:spPr>
          <a:xfrm>
            <a:off x="285750" y="2017712"/>
            <a:ext cx="8669337" cy="1339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Aplicação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Revisão - Relé Eletromecânico </a:t>
            </a:r>
            <a:endParaRPr/>
          </a:p>
        </p:txBody>
      </p:sp>
      <p:pic>
        <p:nvPicPr>
          <p:cNvPr id="308" name="Google Shape;308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85875" y="3143250"/>
            <a:ext cx="6840537" cy="3457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12" name="Shape 3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3" name="Google Shape;313;p41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314" name="Google Shape;314;p41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15" name="Google Shape;315;p41"/>
          <p:cNvSpPr txBox="1"/>
          <p:nvPr>
            <p:ph idx="1" type="body"/>
          </p:nvPr>
        </p:nvSpPr>
        <p:spPr>
          <a:xfrm>
            <a:off x="285750" y="2017712"/>
            <a:ext cx="8669337" cy="1339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Aplicação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Relé de Estado Sólido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http://www.cuin.com.br/2012/08/rele-de-estado-solido-para-arduino-open-hardware/</a:t>
            </a:r>
            <a:endParaRPr/>
          </a:p>
        </p:txBody>
      </p:sp>
      <p:pic>
        <p:nvPicPr>
          <p:cNvPr descr="http://www.cuin.com.br/wp-content/uploads/2012/08/rele_diagrama.jpg" id="316" name="Google Shape;316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3125" y="3067050"/>
            <a:ext cx="4896000" cy="12858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cuin.com.br/wp-content/uploads/2012/08/rele_componentes_instalados-300x188.jpg" id="317" name="Google Shape;317;p4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143000" y="4276725"/>
            <a:ext cx="2857500" cy="17907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http://www.cuin.com.br/wp-content/uploads/2012/08/rele_arduino-300x193.jpg" id="318" name="Google Shape;318;p4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00625" y="4276725"/>
            <a:ext cx="2857500" cy="1838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22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3" name="Google Shape;323;p42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324" name="Google Shape;324;p42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25" name="Google Shape;325;p42"/>
          <p:cNvSpPr txBox="1"/>
          <p:nvPr>
            <p:ph idx="1" type="body"/>
          </p:nvPr>
        </p:nvSpPr>
        <p:spPr>
          <a:xfrm>
            <a:off x="285750" y="2017712"/>
            <a:ext cx="8669337" cy="55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Relé de Estado Sólido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000"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000"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000"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000"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000"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000"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000"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000"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0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Vídeo do Circuito do Relé com Triac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sng" cap="none" strike="noStrike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https://www.youtube.com/watch?v=RRCmF628Hf0</a:t>
            </a:r>
            <a:endParaRPr/>
          </a:p>
        </p:txBody>
      </p:sp>
      <p:pic>
        <p:nvPicPr>
          <p:cNvPr id="326" name="Google Shape;326;p4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574363" y="2571749"/>
            <a:ext cx="5995287" cy="336708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6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</p:txBody>
      </p:sp>
      <p:sp>
        <p:nvSpPr>
          <p:cNvPr id="109" name="Google Shape;109;p16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10" name="Google Shape;110;p16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tiristor é um dispositivo de quatro camadas e membro da família dos semi-condutores que tem dois estados estáveis de operação: um estado apresenta corrente aproximadamente igual a zero, e o outro tem uma corrente elevada; limitada apenas pela resistência externa.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tiristor pode ser considerado uma chave unidirecional que substitui, com vantagens, por exemplo, contatores e relés de grande capacidade.</a:t>
            </a:r>
            <a:endParaRPr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0" name="Shape 3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1" name="Google Shape;331;p43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332" name="Google Shape;332;p43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33" name="Google Shape;333;p43"/>
          <p:cNvSpPr txBox="1"/>
          <p:nvPr>
            <p:ph idx="1" type="body"/>
          </p:nvPr>
        </p:nvSpPr>
        <p:spPr>
          <a:xfrm>
            <a:off x="285750" y="2017712"/>
            <a:ext cx="8669337" cy="1339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Aplicação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 (Dimmer Analógico)</a:t>
            </a:r>
            <a:endParaRPr/>
          </a:p>
          <a:p>
            <a:pPr indent="-204469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04469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04469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04469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04469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04469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04469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04469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04469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04469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04469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SzPts val="1280"/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sng" cap="none" strike="noStrike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www.feiradeciencias.com.br</a:t>
            </a:r>
            <a:endParaRPr/>
          </a:p>
        </p:txBody>
      </p:sp>
      <p:pic>
        <p:nvPicPr>
          <p:cNvPr descr="http://www.feiradeciencias.com.br/sala03/image03/03_09_02.gif" id="334" name="Google Shape;334;p4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558925" y="3213100"/>
            <a:ext cx="5688012" cy="30019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38" name="Shape 3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9" name="Google Shape;339;p44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340" name="Google Shape;340;p44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41" name="Google Shape;341;p44"/>
          <p:cNvSpPr txBox="1"/>
          <p:nvPr>
            <p:ph idx="1" type="body"/>
          </p:nvPr>
        </p:nvSpPr>
        <p:spPr>
          <a:xfrm>
            <a:off x="285750" y="2017712"/>
            <a:ext cx="8669337" cy="13398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Aplicação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 (Dimmer Digital)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sng" cap="none" strike="noStrike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http://i.stack.imgur.com/BGMTp.jpg</a:t>
            </a:r>
            <a:endParaRPr/>
          </a:p>
        </p:txBody>
      </p:sp>
      <p:pic>
        <p:nvPicPr>
          <p:cNvPr id="342" name="Google Shape;342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643062" y="3154362"/>
            <a:ext cx="6086475" cy="313213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6" name="Shape 3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7" name="Google Shape;347;p45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348" name="Google Shape;348;p45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49" name="Google Shape;349;p45"/>
          <p:cNvSpPr txBox="1"/>
          <p:nvPr>
            <p:ph idx="1" type="body"/>
          </p:nvPr>
        </p:nvSpPr>
        <p:spPr>
          <a:xfrm>
            <a:off x="285750" y="2017712"/>
            <a:ext cx="8669337" cy="625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 (Dimmer Digital)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para o Controle  do Brilho da Lâmpada</a:t>
            </a:r>
            <a:endParaRPr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C:\Users\gustavo-note\Dropbox\pendrive\Gustavo\2014\pesquisa\projvolunt\Foto0164-redim.jpg" id="350" name="Google Shape;350;p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82837" y="2697162"/>
            <a:ext cx="4475162" cy="33575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5" name="Google Shape;355;p46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356" name="Google Shape;356;p46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57" name="Google Shape;357;p46"/>
          <p:cNvSpPr txBox="1"/>
          <p:nvPr>
            <p:ph idx="1" type="body"/>
          </p:nvPr>
        </p:nvSpPr>
        <p:spPr>
          <a:xfrm>
            <a:off x="285750" y="2017712"/>
            <a:ext cx="8669337" cy="625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 (Dimmer Digital)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Vídeo do Circuito para o Controle do Brilho da Lâmpada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sng" cap="none" strike="noStrike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https://www.youtube.com/watch?v=5YWZ-cRxhy0</a:t>
            </a:r>
            <a:endParaRPr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sng" cap="none" strike="noStrike">
              <a:solidFill>
                <a:schemeClr val="hlink"/>
              </a:solidFill>
              <a:latin typeface="Tahoma"/>
              <a:ea typeface="Tahoma"/>
              <a:cs typeface="Tahoma"/>
              <a:sym typeface="Tahoma"/>
              <a:hlinkClick r:id="rId4"/>
            </a:endParaRPr>
          </a:p>
        </p:txBody>
      </p:sp>
      <p:pic>
        <p:nvPicPr>
          <p:cNvPr id="358" name="Google Shape;358;p4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571750" y="2495550"/>
            <a:ext cx="4172100" cy="3429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47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364" name="Google Shape;364;p47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65" name="Google Shape;365;p47"/>
          <p:cNvSpPr txBox="1"/>
          <p:nvPr>
            <p:ph idx="1" type="body"/>
          </p:nvPr>
        </p:nvSpPr>
        <p:spPr>
          <a:xfrm>
            <a:off x="285750" y="2017712"/>
            <a:ext cx="8669337" cy="6254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 (Dimmer Digital)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212.6850 V              205.6945 V               161.5899 V                      81.0535 V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Formas de Onda</a:t>
            </a:r>
            <a:endParaRPr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66" name="Google Shape;366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1437" y="3214687"/>
            <a:ext cx="2160587" cy="173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7" name="Google Shape;367;p4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339975" y="3214687"/>
            <a:ext cx="2160587" cy="1730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8" name="Google Shape;368;p4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625975" y="3214687"/>
            <a:ext cx="2160587" cy="17430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69" name="Google Shape;369;p47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911975" y="3198812"/>
            <a:ext cx="2160587" cy="1730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3" name="Shape 3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4" name="Google Shape;374;p48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375" name="Google Shape;375;p48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76" name="Google Shape;376;p48"/>
          <p:cNvSpPr txBox="1"/>
          <p:nvPr>
            <p:ph idx="1" type="body"/>
          </p:nvPr>
        </p:nvSpPr>
        <p:spPr>
          <a:xfrm>
            <a:off x="285750" y="2017712"/>
            <a:ext cx="8669337" cy="982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Controle de Iluminação (Dimmer Digital)</a:t>
            </a:r>
            <a:endParaRPr/>
          </a:p>
          <a:p>
            <a:pPr indent="-2286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</a:pPr>
            <a:r>
              <a:rPr b="0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Cálculo do Vrms de forma discreta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77" name="Google Shape;377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08250" y="3100387"/>
            <a:ext cx="4635500" cy="34718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1" name="Shape 3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2" name="Google Shape;382;p49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383" name="Google Shape;383;p49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84" name="Google Shape;384;p49"/>
          <p:cNvSpPr txBox="1"/>
          <p:nvPr>
            <p:ph idx="1" type="body"/>
          </p:nvPr>
        </p:nvSpPr>
        <p:spPr>
          <a:xfrm>
            <a:off x="285750" y="2017712"/>
            <a:ext cx="8669337" cy="55403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2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</a:pPr>
            <a:r>
              <a:rPr b="0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Cálculo do Vrms de forma discreta (passo-a-passo)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85" name="Google Shape;385;p4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23850" y="3190875"/>
            <a:ext cx="8494712" cy="952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6" name="Google Shape;386;p4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5750" y="4543425"/>
            <a:ext cx="8643937" cy="11715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0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Google Shape;391;p50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392" name="Google Shape;392;p50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93" name="Google Shape;393;p50"/>
          <p:cNvSpPr txBox="1"/>
          <p:nvPr>
            <p:ph idx="1" type="body"/>
          </p:nvPr>
        </p:nvSpPr>
        <p:spPr>
          <a:xfrm>
            <a:off x="285750" y="2017712"/>
            <a:ext cx="8669337" cy="982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2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</a:pPr>
            <a:r>
              <a:rPr b="0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Cálculo do Vrms de forma discreta (passo-a-passo)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94" name="Google Shape;394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04800" y="4267200"/>
            <a:ext cx="8532812" cy="2162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395" name="Google Shape;395;p5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00037" y="2500312"/>
            <a:ext cx="8542337" cy="15906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p51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TRIAC</a:t>
            </a:r>
            <a:endParaRPr/>
          </a:p>
        </p:txBody>
      </p:sp>
      <p:sp>
        <p:nvSpPr>
          <p:cNvPr id="401" name="Google Shape;401;p51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02" name="Google Shape;402;p51"/>
          <p:cNvSpPr txBox="1"/>
          <p:nvPr>
            <p:ph idx="1" type="body"/>
          </p:nvPr>
        </p:nvSpPr>
        <p:spPr>
          <a:xfrm>
            <a:off x="285750" y="2017712"/>
            <a:ext cx="8669337" cy="9826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2" marL="1143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</a:pPr>
            <a:r>
              <a:rPr b="0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Cálculo do Vrms de forma discreta (passo-a-passo)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just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03" name="Google Shape;403;p5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9087" y="2786062"/>
            <a:ext cx="8504237" cy="244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404" name="Google Shape;404;p5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85750" y="5414962"/>
            <a:ext cx="8570912" cy="371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8" name="Shape 4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Google Shape;409;p52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410" name="Google Shape;410;p5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1" name="Google Shape;411;p5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2" name="Google Shape;412;p5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3" name="Google Shape;413;p5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4" name="Google Shape;414;p5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5" name="Google Shape;415;p5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6" name="Google Shape;416;p5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7" name="Google Shape;417;p5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8" name="Google Shape;418;p52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419" name="Google Shape;419;p52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20" name="Google Shape;420;p52"/>
          <p:cNvSpPr txBox="1"/>
          <p:nvPr>
            <p:ph idx="1" type="body"/>
          </p:nvPr>
        </p:nvSpPr>
        <p:spPr>
          <a:xfrm>
            <a:off x="285750" y="2017712"/>
            <a:ext cx="8669337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en-US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/>
          </a:p>
          <a:p>
            <a:pPr indent="-22098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17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</p:txBody>
      </p:sp>
      <p:sp>
        <p:nvSpPr>
          <p:cNvPr id="116" name="Google Shape;116;p17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17" name="Google Shape;117;p17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Tornou-se vantajoso no controle de grandes potências.</a:t>
            </a:r>
            <a:endParaRPr/>
          </a:p>
          <a:p>
            <a:pPr indent="-2286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</a:pPr>
            <a:r>
              <a:rPr b="0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Dispositivo leve, pequeno, confiável, de ação rápida;</a:t>
            </a:r>
            <a:endParaRPr/>
          </a:p>
          <a:p>
            <a:pPr indent="-2286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</a:pPr>
            <a:r>
              <a:rPr b="0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Pode ser ligado com correntes muito reduzidas; e</a:t>
            </a:r>
            <a:endParaRPr/>
          </a:p>
          <a:p>
            <a:pPr indent="-2286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</a:pPr>
            <a:r>
              <a:rPr b="0" i="0" lang="en-US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Não apresenta problemas de desgaste mecânico porque não possui partes móveis.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</p:txBody>
      </p:sp>
      <p:sp>
        <p:nvSpPr>
          <p:cNvPr id="123" name="Google Shape;123;p18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24" name="Google Shape;124;p18"/>
          <p:cNvSpPr txBox="1"/>
          <p:nvPr>
            <p:ph idx="1" type="body"/>
          </p:nvPr>
        </p:nvSpPr>
        <p:spPr>
          <a:xfrm>
            <a:off x="285750" y="2017712"/>
            <a:ext cx="8669337" cy="4625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Comparação entre os semicondutores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0" i="0" sz="2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Limites de operação de componentes semicondutores de potência</a:t>
            </a:r>
            <a:endParaRPr/>
          </a:p>
        </p:txBody>
      </p:sp>
      <p:pic>
        <p:nvPicPr>
          <p:cNvPr id="125" name="Google Shape;125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071687" y="2643187"/>
            <a:ext cx="4981575" cy="360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9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19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131" name="Google Shape;131;p19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32" name="Google Shape;132;p19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 (Silicon Controlled Rectifier) - Retificador Controlado de Silício.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É o tiristor de uso mais difundido.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Possui 3 terminais: </a:t>
            </a:r>
            <a:r>
              <a:rPr b="0" i="1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anodo</a:t>
            </a: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e </a:t>
            </a:r>
            <a:r>
              <a:rPr b="0" i="1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catodo</a:t>
            </a: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, pelos quais flui a corrente, 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 a </a:t>
            </a:r>
            <a:r>
              <a:rPr b="0" i="1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porta</a:t>
            </a: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(ou </a:t>
            </a:r>
            <a:r>
              <a:rPr b="0" i="1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gate</a:t>
            </a: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 que, a uma injeção de corrente, faz com que se estabeleça a corrente.</a:t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0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138" name="Google Shape;138;p20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39" name="Google Shape;139;p20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Simbologia, camadas e junções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   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en-US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Símbolo e Camadas de Semicondutores</a:t>
            </a:r>
            <a:endParaRPr/>
          </a:p>
        </p:txBody>
      </p:sp>
      <p:pic>
        <p:nvPicPr>
          <p:cNvPr id="140" name="Google Shape;140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14500" y="2643187"/>
            <a:ext cx="5961062" cy="3600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1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146" name="Google Shape;146;p21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7" name="Google Shape;147;p21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Características Básicas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São chaves estáticas bi-estáveis, ou seja, trabalham em dois estados: não condução e condução, com a possibilidade de controle.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uso do silício foi utilizado devido a sua alta capacidade de potência e capacidade de suportar altas temperaturas.</a:t>
            </a:r>
            <a:endParaRPr/>
          </a:p>
          <a:p>
            <a:pPr indent="-285750" lvl="1" marL="74295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en-US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Apresentam alta velocidade de comutação e elevada vida útil.</a:t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Google Shape;152;p22"/>
          <p:cNvSpPr txBox="1"/>
          <p:nvPr>
            <p:ph type="title"/>
          </p:nvPr>
        </p:nvSpPr>
        <p:spPr>
          <a:xfrm>
            <a:off x="1258887" y="214312"/>
            <a:ext cx="7685087" cy="14620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en-US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SCR</a:t>
            </a:r>
            <a:endParaRPr/>
          </a:p>
        </p:txBody>
      </p:sp>
      <p:sp>
        <p:nvSpPr>
          <p:cNvPr id="153" name="Google Shape;153;p22"/>
          <p:cNvSpPr txBox="1"/>
          <p:nvPr/>
        </p:nvSpPr>
        <p:spPr>
          <a:xfrm>
            <a:off x="7042150" y="6243637"/>
            <a:ext cx="1905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en-US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4" name="Google Shape;154;p22"/>
          <p:cNvSpPr txBox="1"/>
          <p:nvPr>
            <p:ph idx="1" type="body"/>
          </p:nvPr>
        </p:nvSpPr>
        <p:spPr>
          <a:xfrm>
            <a:off x="285750" y="2017712"/>
            <a:ext cx="8669337" cy="42687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</a:pPr>
            <a:r>
              <a:rPr b="0" i="0" lang="en-US" sz="32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Exemplos de encapsulamento</a:t>
            </a:r>
            <a:endParaRPr/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en-US" sz="16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Tipos de encapsulamento</a:t>
            </a:r>
            <a:endParaRPr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5" name="Google Shape;155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4312" y="2928937"/>
            <a:ext cx="1089025" cy="3240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6" name="Google Shape;156;p2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428750" y="2928937"/>
            <a:ext cx="2662237" cy="3240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357687" y="3000375"/>
            <a:ext cx="1408112" cy="3240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929312" y="2928937"/>
            <a:ext cx="1328737" cy="3240087"/>
          </a:xfrm>
          <a:prstGeom prst="rect">
            <a:avLst/>
          </a:prstGeom>
          <a:noFill/>
          <a:ln>
            <a:noFill/>
          </a:ln>
        </p:spPr>
      </p:pic>
      <p:pic>
        <p:nvPicPr>
          <p:cNvPr id="159" name="Google Shape;159;p22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7358062" y="2928937"/>
            <a:ext cx="1646237" cy="324008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