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</p:sldIdLst>
  <p:sldSz cy="5143500" cx="9144000"/>
  <p:notesSz cx="6858000" cy="9144000"/>
  <p:embeddedFontLst>
    <p:embeddedFont>
      <p:font typeface="Tahoma"/>
      <p:regular r:id="rId41"/>
      <p:bold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77683E9-033E-4A48-AFD2-D96B2F7B05D4}">
  <a:tblStyle styleId="{D77683E9-033E-4A48-AFD2-D96B2F7B05D4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20" Type="http://schemas.openxmlformats.org/officeDocument/2006/relationships/slide" Target="slides/slide13.xml"/><Relationship Id="rId42" Type="http://schemas.openxmlformats.org/officeDocument/2006/relationships/font" Target="fonts/Tahoma-bold.fntdata"/><Relationship Id="rId41" Type="http://schemas.openxmlformats.org/officeDocument/2006/relationships/font" Target="fonts/Tahoma-regular.fntdata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slide" Target="slides/slide30.xml"/><Relationship Id="rId14" Type="http://schemas.openxmlformats.org/officeDocument/2006/relationships/slide" Target="slides/slide7.xml"/><Relationship Id="rId36" Type="http://schemas.openxmlformats.org/officeDocument/2006/relationships/slide" Target="slides/slide29.xml"/><Relationship Id="rId17" Type="http://schemas.openxmlformats.org/officeDocument/2006/relationships/slide" Target="slides/slide10.xml"/><Relationship Id="rId39" Type="http://schemas.openxmlformats.org/officeDocument/2006/relationships/slide" Target="slides/slide32.xml"/><Relationship Id="rId16" Type="http://schemas.openxmlformats.org/officeDocument/2006/relationships/slide" Target="slides/slide9.xml"/><Relationship Id="rId38" Type="http://schemas.openxmlformats.org/officeDocument/2006/relationships/slide" Target="slides/slide31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171a4f2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171a4f2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171a4f2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76171a4f2_2_13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176171a4f2_2_13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76171a4f2_2_146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176171a4f2_2_146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176171a4f2_2_15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g176171a4f2_2_15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176171a4f2_2_15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176171a4f2_2_15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76171a4f2_2_166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176171a4f2_2_166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176171a4f2_2_173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176171a4f2_2_173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76171a4f2_2_18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176171a4f2_2_18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76171a4f2_2_18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176171a4f2_2_18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76171a4f2_2_19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g176171a4f2_2_19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76171a4f2_2_20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176171a4f2_2_20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76171a4f2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176171a4f2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76171a4f2_2_20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g176171a4f2_2_20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76171a4f2_2_21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g176171a4f2_2_21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76171a4f2_2_22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176171a4f2_2_22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76171a4f2_2_23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g176171a4f2_2_23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76171a4f2_2_23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g176171a4f2_2_23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76171a4f2_2_24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g176171a4f2_2_24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76171a4f2_2_25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g176171a4f2_2_25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176171a4f2_2_25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1" name="Google Shape;331;g176171a4f2_2_25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76171a4f2_2_26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g176171a4f2_2_26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76171a4f2_2_293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176171a4f2_2_293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76171a4f2_2_9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176171a4f2_2_9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176171a4f2_2_29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g176171a4f2_2_29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17a4bad679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2" name="Google Shape;362;g17a4bad679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17707cde2b_0_7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g17707cde2b_0_7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176171a4f2_2_306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g176171a4f2_2_306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76171a4f2_2_10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76171a4f2_2_10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76171a4f2_2_10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76171a4f2_2_10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76171a4f2_2_11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176171a4f2_2_11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76171a4f2_2_12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176171a4f2_2_12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76171a4f2_2_12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176171a4f2_2_12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76171a4f2_2_133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176171a4f2_2_133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138" y="1408585"/>
            <a:ext cx="44388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738" y="-458315"/>
            <a:ext cx="44388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300" cy="9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200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5" Type="http://schemas.openxmlformats.org/officeDocument/2006/relationships/image" Target="../media/image6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5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0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6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Teoria dos Semicondutores</a:t>
            </a:r>
            <a:b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e o </a:t>
            </a:r>
            <a:b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Diodo Semicondutor</a:t>
            </a:r>
            <a:endParaRPr sz="3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Definição – Materiais </a:t>
            </a:r>
            <a:endParaRPr/>
          </a:p>
        </p:txBody>
      </p:sp>
      <p:sp>
        <p:nvSpPr>
          <p:cNvPr id="201" name="Google Shape;201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2" name="Google Shape;202;p35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classificação dos materiais em condutor, semicondutor ou isolante é feita pelo seu valor de resistividade (ρ).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Tabela I apresenta os valores de resistividades típicos dos materiais.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Tabela I – Valores de resistividade típicos</a:t>
            </a:r>
            <a:endParaRPr sz="1400"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203" name="Google Shape;203;p35"/>
          <p:cNvGraphicFramePr/>
          <p:nvPr/>
        </p:nvGraphicFramePr>
        <p:xfrm>
          <a:off x="971550" y="36611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{D77683E9-033E-4A48-AFD2-D96B2F7B05D4}</a:tableStyleId>
              </a:tblPr>
              <a:tblGrid>
                <a:gridCol w="2665400"/>
                <a:gridCol w="2447925"/>
                <a:gridCol w="2232025"/>
              </a:tblGrid>
              <a:tr h="2738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ahoma"/>
                        <a:buNone/>
                      </a:pPr>
                      <a:r>
                        <a:rPr b="1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Condutor</a:t>
                      </a:r>
                      <a:endParaRPr sz="1100"/>
                    </a:p>
                  </a:txBody>
                  <a:tcPr marT="34325" marB="343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ahoma"/>
                        <a:buNone/>
                      </a:pPr>
                      <a:r>
                        <a:rPr b="1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Semicondutor</a:t>
                      </a:r>
                      <a:endParaRPr sz="1100"/>
                    </a:p>
                  </a:txBody>
                  <a:tcPr marT="34325" marB="343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ahoma"/>
                        <a:buNone/>
                      </a:pPr>
                      <a:r>
                        <a:rPr b="1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Isolante</a:t>
                      </a:r>
                      <a:endParaRPr sz="1100"/>
                    </a:p>
                  </a:txBody>
                  <a:tcPr marT="34325" marB="343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  <a:tr h="2750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ahoma"/>
                        <a:buNone/>
                      </a:pPr>
                      <a:r>
                        <a:rPr b="0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1.72x10</a:t>
                      </a:r>
                      <a:r>
                        <a:rPr b="0" baseline="30000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-6 </a:t>
                      </a:r>
                      <a:r>
                        <a:rPr b="0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Ω-cm (Cobre)</a:t>
                      </a:r>
                      <a:endParaRPr sz="1100"/>
                    </a:p>
                  </a:txBody>
                  <a:tcPr marT="34325" marB="343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ahoma"/>
                        <a:buNone/>
                      </a:pPr>
                      <a:r>
                        <a:rPr b="0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50 Ω-cm (Germânio)</a:t>
                      </a:r>
                      <a:endParaRPr sz="1100"/>
                    </a:p>
                  </a:txBody>
                  <a:tcPr marT="34325" marB="343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ahoma"/>
                        <a:buNone/>
                      </a:pPr>
                      <a:r>
                        <a:rPr b="0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10</a:t>
                      </a:r>
                      <a:r>
                        <a:rPr b="0" baseline="30000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12 </a:t>
                      </a:r>
                      <a:r>
                        <a:rPr b="0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Ω-cm (Mica)</a:t>
                      </a:r>
                      <a:endParaRPr sz="1100"/>
                    </a:p>
                  </a:txBody>
                  <a:tcPr marT="34325" marB="343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  <a:tr h="394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ahoma"/>
                        <a:buNone/>
                      </a:pPr>
                      <a:r>
                        <a:rPr b="0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2.82Ω-cm (Alumínio)</a:t>
                      </a:r>
                      <a:endParaRPr sz="1100"/>
                    </a:p>
                  </a:txBody>
                  <a:tcPr marT="34325" marB="343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ahoma"/>
                        <a:buNone/>
                      </a:pPr>
                      <a:r>
                        <a:rPr b="0" i="0" lang="pt-BR" sz="1400" u="none" cap="none" strike="noStrike">
                          <a:solidFill>
                            <a:srgbClr val="000000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50x10³ Ω-cm (Silício)</a:t>
                      </a:r>
                      <a:endParaRPr sz="1100"/>
                    </a:p>
                  </a:txBody>
                  <a:tcPr marT="34325" marB="343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34325" marB="343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Definição – Materiais </a:t>
            </a:r>
            <a:endParaRPr/>
          </a:p>
        </p:txBody>
      </p:sp>
      <p:sp>
        <p:nvSpPr>
          <p:cNvPr id="209" name="Google Shape;209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descr="http://www.10emtudo.com.br/_img/upload/artigo/artigo_10_6.gif" id="210" name="Google Shape;210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6625" y="1308500"/>
            <a:ext cx="7420800" cy="360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Definição – Materiais </a:t>
            </a:r>
            <a:endParaRPr/>
          </a:p>
        </p:txBody>
      </p:sp>
      <p:sp>
        <p:nvSpPr>
          <p:cNvPr id="216" name="Google Shape;216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7" name="Google Shape;217;p37"/>
          <p:cNvSpPr txBox="1"/>
          <p:nvPr>
            <p:ph idx="1" type="body"/>
          </p:nvPr>
        </p:nvSpPr>
        <p:spPr>
          <a:xfrm>
            <a:off x="727650" y="1513275"/>
            <a:ext cx="8227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1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Semicondutores Intrínsecos</a:t>
            </a:r>
            <a:endParaRPr sz="2400"/>
          </a:p>
          <a:p>
            <a:pPr indent="-353060" lvl="1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semicondutores mais comuns e mais utilizados são o </a:t>
            </a:r>
            <a:r>
              <a:rPr b="0" i="0" lang="pt-BR" sz="2400" u="sng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silício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(Si) e o </a:t>
            </a:r>
            <a:r>
              <a:rPr b="0" i="0" lang="pt-BR" sz="2400" u="sng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germânio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(Ge). </a:t>
            </a:r>
            <a:endParaRPr sz="2400"/>
          </a:p>
          <a:p>
            <a:pPr indent="-353060" lvl="1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Eles são elementos tetravalentes, possuindo quatro elétrons na camada de valência.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53060" lvl="1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Cada átomo compartilha 4 elétrons com os vizinhos, de modo a haver 8 elétrons em torno de cada núcleo.</a:t>
            </a:r>
            <a:endParaRPr sz="2400"/>
          </a:p>
          <a:p>
            <a:pPr indent="0" lvl="1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Definição – Materiais </a:t>
            </a:r>
            <a:endParaRPr/>
          </a:p>
        </p:txBody>
      </p:sp>
      <p:sp>
        <p:nvSpPr>
          <p:cNvPr id="223" name="Google Shape;223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4" name="Google Shape;224;p38"/>
          <p:cNvSpPr txBox="1"/>
          <p:nvPr>
            <p:ph idx="1" type="body"/>
          </p:nvPr>
        </p:nvSpPr>
        <p:spPr>
          <a:xfrm>
            <a:off x="717676" y="1513275"/>
            <a:ext cx="8237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1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Semicondutores Intrínsecos</a:t>
            </a:r>
            <a:endParaRPr sz="2400"/>
          </a:p>
          <a:p>
            <a:pPr indent="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42900" lvl="1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</a:t>
            </a:r>
            <a:r>
              <a:rPr b="1" lang="pt-BR" sz="1400"/>
              <a:t>4</a:t>
            </a: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– Compartilhamento de elétron</a:t>
            </a:r>
            <a:r>
              <a:rPr b="1" lang="pt-BR" sz="1400"/>
              <a:t>s</a:t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5" name="Google Shape;225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59125" y="1898500"/>
            <a:ext cx="3384000" cy="245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Semicondutores Tipo N e P</a:t>
            </a:r>
            <a:endParaRPr/>
          </a:p>
        </p:txBody>
      </p:sp>
      <p:sp>
        <p:nvSpPr>
          <p:cNvPr id="231" name="Google Shape;231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2" name="Google Shape;232;p39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um cristal de silício for dopado com átomos pentavalente (arsênio, antimônio ou fósforo), também chamados de impurezas doadora, será produzido um semicondutor do tipo N (negativo) pelo excesso de um elétron nessa estrutura.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Semicondutores Tipo N e P</a:t>
            </a:r>
            <a:endParaRPr/>
          </a:p>
        </p:txBody>
      </p:sp>
      <p:sp>
        <p:nvSpPr>
          <p:cNvPr id="238" name="Google Shape;238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9" name="Google Shape;239;p4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Material semicondutor tipo N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5 – Semicondutor tipo N com Arsênio</a:t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40" name="Google Shape;24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13700" y="2115876"/>
            <a:ext cx="5094600" cy="212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Semicondutores Tipo N e P</a:t>
            </a:r>
            <a:endParaRPr/>
          </a:p>
        </p:txBody>
      </p:sp>
      <p:sp>
        <p:nvSpPr>
          <p:cNvPr id="246" name="Google Shape;246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7" name="Google Shape;247;p41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Assim, o número de elétrons livres é maior que o número de lacunas. Neste semicondutor os elétrons livres são portadores majoritários e as lacunas são portadores minoritários.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0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6 - Semicondutor Tipo N</a:t>
            </a:r>
            <a:endParaRPr sz="1400"/>
          </a:p>
        </p:txBody>
      </p:sp>
      <p:pic>
        <p:nvPicPr>
          <p:cNvPr id="248" name="Google Shape;248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32200" y="3124200"/>
            <a:ext cx="1944600" cy="137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Semicondutores Tipo N e P</a:t>
            </a:r>
            <a:endParaRPr/>
          </a:p>
        </p:txBody>
      </p:sp>
      <p:sp>
        <p:nvSpPr>
          <p:cNvPr id="254" name="Google Shape;254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5" name="Google Shape;255;p42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 um cristal de silício for dopado com átomos trivalente (alumínio, boro ou gálio), também chamados de impurezas aceitadora, será produzido um semicondutor do tipo P (positivo) pelo falta de um elétron nessa estrutura.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Semicondutores Tipo N e P</a:t>
            </a:r>
            <a:endParaRPr/>
          </a:p>
        </p:txBody>
      </p:sp>
      <p:sp>
        <p:nvSpPr>
          <p:cNvPr id="261" name="Google Shape;261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2" name="Google Shape;262;p43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Material semicondutor tipo P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7 – Semicondutor tipo P  com Índio</a:t>
            </a:r>
            <a:endParaRPr sz="1400"/>
          </a:p>
        </p:txBody>
      </p:sp>
      <p:pic>
        <p:nvPicPr>
          <p:cNvPr id="263" name="Google Shape;263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13325" y="2098475"/>
            <a:ext cx="4428900" cy="207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4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Semicondutores Tipo N e P</a:t>
            </a:r>
            <a:endParaRPr/>
          </a:p>
        </p:txBody>
      </p:sp>
      <p:sp>
        <p:nvSpPr>
          <p:cNvPr id="269" name="Google Shape;269;p4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0" name="Google Shape;270;p44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Assim, o número de lacunas é maior que o número de elétrons livres. Neste semicondutor as lacunas são portadores majoritário e os elétrons livres são portadores minoritários.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0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</a:t>
            </a:r>
            <a:r>
              <a:rPr b="1" lang="pt-BR" sz="1400"/>
              <a:t>8</a:t>
            </a: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Semicondutor Tipo P</a:t>
            </a:r>
            <a:endParaRPr sz="1400"/>
          </a:p>
        </p:txBody>
      </p:sp>
      <p:pic>
        <p:nvPicPr>
          <p:cNvPr id="271" name="Google Shape;271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08400" y="3057525"/>
            <a:ext cx="1728787" cy="12227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Programa da aula</a:t>
            </a:r>
            <a:endParaRPr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306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Bandas de Energia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Definição - Materiais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Semicondutores Tipo N e P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 sz="2400"/>
          </a:p>
          <a:p>
            <a:pPr indent="-27813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Junção PN</a:t>
            </a:r>
            <a:endParaRPr sz="1800"/>
          </a:p>
          <a:p>
            <a:pPr indent="-27813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Polarização Direta e Inversa</a:t>
            </a:r>
            <a:endParaRPr sz="1800"/>
          </a:p>
          <a:p>
            <a:pPr indent="-27813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Principais Especificações</a:t>
            </a:r>
            <a:endParaRPr sz="1800"/>
          </a:p>
          <a:p>
            <a:pPr indent="-278130" lvl="1" marL="74295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 e Reta de Carga</a:t>
            </a:r>
            <a:endParaRPr sz="1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277" name="Google Shape;277;p4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8" name="Google Shape;278;p45"/>
          <p:cNvSpPr txBox="1"/>
          <p:nvPr>
            <p:ph idx="1" type="body"/>
          </p:nvPr>
        </p:nvSpPr>
        <p:spPr>
          <a:xfrm>
            <a:off x="727650" y="1513275"/>
            <a:ext cx="8227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Junção PN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união de dois cristais (P e N) provoca uma recombinação de elétrons e lacunas na região da junção, formando uma barreira de potencial.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0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9 – Barreira de Potencial</a:t>
            </a:r>
            <a:endParaRPr sz="1400"/>
          </a:p>
        </p:txBody>
      </p:sp>
      <p:pic>
        <p:nvPicPr>
          <p:cNvPr id="279" name="Google Shape;279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8037" y="3156347"/>
            <a:ext cx="2463900" cy="140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285" name="Google Shape;285;p4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6" name="Google Shape;286;p46"/>
          <p:cNvSpPr txBox="1"/>
          <p:nvPr>
            <p:ph idx="1" type="body"/>
          </p:nvPr>
        </p:nvSpPr>
        <p:spPr>
          <a:xfrm>
            <a:off x="727650" y="1513275"/>
            <a:ext cx="8227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Junção PN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Cada lado do diodo recebe um nome: O lado P chama-se de anodo (A) e o lado N chama-se de catodo (K).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0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10 – Imagem e símbolos do Diodo</a:t>
            </a:r>
            <a:endParaRPr sz="1400"/>
          </a:p>
        </p:txBody>
      </p:sp>
      <p:pic>
        <p:nvPicPr>
          <p:cNvPr id="287" name="Google Shape;287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16687" y="3252788"/>
            <a:ext cx="1295400" cy="10144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2.bp.blogspot.com/_gXh5RPBzWJo/TKG4ct9aK3I/AAAAAAAAAAQ/6jDWtuFPoGg/s1600/Diodo.gif" id="288" name="Google Shape;288;p4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1550" y="3219450"/>
            <a:ext cx="1797050" cy="10798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t0.gstatic.com/images?q=tbn:ANd9GcT2R0yQveiVZrsoVopiT4b-8TdD6sGvalsJ2a6gwO1_QQhJLkXgLSdAjHzC" id="289" name="Google Shape;289;p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76600" y="3219450"/>
            <a:ext cx="2393950" cy="1079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4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295" name="Google Shape;295;p4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6" name="Google Shape;296;p47"/>
          <p:cNvSpPr txBox="1"/>
          <p:nvPr>
            <p:ph idx="1" type="body"/>
          </p:nvPr>
        </p:nvSpPr>
        <p:spPr>
          <a:xfrm>
            <a:off x="727650" y="1513275"/>
            <a:ext cx="8227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Polarização direta da junção PN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Consiste em colocarmos o terminal positivo da bateria no elemento P da junção PN e o terminal negativo da bateria ao lado N.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0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11 – Junção PN polarizada diretamente</a:t>
            </a:r>
            <a:endParaRPr sz="1400"/>
          </a:p>
        </p:txBody>
      </p:sp>
      <p:pic>
        <p:nvPicPr>
          <p:cNvPr id="297" name="Google Shape;297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55875" y="3057525"/>
            <a:ext cx="4589462" cy="1620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4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303" name="Google Shape;303;p4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4" name="Google Shape;304;p48"/>
          <p:cNvSpPr txBox="1"/>
          <p:nvPr>
            <p:ph idx="1" type="body"/>
          </p:nvPr>
        </p:nvSpPr>
        <p:spPr>
          <a:xfrm>
            <a:off x="697700" y="1513275"/>
            <a:ext cx="82575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Polarização inversa da junção PN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Consiste em colocarmos o terminal positivo da bateria no elemento N junção PN e o terminal negativo da bateria no lado P.</a:t>
            </a:r>
            <a:endParaRPr sz="1400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0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12 – Junção PN polarizada inversamente</a:t>
            </a:r>
            <a:endParaRPr sz="1400"/>
          </a:p>
        </p:txBody>
      </p:sp>
      <p:pic>
        <p:nvPicPr>
          <p:cNvPr id="305" name="Google Shape;305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0337" y="3062425"/>
            <a:ext cx="3965700" cy="162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311" name="Google Shape;311;p4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2" name="Google Shape;312;p49"/>
          <p:cNvSpPr txBox="1"/>
          <p:nvPr>
            <p:ph idx="1" type="body"/>
          </p:nvPr>
        </p:nvSpPr>
        <p:spPr>
          <a:xfrm>
            <a:off x="697700" y="1513275"/>
            <a:ext cx="8257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Principais Especificações do Diodo</a:t>
            </a:r>
            <a:endParaRPr sz="2400"/>
          </a:p>
          <a:p>
            <a:pPr indent="-257809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Na polarização direta só existe corrente elétrica se a tensão aplicada ao diodo for maior que 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Vd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(0,7V). Existirá uma corrente máxima que o diodo poderá conduzir (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Idm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 e uma potência máxima de dissipação (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Pdm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): </a:t>
            </a:r>
            <a:r>
              <a:rPr b="0" i="1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Pdm = V.Idm</a:t>
            </a:r>
            <a:endParaRPr sz="1800"/>
          </a:p>
          <a:p>
            <a:pPr indent="40005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257809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Na polarização reversa existe uma tensão máxima chamada de tensão de ruptura ou  breakdown (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Vbr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 e uma corrente muito pequena denominada de corrente de fuga.(</a:t>
            </a: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If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</a:t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5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318" name="Google Shape;318;p5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9" name="Google Shape;319;p50"/>
          <p:cNvSpPr txBox="1"/>
          <p:nvPr>
            <p:ph idx="1" type="body"/>
          </p:nvPr>
        </p:nvSpPr>
        <p:spPr>
          <a:xfrm>
            <a:off x="717675" y="1513275"/>
            <a:ext cx="8237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 do Diodo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Na polarização direta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13 – Diodo polarizado diretamente e sua curva característica</a:t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0" name="Google Shape;320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6812" y="2486025"/>
            <a:ext cx="6962700" cy="180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5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326" name="Google Shape;326;p5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27" name="Google Shape;327;p51"/>
          <p:cNvSpPr txBox="1"/>
          <p:nvPr>
            <p:ph idx="1" type="body"/>
          </p:nvPr>
        </p:nvSpPr>
        <p:spPr>
          <a:xfrm>
            <a:off x="717675" y="1513275"/>
            <a:ext cx="8237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 do Diodo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Na polarização inversa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14 – Diodo polarizado inversamente e sua curva característica</a:t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8" name="Google Shape;328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55725" y="2466000"/>
            <a:ext cx="6412200" cy="190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5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334" name="Google Shape;334;p5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35" name="Google Shape;335;p52"/>
          <p:cNvSpPr txBox="1"/>
          <p:nvPr>
            <p:ph idx="1" type="body"/>
          </p:nvPr>
        </p:nvSpPr>
        <p:spPr>
          <a:xfrm>
            <a:off x="717675" y="1513275"/>
            <a:ext cx="8237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 do Diodo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Gráfico completo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15 – Curva característica do Diod</a:t>
            </a:r>
            <a:r>
              <a:rPr b="1" lang="pt-BR" sz="1400"/>
              <a:t>o</a:t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36" name="Google Shape;336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35337" y="2316956"/>
            <a:ext cx="3264000" cy="231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342" name="Google Shape;342;p5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43" name="Google Shape;343;p53"/>
          <p:cNvSpPr txBox="1"/>
          <p:nvPr>
            <p:ph idx="1" type="body"/>
          </p:nvPr>
        </p:nvSpPr>
        <p:spPr>
          <a:xfrm>
            <a:off x="722500" y="1513275"/>
            <a:ext cx="8232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Reta de Carga</a:t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Método para determinar o valor exato da corrente e da tensão sobre o diodo</a:t>
            </a:r>
            <a:r>
              <a:rPr b="0" i="0" lang="pt-BR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0" lvl="1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16 – Reta de  carga do Diodo</a:t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4" name="Google Shape;344;p5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4327" y="2800350"/>
            <a:ext cx="4125600" cy="191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5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350" name="Google Shape;350;p5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1" name="Google Shape;351;p54"/>
          <p:cNvSpPr txBox="1"/>
          <p:nvPr>
            <p:ph idx="1" type="body"/>
          </p:nvPr>
        </p:nvSpPr>
        <p:spPr>
          <a:xfrm>
            <a:off x="722500" y="1513275"/>
            <a:ext cx="82326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Teste de Diodos com Multímetro Digital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Coloque a chave seletora na posição com o símbolo do diodo e meça o componente nos dois sentidos. 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40005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Num sentido o visor deve indicar um valor de resistência e no outro ficar apenas no número "1". Veja a seguir: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</p:txBody>
      </p:sp>
      <p:sp>
        <p:nvSpPr>
          <p:cNvPr id="149" name="Google Shape;149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Antes de entrarmos no assunto propriamente dito, é necessário fazermos algumas considerações sobre o material de que são feitos alguns dos mais importantes componentes eletrônicos, tais como: diodos e transistores entre outros; este material é conhecido como semicondutor. </a:t>
            </a:r>
            <a:endParaRPr sz="24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5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Semicondutor</a:t>
            </a:r>
            <a:endParaRPr/>
          </a:p>
        </p:txBody>
      </p:sp>
      <p:sp>
        <p:nvSpPr>
          <p:cNvPr id="357" name="Google Shape;357;p5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8" name="Google Shape;358;p55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274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Teste de Diodos com Multímetro Digital</a:t>
            </a:r>
            <a:endParaRPr sz="2400"/>
          </a:p>
          <a:p>
            <a:pPr indent="0" lvl="1" marL="4572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17 – </a:t>
            </a:r>
            <a:r>
              <a:rPr b="1" lang="pt-BR" sz="1400"/>
              <a:t>Teste de Diodo</a:t>
            </a:r>
            <a:endParaRPr sz="1400"/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Fonte: http://www.burgoseletronica.net</a:t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9" name="Google Shape;359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7325" y="2419350"/>
            <a:ext cx="653415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5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Exercícios de Classe</a:t>
            </a:r>
            <a:endParaRPr/>
          </a:p>
        </p:txBody>
      </p:sp>
      <p:sp>
        <p:nvSpPr>
          <p:cNvPr id="365" name="Google Shape;365;p5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66" name="Google Shape;366;p56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62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Com base na apresentação, responda e envie o </a:t>
            </a:r>
            <a:r>
              <a:rPr i="1" lang="pt-BR" sz="2400"/>
              <a:t>print scream</a:t>
            </a:r>
            <a:r>
              <a:rPr lang="pt-BR" sz="2400"/>
              <a:t> da sua tela pelo Google Sala de aula.</a:t>
            </a:r>
            <a:endParaRPr sz="2400"/>
          </a:p>
          <a:p>
            <a:pPr indent="-220980" lvl="2" marL="1143000" rtl="0" algn="just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Qual é a órbita de valência de um átomo e o que é valência?</a:t>
            </a:r>
            <a:endParaRPr sz="1800"/>
          </a:p>
          <a:p>
            <a:pPr indent="-220980" lvl="2" marL="1143000" rtl="0" algn="just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O que é banda proibida?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O que define o comportamento elétrico dos materiais isolante, condutor e semicondutor?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O que é curva característica do diodo? 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Explique como identificar um diodo aberto e em curto.</a:t>
            </a:r>
            <a:endParaRPr sz="18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57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372" name="Google Shape;372;p5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73" name="Google Shape;373;p57"/>
          <p:cNvSpPr txBox="1"/>
          <p:nvPr>
            <p:ph idx="1" type="body"/>
          </p:nvPr>
        </p:nvSpPr>
        <p:spPr>
          <a:xfrm>
            <a:off x="285750" y="1513281"/>
            <a:ext cx="86694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81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lang="pt-BR" sz="1800"/>
              <a:t>Marques, Angelo E. B.; Cruz, Eduardo C. A../ Júnior, Salomão C. </a:t>
            </a:r>
            <a:r>
              <a:rPr b="1" lang="pt-BR" sz="1800"/>
              <a:t>Dispositivos Semicondutores: Diodos e Transistores. </a:t>
            </a:r>
            <a:r>
              <a:rPr lang="pt-BR" sz="1800"/>
              <a:t>Ed. Erica.</a:t>
            </a:r>
            <a:endParaRPr sz="1800"/>
          </a:p>
          <a:p>
            <a:pPr indent="0" lvl="0" marL="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374" name="Google Shape;374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4700" y="2461525"/>
            <a:ext cx="1666175" cy="239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5502" y="2461525"/>
            <a:ext cx="1724746" cy="239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5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381" name="Google Shape;381;p5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2" name="Google Shape;382;p5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3" name="Google Shape;383;p5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4" name="Google Shape;384;p5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5" name="Google Shape;385;p5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6" name="Google Shape;386;p5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7" name="Google Shape;387;p5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Google Shape;388;p5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9" name="Google Shape;389;p58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90" name="Google Shape;390;p5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91" name="Google Shape;391;p58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http://docente.ifrn.edu.br/gustavolima</a:t>
            </a:r>
            <a:endParaRPr sz="2400"/>
          </a:p>
          <a:p>
            <a:pPr indent="-22098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Bandas de Energia</a:t>
            </a:r>
            <a:endParaRPr/>
          </a:p>
        </p:txBody>
      </p:sp>
      <p:sp>
        <p:nvSpPr>
          <p:cNvPr id="156" name="Google Shape;156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7" name="Google Shape;157;p29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 átomo é formado por elétrons que giram ao redor do núcleo (prótons e nêutrons).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número de elétrons, prótons e nêutrons é diferente para cada tipo de elemento químico.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0" lvl="1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0" lvl="1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0" lvl="1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1 - Modelo atômico de Niels Bohr</a:t>
            </a:r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8" name="Google Shape;158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20900" y="3130450"/>
            <a:ext cx="5011800" cy="16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Bandas de Energia</a:t>
            </a:r>
            <a:endParaRPr/>
          </a:p>
        </p:txBody>
      </p:sp>
      <p:sp>
        <p:nvSpPr>
          <p:cNvPr id="164" name="Google Shape;164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5" name="Google Shape;165;p3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quantidade de elétrons da última camada define quantos deles podem se libertar do átomo em função da absorção de energia externa ou se esse átomo pode se ligar a outro através de ligações covalentes.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2 - Elétron Livre e Banda de condução</a:t>
            </a:r>
            <a:endParaRPr sz="1400"/>
          </a:p>
        </p:txBody>
      </p:sp>
      <p:pic>
        <p:nvPicPr>
          <p:cNvPr id="166" name="Google Shape;16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6237" y="3121819"/>
            <a:ext cx="4608600" cy="134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Bandas de Energia</a:t>
            </a:r>
            <a:endParaRPr/>
          </a:p>
        </p:txBody>
      </p:sp>
      <p:sp>
        <p:nvSpPr>
          <p:cNvPr id="172" name="Google Shape;172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elétrons da banda de valência são os que têm mais facilidade de sair do átomo. 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Eles têm uma energia maior 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Por causa da distância ao núcleo ser grande, a força de atração é menor (menor energia externa)</a:t>
            </a:r>
            <a:endParaRPr sz="1800"/>
          </a:p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região entre uma órbita e outra do átomo é denominada banda proibida, onde não é possível existir elétrons.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tamanho da banda proibida na última camada de elétrons define o comportamento elétrico do material.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Bandas de Energia</a:t>
            </a:r>
            <a:endParaRPr/>
          </a:p>
        </p:txBody>
      </p:sp>
      <p:sp>
        <p:nvSpPr>
          <p:cNvPr id="179" name="Google Shape;179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0" name="Google Shape;180;p32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3 - Isolantes, Condutores e Semicondutores</a:t>
            </a:r>
            <a:endParaRPr sz="1400"/>
          </a:p>
        </p:txBody>
      </p:sp>
      <p:pic>
        <p:nvPicPr>
          <p:cNvPr id="181" name="Google Shape;18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68537" y="2356246"/>
            <a:ext cx="5111750" cy="12656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Bandas de Energia</a:t>
            </a:r>
            <a:endParaRPr/>
          </a:p>
        </p:txBody>
      </p:sp>
      <p:sp>
        <p:nvSpPr>
          <p:cNvPr id="187" name="Google Shape;187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8" name="Google Shape;188;p33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Material isolante: banda proibida grande exigindo do elétron muita energia para se livrar do átomo.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Material condutor: um elétron pode passar facilmente da banda de valência para a banda de condução sem precisar de muita energia. 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Material semicondutor: um elétron precisa dar um salto pequeno. Os semicondutores possuem características intermediárias em relação aos dois anteriores.</a:t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Definição – Materiais </a:t>
            </a:r>
            <a:endParaRPr/>
          </a:p>
        </p:txBody>
      </p:sp>
      <p:sp>
        <p:nvSpPr>
          <p:cNvPr id="194" name="Google Shape;194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5" name="Google Shape;195;p34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Condutor é qualquer material que sustenta um fluxo de carga, quando uma fonte de tensão com amplitude limitada é aplicada através de seus terminais.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Isolante é o material que oferece um nível muito baixo de condutividade sob pressão de uma fonte de tensão aplicada.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 semicondutor é, portanto, o material que possui um nível de condutividade entre os extremos de um isolante e um condutor.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