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2" r:id="rId4"/>
    <p:sldMasterId id="214748365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5143500" cx="9144000"/>
  <p:notesSz cx="6858000" cy="9144000"/>
  <p:embeddedFontLst>
    <p:embeddedFont>
      <p:font typeface="Tahoma"/>
      <p:regular r:id="rId25"/>
      <p:bold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Tahoma-bold.fntdata"/><Relationship Id="rId25" Type="http://schemas.openxmlformats.org/officeDocument/2006/relationships/font" Target="fonts/Tahoma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9670935179_2_15:notes"/>
          <p:cNvSpPr/>
          <p:nvPr>
            <p:ph idx="2" type="sldImg"/>
          </p:nvPr>
        </p:nvSpPr>
        <p:spPr>
          <a:xfrm>
            <a:off x="1003700" y="695135"/>
            <a:ext cx="4849158" cy="34281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7" name="Google Shape;47;g9670935179_2_15:notes"/>
          <p:cNvSpPr txBox="1"/>
          <p:nvPr>
            <p:ph idx="1" type="body"/>
          </p:nvPr>
        </p:nvSpPr>
        <p:spPr>
          <a:xfrm>
            <a:off x="685512" y="4343235"/>
            <a:ext cx="5486976" cy="4115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cc3823f673_0_6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cc3823f673_0_6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cc3823f673_0_69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gcc3823f673_0_69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cc3823f673_0_7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cc3823f673_0_7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cc3823f673_0_84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cc3823f673_0_84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cedfe337d9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cedfe337d9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cedfe337d9_0_9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cedfe337d9_0_9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af2faaebc4_0_0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7" name="Google Shape;177;g1af2faaebc4_0_0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cc3823f673_0_203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4" name="Google Shape;184;gcc3823f673_0_203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cc3823f673_0_9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cc3823f673_0_9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9670935179_2_44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54" name="Google Shape;54;g9670935179_2_44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cc3823f673_0_197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1" name="Google Shape;61;gcc3823f673_0_197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cc3823f673_0_1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gcc3823f673_0_13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cc3823f673_0_2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gcc3823f673_0_2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cc3823f673_0_29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cc3823f673_0_29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cc3823f673_0_3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cc3823f673_0_3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cc3823f673_0_4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cc3823f673_0_4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cc3823f673_0_5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cc3823f673_0_53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622080" y="1932412"/>
            <a:ext cx="7050300" cy="133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1244160" y="3524997"/>
            <a:ext cx="5806200" cy="15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lvl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ctr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1224000" y="99356"/>
            <a:ext cx="7702500" cy="108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326880" y="1468749"/>
            <a:ext cx="8357700" cy="29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indent="-228600" lvl="1" marL="914400" rtl="0" algn="l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/>
            </a:lvl2pPr>
            <a:lvl3pPr indent="-228600" lvl="2" marL="1371600" rtl="0" algn="l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/>
            </a:lvl3pPr>
            <a:lvl4pPr indent="-228600" lvl="3" marL="1828800" rtl="0" algn="l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/>
            </a:lvl4pPr>
            <a:lvl5pPr indent="-228600" lvl="4" marL="2286000" rtl="0" algn="l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/>
            </a:lvl5pPr>
            <a:lvl6pPr indent="-228600" lvl="5" marL="274320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6pPr>
            <a:lvl7pPr indent="-228600" lvl="6" marL="320040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7pPr>
            <a:lvl8pPr indent="-228600" lvl="7" marL="365760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8pPr>
            <a:lvl9pPr indent="-228600" lvl="8" marL="4114800" rtl="0" algn="l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>
            <p:ph idx="1" type="subTitle"/>
          </p:nvPr>
        </p:nvSpPr>
        <p:spPr>
          <a:xfrm>
            <a:off x="1403350" y="3868341"/>
            <a:ext cx="6400800" cy="11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130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1430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6002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8" name="Google Shape;38;p5"/>
          <p:cNvSpPr txBox="1"/>
          <p:nvPr>
            <p:ph type="ctrTitle"/>
          </p:nvPr>
        </p:nvSpPr>
        <p:spPr>
          <a:xfrm>
            <a:off x="684213" y="2518172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b="0" sz="20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5.jpg"/><Relationship Id="rId3" Type="http://schemas.openxmlformats.org/officeDocument/2006/relationships/slideLayout" Target="../slideLayouts/slideLayout1.xml"/><Relationship Id="rId4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">
            <a:alphaModFix/>
          </a:blip>
          <a:srcRect b="13060" l="0" r="0" t="10428"/>
          <a:stretch/>
        </p:blipFill>
        <p:spPr>
          <a:xfrm>
            <a:off x="33125" y="128275"/>
            <a:ext cx="9110875" cy="149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898880" y="2694145"/>
            <a:ext cx="4211999" cy="239607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/>
          <p:nvPr/>
        </p:nvSpPr>
        <p:spPr>
          <a:xfrm>
            <a:off x="162720" y="1840607"/>
            <a:ext cx="8979900" cy="61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32A041"/>
              </a:gs>
            </a:gsLst>
            <a:lin ang="3600008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1"/>
          <p:cNvSpPr txBox="1"/>
          <p:nvPr>
            <p:ph type="title"/>
          </p:nvPr>
        </p:nvSpPr>
        <p:spPr>
          <a:xfrm>
            <a:off x="456480" y="204473"/>
            <a:ext cx="8226600" cy="8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" type="body"/>
          </p:nvPr>
        </p:nvSpPr>
        <p:spPr>
          <a:xfrm>
            <a:off x="800640" y="2620708"/>
            <a:ext cx="7541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200" u="none" cap="none" strike="noStrike">
                <a:solidFill>
                  <a:srgbClr val="32A04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ctr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b="1" i="0" sz="19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ctr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 b="1" i="0" sz="16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ctr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ctr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ctr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898880" y="2694145"/>
            <a:ext cx="4211999" cy="23960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/>
          <p:nvPr/>
        </p:nvSpPr>
        <p:spPr>
          <a:xfrm>
            <a:off x="0" y="0"/>
            <a:ext cx="9144000" cy="1163400"/>
          </a:xfrm>
          <a:prstGeom prst="rect">
            <a:avLst/>
          </a:prstGeom>
          <a:gradFill>
            <a:gsLst>
              <a:gs pos="0">
                <a:srgbClr val="32A041"/>
              </a:gs>
              <a:gs pos="100000">
                <a:srgbClr val="FFFFFF"/>
              </a:gs>
            </a:gsLst>
            <a:lin ang="10859842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4564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127680" y="4684156"/>
            <a:ext cx="28974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0" y="1163479"/>
            <a:ext cx="9144000" cy="618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FFFFFF"/>
              </a:gs>
            </a:gsLst>
            <a:lin ang="0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326880" y="1468749"/>
            <a:ext cx="8357700" cy="29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marR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2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b="0" i="0" sz="19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type="title"/>
          </p:nvPr>
        </p:nvSpPr>
        <p:spPr>
          <a:xfrm>
            <a:off x="1224000" y="99356"/>
            <a:ext cx="7702500" cy="108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9" name="Google Shape;29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120" y="24479"/>
            <a:ext cx="1068480" cy="110156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youtu.be/EBt6SDmrlXs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jpg"/><Relationship Id="rId4" Type="http://schemas.openxmlformats.org/officeDocument/2006/relationships/image" Target="../media/image1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g"/><Relationship Id="rId4" Type="http://schemas.openxmlformats.org/officeDocument/2006/relationships/image" Target="../media/image2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/>
          <p:nvPr/>
        </p:nvSpPr>
        <p:spPr>
          <a:xfrm>
            <a:off x="1502700" y="3885730"/>
            <a:ext cx="6138600" cy="9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7250">
            <a:no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Tahoma"/>
              <a:buNone/>
            </a:pPr>
            <a:r>
              <a:rPr b="1" lang="pt-BR" sz="2400">
                <a:latin typeface="Tahoma"/>
                <a:ea typeface="Tahoma"/>
                <a:cs typeface="Tahoma"/>
                <a:sym typeface="Tahoma"/>
              </a:rPr>
              <a:t>Prof. Gustavo Fernandes de Lima</a:t>
            </a:r>
            <a:endParaRPr b="1" sz="2400"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Tahoma"/>
              <a:buNone/>
            </a:pPr>
            <a:r>
              <a:rPr b="1" lang="pt-BR" sz="2400"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b="1" sz="24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0" name="Google Shape;50;p7"/>
          <p:cNvSpPr txBox="1"/>
          <p:nvPr/>
        </p:nvSpPr>
        <p:spPr>
          <a:xfrm>
            <a:off x="0" y="2087400"/>
            <a:ext cx="9144000" cy="75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600">
                <a:solidFill>
                  <a:srgbClr val="FF0000"/>
                </a:solidFill>
              </a:rPr>
              <a:t>Transistor Bipolar</a:t>
            </a:r>
            <a:endParaRPr sz="3600">
              <a:solidFill>
                <a:srgbClr val="FF0000"/>
              </a:solidFill>
            </a:endParaRPr>
          </a:p>
        </p:txBody>
      </p:sp>
      <p:sp>
        <p:nvSpPr>
          <p:cNvPr id="51" name="Google Shape;51;p7"/>
          <p:cNvSpPr txBox="1"/>
          <p:nvPr/>
        </p:nvSpPr>
        <p:spPr>
          <a:xfrm>
            <a:off x="0" y="2816026"/>
            <a:ext cx="9144000" cy="109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6000">
                <a:solidFill>
                  <a:srgbClr val="32A041"/>
                </a:solidFill>
              </a:rPr>
              <a:t>P R Á T I C A</a:t>
            </a:r>
            <a:endParaRPr sz="6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Luz Automática com LDR</a:t>
            </a:r>
            <a:endParaRPr/>
          </a:p>
        </p:txBody>
      </p:sp>
      <p:sp>
        <p:nvSpPr>
          <p:cNvPr id="125" name="Google Shape;125;p16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26" name="Google Shape;126;p16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Simulação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27" name="Google Shape;127;p16"/>
          <p:cNvPicPr preferRelativeResize="0"/>
          <p:nvPr/>
        </p:nvPicPr>
        <p:blipFill rotWithShape="1">
          <a:blip r:embed="rId3">
            <a:alphaModFix/>
          </a:blip>
          <a:srcRect b="19909" l="9135" r="25705" t="44714"/>
          <a:stretch/>
        </p:blipFill>
        <p:spPr>
          <a:xfrm>
            <a:off x="69700" y="2022223"/>
            <a:ext cx="8524451" cy="260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6"/>
          <p:cNvPicPr preferRelativeResize="0"/>
          <p:nvPr/>
        </p:nvPicPr>
        <p:blipFill rotWithShape="1">
          <a:blip r:embed="rId4">
            <a:alphaModFix/>
          </a:blip>
          <a:srcRect b="10075" l="53750" r="15138" t="38175"/>
          <a:stretch/>
        </p:blipFill>
        <p:spPr>
          <a:xfrm>
            <a:off x="5586165" y="1513275"/>
            <a:ext cx="3357809" cy="314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Luz Automática com LDR</a:t>
            </a:r>
            <a:endParaRPr/>
          </a:p>
        </p:txBody>
      </p:sp>
      <p:sp>
        <p:nvSpPr>
          <p:cNvPr id="134" name="Google Shape;134;p1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35" name="Google Shape;135;p17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Montagem 5 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3">
            <a:alphaModFix/>
          </a:blip>
          <a:srcRect b="23980" l="25538" r="12082" t="14420"/>
          <a:stretch/>
        </p:blipFill>
        <p:spPr>
          <a:xfrm>
            <a:off x="670625" y="2111050"/>
            <a:ext cx="3669103" cy="2717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7"/>
          <p:cNvPicPr preferRelativeResize="0"/>
          <p:nvPr/>
        </p:nvPicPr>
        <p:blipFill rotWithShape="1">
          <a:blip r:embed="rId4">
            <a:alphaModFix/>
          </a:blip>
          <a:srcRect b="28026" l="30384" r="23232" t="24422"/>
          <a:stretch/>
        </p:blipFill>
        <p:spPr>
          <a:xfrm>
            <a:off x="4735300" y="2111051"/>
            <a:ext cx="3534308" cy="2717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Pisca-pisca</a:t>
            </a:r>
            <a:endParaRPr/>
          </a:p>
        </p:txBody>
      </p:sp>
      <p:sp>
        <p:nvSpPr>
          <p:cNvPr id="143" name="Google Shape;143;p1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44" name="Google Shape;144;p18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Simulação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45" name="Google Shape;145;p18"/>
          <p:cNvPicPr preferRelativeResize="0"/>
          <p:nvPr/>
        </p:nvPicPr>
        <p:blipFill rotWithShape="1">
          <a:blip r:embed="rId3">
            <a:alphaModFix/>
          </a:blip>
          <a:srcRect b="4030" l="9564" r="24745" t="26592"/>
          <a:stretch/>
        </p:blipFill>
        <p:spPr>
          <a:xfrm>
            <a:off x="2325549" y="1257225"/>
            <a:ext cx="6286243" cy="3732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Pisca-pisca</a:t>
            </a:r>
            <a:endParaRPr/>
          </a:p>
        </p:txBody>
      </p:sp>
      <p:sp>
        <p:nvSpPr>
          <p:cNvPr id="151" name="Google Shape;151;p19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52" name="Google Shape;152;p19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Montagem 6 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53" name="Google Shape;153;p19"/>
          <p:cNvPicPr preferRelativeResize="0"/>
          <p:nvPr/>
        </p:nvPicPr>
        <p:blipFill rotWithShape="1">
          <a:blip r:embed="rId3">
            <a:alphaModFix/>
          </a:blip>
          <a:srcRect b="23907" l="28866" r="0" t="20917"/>
          <a:stretch/>
        </p:blipFill>
        <p:spPr>
          <a:xfrm>
            <a:off x="285750" y="2041100"/>
            <a:ext cx="4029726" cy="2344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9"/>
          <p:cNvPicPr preferRelativeResize="0"/>
          <p:nvPr/>
        </p:nvPicPr>
        <p:blipFill rotWithShape="1">
          <a:blip r:embed="rId4">
            <a:alphaModFix/>
          </a:blip>
          <a:srcRect b="28030" l="31791" r="0" t="17656"/>
          <a:stretch/>
        </p:blipFill>
        <p:spPr>
          <a:xfrm>
            <a:off x="4778224" y="2041100"/>
            <a:ext cx="3925352" cy="23443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Ponte H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61" name="Google Shape;161;p20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Esquemático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62" name="Google Shape;16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116276"/>
            <a:ext cx="3797725" cy="233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2525" y="2116283"/>
            <a:ext cx="4889075" cy="2284702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0"/>
          <p:cNvSpPr/>
          <p:nvPr/>
        </p:nvSpPr>
        <p:spPr>
          <a:xfrm>
            <a:off x="2401800" y="3691600"/>
            <a:ext cx="910200" cy="296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0"/>
          <p:cNvSpPr/>
          <p:nvPr/>
        </p:nvSpPr>
        <p:spPr>
          <a:xfrm flipH="1">
            <a:off x="2323900" y="2571738"/>
            <a:ext cx="910200" cy="296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Ponte H</a:t>
            </a:r>
            <a:endParaRPr/>
          </a:p>
        </p:txBody>
      </p:sp>
      <p:sp>
        <p:nvSpPr>
          <p:cNvPr id="171" name="Google Shape;171;p21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72" name="Google Shape;172;p21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Simulação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73" name="Google Shape;17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049" y="1963878"/>
            <a:ext cx="4244742" cy="2874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201" y="1968425"/>
            <a:ext cx="4244750" cy="2865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Vídeo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" name="Google Shape;180;p2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81" name="Google Shape;181;p22"/>
          <p:cNvSpPr txBox="1"/>
          <p:nvPr/>
        </p:nvSpPr>
        <p:spPr>
          <a:xfrm>
            <a:off x="1182675" y="1513279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 u="sng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  <a:hlinkClick r:id="rId3"/>
              </a:rPr>
              <a:t>https://youtu.be/EBt6SDmrlXs</a:t>
            </a: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Resumindo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7" name="Google Shape;187;p2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88" name="Google Shape;188;p23"/>
          <p:cNvSpPr txBox="1"/>
          <p:nvPr/>
        </p:nvSpPr>
        <p:spPr>
          <a:xfrm>
            <a:off x="1182675" y="1513279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Aprendemos cinco aplicações para o transistor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Conhecemos a simulação e montagem de cada uma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b="0" i="0" lang="pt-BR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Fim</a:t>
            </a:r>
            <a:endParaRPr/>
          </a:p>
        </p:txBody>
      </p:sp>
      <p:sp>
        <p:nvSpPr>
          <p:cNvPr id="194" name="Google Shape;194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5" name="Google Shape;195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6" name="Google Shape;196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7" name="Google Shape;197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8" name="Google Shape;198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0" name="Google Shape;200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1" name="Google Shape;201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2" name="Google Shape;202;p24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3" name="Google Shape;203;p2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04" name="Google Shape;204;p24"/>
          <p:cNvSpPr txBox="1"/>
          <p:nvPr>
            <p:ph idx="1" type="body"/>
          </p:nvPr>
        </p:nvSpPr>
        <p:spPr>
          <a:xfrm>
            <a:off x="285750" y="1513284"/>
            <a:ext cx="8669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3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0" i="0" lang="pt-BR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B R I G A D O</a:t>
            </a:r>
            <a:endParaRPr/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/>
          </a:p>
          <a:p>
            <a:pPr indent="-220980" lvl="0" marL="3429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Definindo Objetivos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58" name="Google Shape;58;p8"/>
          <p:cNvSpPr txBox="1"/>
          <p:nvPr/>
        </p:nvSpPr>
        <p:spPr>
          <a:xfrm>
            <a:off x="1182675" y="1513279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cinco aplicações para o transistor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Conhecer a simulação e montagem de cada uma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Aplicações desenvolvidas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65" name="Google Shape;65;p9"/>
          <p:cNvSpPr txBox="1"/>
          <p:nvPr/>
        </p:nvSpPr>
        <p:spPr>
          <a:xfrm>
            <a:off x="1182675" y="1513279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Chave Eletrônica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Velocidade Variável do Motor CC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Luz Automática com LDR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Pisca-pisca com Oscilador 555 e Transistor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❏"/>
            </a:pPr>
            <a:r>
              <a:rPr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Ponte H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Chave Eletrônica</a:t>
            </a:r>
            <a:endParaRPr/>
          </a:p>
        </p:txBody>
      </p:sp>
      <p:sp>
        <p:nvSpPr>
          <p:cNvPr id="71" name="Google Shape;71;p10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72" name="Google Shape;72;p10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Simulação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73" name="Google Shape;73;p10"/>
          <p:cNvPicPr preferRelativeResize="0"/>
          <p:nvPr/>
        </p:nvPicPr>
        <p:blipFill rotWithShape="1">
          <a:blip r:embed="rId3">
            <a:alphaModFix/>
          </a:blip>
          <a:srcRect b="20254" l="9340" r="24739" t="44853"/>
          <a:stretch/>
        </p:blipFill>
        <p:spPr>
          <a:xfrm>
            <a:off x="315725" y="2149553"/>
            <a:ext cx="8512550" cy="2533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0"/>
          <p:cNvPicPr preferRelativeResize="0"/>
          <p:nvPr/>
        </p:nvPicPr>
        <p:blipFill rotWithShape="1">
          <a:blip r:embed="rId4">
            <a:alphaModFix/>
          </a:blip>
          <a:srcRect b="15135" l="29368" r="34825" t="27117"/>
          <a:stretch/>
        </p:blipFill>
        <p:spPr>
          <a:xfrm>
            <a:off x="5627500" y="1807300"/>
            <a:ext cx="3274000" cy="2970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Chave Eletrônica</a:t>
            </a:r>
            <a:endParaRPr/>
          </a:p>
        </p:txBody>
      </p:sp>
      <p:sp>
        <p:nvSpPr>
          <p:cNvPr id="80" name="Google Shape;80;p11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81" name="Google Shape;81;p11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Montagem 1 - Só com LED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82" name="Google Shape;82;p11"/>
          <p:cNvPicPr preferRelativeResize="0"/>
          <p:nvPr/>
        </p:nvPicPr>
        <p:blipFill rotWithShape="1">
          <a:blip r:embed="rId3">
            <a:alphaModFix/>
          </a:blip>
          <a:srcRect b="25934" l="21586" r="14512" t="24162"/>
          <a:stretch/>
        </p:blipFill>
        <p:spPr>
          <a:xfrm>
            <a:off x="233275" y="2268675"/>
            <a:ext cx="4213946" cy="2468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1"/>
          <p:cNvPicPr preferRelativeResize="0"/>
          <p:nvPr/>
        </p:nvPicPr>
        <p:blipFill rotWithShape="1">
          <a:blip r:embed="rId4">
            <a:alphaModFix/>
          </a:blip>
          <a:srcRect b="21950" l="25138" r="0" t="21491"/>
          <a:stretch/>
        </p:blipFill>
        <p:spPr>
          <a:xfrm>
            <a:off x="4534500" y="2268675"/>
            <a:ext cx="4356028" cy="2468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Chave Eletrônica</a:t>
            </a:r>
            <a:endParaRPr/>
          </a:p>
        </p:txBody>
      </p:sp>
      <p:sp>
        <p:nvSpPr>
          <p:cNvPr id="89" name="Google Shape;89;p12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90" name="Google Shape;90;p12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Montagem 2 - LED, diodo e motor CC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91" name="Google Shape;91;p12"/>
          <p:cNvPicPr preferRelativeResize="0"/>
          <p:nvPr/>
        </p:nvPicPr>
        <p:blipFill rotWithShape="1">
          <a:blip r:embed="rId3">
            <a:alphaModFix/>
          </a:blip>
          <a:srcRect b="0" l="6097" r="11719" t="25378"/>
          <a:stretch/>
        </p:blipFill>
        <p:spPr>
          <a:xfrm>
            <a:off x="457200" y="1963875"/>
            <a:ext cx="4444997" cy="3027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2"/>
          <p:cNvPicPr preferRelativeResize="0"/>
          <p:nvPr/>
        </p:nvPicPr>
        <p:blipFill rotWithShape="1">
          <a:blip r:embed="rId4">
            <a:alphaModFix/>
          </a:blip>
          <a:srcRect b="11141" l="56993" r="11360" t="38442"/>
          <a:stretch/>
        </p:blipFill>
        <p:spPr>
          <a:xfrm>
            <a:off x="5245100" y="1963875"/>
            <a:ext cx="3314701" cy="2969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Variação de Brilho/Velocidade</a:t>
            </a:r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99" name="Google Shape;99;p13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Simulação 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00" name="Google Shape;100;p13"/>
          <p:cNvPicPr preferRelativeResize="0"/>
          <p:nvPr/>
        </p:nvPicPr>
        <p:blipFill rotWithShape="1">
          <a:blip r:embed="rId3">
            <a:alphaModFix/>
          </a:blip>
          <a:srcRect b="18692" l="8678" r="25021" t="43167"/>
          <a:stretch/>
        </p:blipFill>
        <p:spPr>
          <a:xfrm>
            <a:off x="349825" y="2069100"/>
            <a:ext cx="8080542" cy="261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3"/>
          <p:cNvPicPr preferRelativeResize="0"/>
          <p:nvPr/>
        </p:nvPicPr>
        <p:blipFill rotWithShape="1">
          <a:blip r:embed="rId4">
            <a:alphaModFix/>
          </a:blip>
          <a:srcRect b="10698" l="18681" r="34720" t="21587"/>
          <a:stretch/>
        </p:blipFill>
        <p:spPr>
          <a:xfrm>
            <a:off x="5668975" y="1753475"/>
            <a:ext cx="3341400" cy="292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Variação de Brilho/Velocidade</a:t>
            </a:r>
            <a:endParaRPr/>
          </a:p>
        </p:txBody>
      </p:sp>
      <p:sp>
        <p:nvSpPr>
          <p:cNvPr id="107" name="Google Shape;107;p1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08" name="Google Shape;108;p14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Montagem 3 - LED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09" name="Google Shape;109;p14"/>
          <p:cNvPicPr preferRelativeResize="0"/>
          <p:nvPr/>
        </p:nvPicPr>
        <p:blipFill rotWithShape="1">
          <a:blip r:embed="rId3">
            <a:alphaModFix/>
          </a:blip>
          <a:srcRect b="24788" l="28864" r="10963" t="12183"/>
          <a:stretch/>
        </p:blipFill>
        <p:spPr>
          <a:xfrm>
            <a:off x="417200" y="1970000"/>
            <a:ext cx="3779426" cy="2968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4"/>
          <p:cNvPicPr preferRelativeResize="0"/>
          <p:nvPr/>
        </p:nvPicPr>
        <p:blipFill rotWithShape="1">
          <a:blip r:embed="rId4">
            <a:alphaModFix/>
          </a:blip>
          <a:srcRect b="24945" l="23980" r="13193" t="14507"/>
          <a:stretch/>
        </p:blipFill>
        <p:spPr>
          <a:xfrm>
            <a:off x="4453801" y="1963875"/>
            <a:ext cx="4107915" cy="2968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Variação de Velocidade</a:t>
            </a:r>
            <a:endParaRPr/>
          </a:p>
        </p:txBody>
      </p:sp>
      <p:sp>
        <p:nvSpPr>
          <p:cNvPr id="116" name="Google Shape;116;p15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17" name="Google Shape;117;p15"/>
          <p:cNvSpPr txBox="1"/>
          <p:nvPr>
            <p:ph idx="1" type="body"/>
          </p:nvPr>
        </p:nvSpPr>
        <p:spPr>
          <a:xfrm>
            <a:off x="285750" y="1513283"/>
            <a:ext cx="8669400" cy="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27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400"/>
              <a:buFont typeface="Noto Sans Symbols"/>
              <a:buChar char="■"/>
            </a:pPr>
            <a:r>
              <a:rPr lang="pt-BR" sz="2400"/>
              <a:t>Montagem 4 - LED, diodo e motor CC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18" name="Google Shape;118;p15"/>
          <p:cNvPicPr preferRelativeResize="0"/>
          <p:nvPr/>
        </p:nvPicPr>
        <p:blipFill rotWithShape="1">
          <a:blip r:embed="rId3">
            <a:alphaModFix/>
          </a:blip>
          <a:srcRect b="22348" l="11573" r="12484" t="10151"/>
          <a:stretch/>
        </p:blipFill>
        <p:spPr>
          <a:xfrm>
            <a:off x="481613" y="1963875"/>
            <a:ext cx="4383674" cy="2922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5"/>
          <p:cNvPicPr preferRelativeResize="0"/>
          <p:nvPr/>
        </p:nvPicPr>
        <p:blipFill rotWithShape="1">
          <a:blip r:embed="rId4">
            <a:alphaModFix/>
          </a:blip>
          <a:srcRect b="11179" l="34709" r="19408" t="28158"/>
          <a:stretch/>
        </p:blipFill>
        <p:spPr>
          <a:xfrm>
            <a:off x="5026600" y="1963875"/>
            <a:ext cx="3845949" cy="285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