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50" r:id="rId4"/>
    <p:sldMasterId id="214748365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</p:sldIdLst>
  <p:sldSz cy="5143500" cx="9144000"/>
  <p:notesSz cx="6858000" cy="9144000"/>
  <p:embeddedFontLst>
    <p:embeddedFont>
      <p:font typeface="Tahoma"/>
      <p:regular r:id="rId41"/>
      <p:bold r:id="rId4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20" Type="http://schemas.openxmlformats.org/officeDocument/2006/relationships/slide" Target="slides/slide14.xml"/><Relationship Id="rId42" Type="http://schemas.openxmlformats.org/officeDocument/2006/relationships/font" Target="fonts/Tahoma-bold.fntdata"/><Relationship Id="rId41" Type="http://schemas.openxmlformats.org/officeDocument/2006/relationships/font" Target="fonts/Tahoma-regular.fntdata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slide" Target="slides/slide27.xml"/><Relationship Id="rId10" Type="http://schemas.openxmlformats.org/officeDocument/2006/relationships/slide" Target="slides/slide4.xml"/><Relationship Id="rId32" Type="http://schemas.openxmlformats.org/officeDocument/2006/relationships/slide" Target="slides/slide26.xml"/><Relationship Id="rId13" Type="http://schemas.openxmlformats.org/officeDocument/2006/relationships/slide" Target="slides/slide7.xml"/><Relationship Id="rId35" Type="http://schemas.openxmlformats.org/officeDocument/2006/relationships/slide" Target="slides/slide29.xml"/><Relationship Id="rId12" Type="http://schemas.openxmlformats.org/officeDocument/2006/relationships/slide" Target="slides/slide6.xml"/><Relationship Id="rId34" Type="http://schemas.openxmlformats.org/officeDocument/2006/relationships/slide" Target="slides/slide28.xml"/><Relationship Id="rId15" Type="http://schemas.openxmlformats.org/officeDocument/2006/relationships/slide" Target="slides/slide9.xml"/><Relationship Id="rId37" Type="http://schemas.openxmlformats.org/officeDocument/2006/relationships/slide" Target="slides/slide31.xml"/><Relationship Id="rId14" Type="http://schemas.openxmlformats.org/officeDocument/2006/relationships/slide" Target="slides/slide8.xml"/><Relationship Id="rId36" Type="http://schemas.openxmlformats.org/officeDocument/2006/relationships/slide" Target="slides/slide30.xml"/><Relationship Id="rId17" Type="http://schemas.openxmlformats.org/officeDocument/2006/relationships/slide" Target="slides/slide11.xml"/><Relationship Id="rId39" Type="http://schemas.openxmlformats.org/officeDocument/2006/relationships/slide" Target="slides/slide33.xml"/><Relationship Id="rId16" Type="http://schemas.openxmlformats.org/officeDocument/2006/relationships/slide" Target="slides/slide10.xml"/><Relationship Id="rId38" Type="http://schemas.openxmlformats.org/officeDocument/2006/relationships/slide" Target="slides/slide32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g9670935179_2_15:notes"/>
          <p:cNvSpPr/>
          <p:nvPr>
            <p:ph idx="2" type="sldImg"/>
          </p:nvPr>
        </p:nvSpPr>
        <p:spPr>
          <a:xfrm>
            <a:off x="1003700" y="695135"/>
            <a:ext cx="4849158" cy="342815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38" name="Google Shape;38;g9670935179_2_15:notes"/>
          <p:cNvSpPr txBox="1"/>
          <p:nvPr>
            <p:ph idx="1" type="body"/>
          </p:nvPr>
        </p:nvSpPr>
        <p:spPr>
          <a:xfrm>
            <a:off x="685512" y="4343235"/>
            <a:ext cx="5486976" cy="411514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ce05f38781_0_66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11" name="Google Shape;111;gce05f38781_0_66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ce05f38781_0_107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23" name="Google Shape;123;gce05f38781_0_107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ce05f38781_0_94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31" name="Google Shape;131;gce05f38781_0_94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ce05f38781_0_81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41" name="Google Shape;141;gce05f38781_0_81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ce05f38781_0_115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49" name="Google Shape;149;gce05f38781_0_115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ce05f38781_0_123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57" name="Google Shape;157;gce05f38781_0_123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ce05f38781_0_144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67" name="Google Shape;167;gce05f38781_0_144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ce05f38781_0_133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75" name="Google Shape;175;gce05f38781_0_133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ce05f38781_0_154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84" name="Google Shape;184;gce05f38781_0_154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ce05f38781_0_311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94" name="Google Shape;194;gce05f38781_0_311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g9670935179_2_44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44" name="Google Shape;44;g9670935179_2_44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ce05f38781_0_301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04" name="Google Shape;204;gce05f38781_0_301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ce05f38781_0_176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13" name="Google Shape;213;gce05f38781_0_176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ce05f38781_0_188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23" name="Google Shape;223;gce05f38781_0_188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ce05f38781_0_199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32" name="Google Shape;232;gce05f38781_0_199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ce05f38781_0_210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40" name="Google Shape;240;gce05f38781_0_210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ce05f38781_0_224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50" name="Google Shape;250;gce05f38781_0_224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ce05f38781_0_235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60" name="Google Shape;260;gce05f38781_0_235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ce05f38781_0_245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68" name="Google Shape;268;gce05f38781_0_245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ce05f38781_0_255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78" name="Google Shape;278;gce05f38781_0_255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ce05f38781_0_265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86" name="Google Shape;286;gce05f38781_0_265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gad4f2ef87e_0_239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51" name="Google Shape;51;gad4f2ef87e_0_239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ce05f38781_0_273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95" name="Google Shape;295;gce05f38781_0_273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ce05f38781_0_282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303" name="Google Shape;303;gce05f38781_0_282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ce05f38781_0_292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312" name="Google Shape;312;gce05f38781_0_292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c705f858de_0_897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320" name="Google Shape;320;gc705f858de_0_897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9670935179_2_54:notes"/>
          <p:cNvSpPr/>
          <p:nvPr>
            <p:ph idx="2" type="sldImg"/>
          </p:nvPr>
        </p:nvSpPr>
        <p:spPr>
          <a:xfrm>
            <a:off x="0" y="695135"/>
            <a:ext cx="1357" cy="135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327" name="Google Shape;327;g9670935179_2_54:notes"/>
          <p:cNvSpPr txBox="1"/>
          <p:nvPr>
            <p:ph idx="1" type="body"/>
          </p:nvPr>
        </p:nvSpPr>
        <p:spPr>
          <a:xfrm>
            <a:off x="685512" y="4343235"/>
            <a:ext cx="5486976" cy="411514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ce05f38781_0_162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58" name="Google Shape;58;gce05f38781_0_162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ce05f38781_0_5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66" name="Google Shape;66;gce05f38781_0_5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ce05f38781_0_16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76" name="Google Shape;76;gce05f38781_0_16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ce05f38781_0_27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84" name="Google Shape;84;gce05f38781_0_27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ce05f38781_0_42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94" name="Google Shape;94;gce05f38781_0_42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ce05f38781_0_53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02" name="Google Shape;102;gce05f38781_0_53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layout with centered title and subtitle placeholders" type="title">
  <p:cSld name="TITLE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"/>
          <p:cNvSpPr txBox="1"/>
          <p:nvPr>
            <p:ph type="ctrTitle"/>
          </p:nvPr>
        </p:nvSpPr>
        <p:spPr>
          <a:xfrm>
            <a:off x="622080" y="1932412"/>
            <a:ext cx="7050300" cy="133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" type="subTitle"/>
          </p:nvPr>
        </p:nvSpPr>
        <p:spPr>
          <a:xfrm>
            <a:off x="1244160" y="3524997"/>
            <a:ext cx="5806200" cy="1589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5500">
            <a:noAutofit/>
          </a:bodyPr>
          <a:lstStyle>
            <a:lvl1pPr lvl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 rtl="0" algn="ctr">
              <a:lnSpc>
                <a:spcPct val="98000"/>
              </a:lnSpc>
              <a:spcBef>
                <a:spcPts val="900"/>
              </a:spcBef>
              <a:spcAft>
                <a:spcPts val="0"/>
              </a:spcAft>
              <a:buSzPts val="1300"/>
              <a:buNone/>
              <a:defRPr/>
            </a:lvl2pPr>
            <a:lvl3pPr lvl="2" rtl="0" algn="ctr">
              <a:lnSpc>
                <a:spcPct val="98000"/>
              </a:lnSpc>
              <a:spcBef>
                <a:spcPts val="700"/>
              </a:spcBef>
              <a:spcAft>
                <a:spcPts val="0"/>
              </a:spcAft>
              <a:buSzPts val="1300"/>
              <a:buNone/>
              <a:defRPr/>
            </a:lvl3pPr>
            <a:lvl4pPr lvl="3" rtl="0" algn="ctr">
              <a:lnSpc>
                <a:spcPct val="98000"/>
              </a:lnSpc>
              <a:spcBef>
                <a:spcPts val="500"/>
              </a:spcBef>
              <a:spcAft>
                <a:spcPts val="0"/>
              </a:spcAft>
              <a:buSzPts val="1300"/>
              <a:buNone/>
              <a:defRPr/>
            </a:lvl4pPr>
            <a:lvl5pPr lvl="4" rtl="0" algn="ctr">
              <a:lnSpc>
                <a:spcPct val="98000"/>
              </a:lnSpc>
              <a:spcBef>
                <a:spcPts val="400"/>
              </a:spcBef>
              <a:spcAft>
                <a:spcPts val="0"/>
              </a:spcAft>
              <a:buSzPts val="1300"/>
              <a:buNone/>
              <a:defRPr/>
            </a:lvl5pPr>
            <a:lvl6pPr lvl="5" rtl="0" algn="ctr">
              <a:lnSpc>
                <a:spcPct val="98000"/>
              </a:lnSpc>
              <a:spcBef>
                <a:spcPts val="200"/>
              </a:spcBef>
              <a:spcAft>
                <a:spcPts val="0"/>
              </a:spcAft>
              <a:buSzPts val="1300"/>
              <a:buNone/>
              <a:defRPr/>
            </a:lvl6pPr>
            <a:lvl7pPr lvl="6" rtl="0" algn="ctr">
              <a:lnSpc>
                <a:spcPct val="98000"/>
              </a:lnSpc>
              <a:spcBef>
                <a:spcPts val="200"/>
              </a:spcBef>
              <a:spcAft>
                <a:spcPts val="0"/>
              </a:spcAft>
              <a:buSzPts val="1300"/>
              <a:buNone/>
              <a:defRPr/>
            </a:lvl7pPr>
            <a:lvl8pPr lvl="7" rtl="0" algn="ctr">
              <a:lnSpc>
                <a:spcPct val="98000"/>
              </a:lnSpc>
              <a:spcBef>
                <a:spcPts val="200"/>
              </a:spcBef>
              <a:spcAft>
                <a:spcPts val="0"/>
              </a:spcAft>
              <a:buSzPts val="1300"/>
              <a:buNone/>
              <a:defRPr/>
            </a:lvl8pPr>
            <a:lvl9pPr lvl="8" rtl="0" algn="ctr">
              <a:lnSpc>
                <a:spcPct val="98000"/>
              </a:lnSpc>
              <a:spcBef>
                <a:spcPts val="200"/>
              </a:spcBef>
              <a:spcAft>
                <a:spcPts val="200"/>
              </a:spcAft>
              <a:buSzPts val="13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0" type="dt"/>
          </p:nvPr>
        </p:nvSpPr>
        <p:spPr>
          <a:xfrm>
            <a:off x="456480" y="4684156"/>
            <a:ext cx="2128200" cy="3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idx="11" type="ftr"/>
          </p:nvPr>
        </p:nvSpPr>
        <p:spPr>
          <a:xfrm>
            <a:off x="3127680" y="4684156"/>
            <a:ext cx="2897400" cy="3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" type="tx">
  <p:cSld name="TITLE_AND_BODY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"/>
          <p:cNvSpPr txBox="1"/>
          <p:nvPr>
            <p:ph type="title"/>
          </p:nvPr>
        </p:nvSpPr>
        <p:spPr>
          <a:xfrm>
            <a:off x="1224000" y="99356"/>
            <a:ext cx="7702500" cy="10857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" type="body"/>
          </p:nvPr>
        </p:nvSpPr>
        <p:spPr>
          <a:xfrm>
            <a:off x="326880" y="1468749"/>
            <a:ext cx="8357700" cy="298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5500">
            <a:noAutofit/>
          </a:bodyPr>
          <a:lstStyle>
            <a:lvl1pPr indent="-228600" lvl="0" marL="457200" rtl="0" algn="l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indent="-228600" lvl="1" marL="914400" rtl="0" algn="l">
              <a:lnSpc>
                <a:spcPct val="98000"/>
              </a:lnSpc>
              <a:spcBef>
                <a:spcPts val="900"/>
              </a:spcBef>
              <a:spcAft>
                <a:spcPts val="0"/>
              </a:spcAft>
              <a:buSzPts val="1300"/>
              <a:buNone/>
              <a:defRPr/>
            </a:lvl2pPr>
            <a:lvl3pPr indent="-228600" lvl="2" marL="1371600" rtl="0" algn="l">
              <a:lnSpc>
                <a:spcPct val="98000"/>
              </a:lnSpc>
              <a:spcBef>
                <a:spcPts val="700"/>
              </a:spcBef>
              <a:spcAft>
                <a:spcPts val="0"/>
              </a:spcAft>
              <a:buSzPts val="1300"/>
              <a:buNone/>
              <a:defRPr/>
            </a:lvl3pPr>
            <a:lvl4pPr indent="-228600" lvl="3" marL="1828800" rtl="0" algn="l">
              <a:lnSpc>
                <a:spcPct val="98000"/>
              </a:lnSpc>
              <a:spcBef>
                <a:spcPts val="500"/>
              </a:spcBef>
              <a:spcAft>
                <a:spcPts val="0"/>
              </a:spcAft>
              <a:buSzPts val="1300"/>
              <a:buNone/>
              <a:defRPr/>
            </a:lvl4pPr>
            <a:lvl5pPr indent="-228600" lvl="4" marL="2286000" rtl="0" algn="l">
              <a:lnSpc>
                <a:spcPct val="98000"/>
              </a:lnSpc>
              <a:spcBef>
                <a:spcPts val="400"/>
              </a:spcBef>
              <a:spcAft>
                <a:spcPts val="0"/>
              </a:spcAft>
              <a:buSzPts val="1300"/>
              <a:buNone/>
              <a:defRPr/>
            </a:lvl5pPr>
            <a:lvl6pPr indent="-228600" lvl="5" marL="2743200" rtl="0" algn="l">
              <a:lnSpc>
                <a:spcPct val="98000"/>
              </a:lnSpc>
              <a:spcBef>
                <a:spcPts val="200"/>
              </a:spcBef>
              <a:spcAft>
                <a:spcPts val="0"/>
              </a:spcAft>
              <a:buSzPts val="1300"/>
              <a:buNone/>
              <a:defRPr/>
            </a:lvl6pPr>
            <a:lvl7pPr indent="-228600" lvl="6" marL="3200400" rtl="0" algn="l">
              <a:lnSpc>
                <a:spcPct val="98000"/>
              </a:lnSpc>
              <a:spcBef>
                <a:spcPts val="200"/>
              </a:spcBef>
              <a:spcAft>
                <a:spcPts val="0"/>
              </a:spcAft>
              <a:buSzPts val="1300"/>
              <a:buNone/>
              <a:defRPr/>
            </a:lvl7pPr>
            <a:lvl8pPr indent="-228600" lvl="7" marL="3657600" rtl="0" algn="l">
              <a:lnSpc>
                <a:spcPct val="98000"/>
              </a:lnSpc>
              <a:spcBef>
                <a:spcPts val="200"/>
              </a:spcBef>
              <a:spcAft>
                <a:spcPts val="0"/>
              </a:spcAft>
              <a:buSzPts val="1300"/>
              <a:buNone/>
              <a:defRPr/>
            </a:lvl8pPr>
            <a:lvl9pPr indent="-228600" lvl="8" marL="4114800" rtl="0" algn="l">
              <a:lnSpc>
                <a:spcPct val="98000"/>
              </a:lnSpc>
              <a:spcBef>
                <a:spcPts val="200"/>
              </a:spcBef>
              <a:spcAft>
                <a:spcPts val="200"/>
              </a:spcAft>
              <a:buSzPts val="1300"/>
              <a:buNone/>
              <a:defRPr/>
            </a:lvl9pPr>
          </a:lstStyle>
          <a:p/>
        </p:txBody>
      </p:sp>
      <p:sp>
        <p:nvSpPr>
          <p:cNvPr id="33" name="Google Shape;33;p4"/>
          <p:cNvSpPr txBox="1"/>
          <p:nvPr>
            <p:ph idx="10" type="dt"/>
          </p:nvPr>
        </p:nvSpPr>
        <p:spPr>
          <a:xfrm>
            <a:off x="456480" y="4684156"/>
            <a:ext cx="2128200" cy="3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  <p:sp>
        <p:nvSpPr>
          <p:cNvPr id="34" name="Google Shape;34;p4"/>
          <p:cNvSpPr txBox="1"/>
          <p:nvPr>
            <p:ph idx="11" type="ftr"/>
          </p:nvPr>
        </p:nvSpPr>
        <p:spPr>
          <a:xfrm>
            <a:off x="3127680" y="4684156"/>
            <a:ext cx="2897400" cy="3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  <p:sp>
        <p:nvSpPr>
          <p:cNvPr id="35" name="Google Shape;35;p4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image" Target="../media/image1.jpg"/><Relationship Id="rId3" Type="http://schemas.openxmlformats.org/officeDocument/2006/relationships/slideLayout" Target="../slideLayouts/slideLayout1.xml"/><Relationship Id="rId4" Type="http://schemas.openxmlformats.org/officeDocument/2006/relationships/theme" Target="../theme/theme3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"/>
          <p:cNvPicPr preferRelativeResize="0"/>
          <p:nvPr/>
        </p:nvPicPr>
        <p:blipFill rotWithShape="1">
          <a:blip r:embed="rId1">
            <a:alphaModFix/>
          </a:blip>
          <a:srcRect b="13060" l="0" r="0" t="10428"/>
          <a:stretch/>
        </p:blipFill>
        <p:spPr>
          <a:xfrm>
            <a:off x="33125" y="128275"/>
            <a:ext cx="9110875" cy="1499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7;p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898880" y="2694145"/>
            <a:ext cx="4211999" cy="239607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8;p1"/>
          <p:cNvSpPr/>
          <p:nvPr/>
        </p:nvSpPr>
        <p:spPr>
          <a:xfrm>
            <a:off x="162720" y="1840607"/>
            <a:ext cx="8979900" cy="618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32A041"/>
              </a:gs>
            </a:gsLst>
            <a:lin ang="3600008" scaled="0"/>
          </a:gradFill>
          <a:ln>
            <a:noFill/>
          </a:ln>
        </p:spPr>
        <p:txBody>
          <a:bodyPr anchorCtr="0" anchor="ctr" bIns="41450" lIns="82925" spcFirstLastPara="1" rIns="82925" wrap="square" tIns="41450">
            <a:noAutofit/>
          </a:bodyPr>
          <a:lstStyle/>
          <a:p>
            <a:pPr indent="0" lvl="0" marL="0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9;p1"/>
          <p:cNvSpPr txBox="1"/>
          <p:nvPr>
            <p:ph type="title"/>
          </p:nvPr>
        </p:nvSpPr>
        <p:spPr>
          <a:xfrm>
            <a:off x="456480" y="204473"/>
            <a:ext cx="8226600" cy="85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" type="body"/>
          </p:nvPr>
        </p:nvSpPr>
        <p:spPr>
          <a:xfrm>
            <a:off x="800640" y="2620708"/>
            <a:ext cx="75414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5500">
            <a:noAutofit/>
          </a:bodyPr>
          <a:lstStyle>
            <a:lvl1pPr indent="-228600" lvl="0" marL="457200" marR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1" i="0" sz="2200" u="none" cap="none" strike="noStrike">
                <a:solidFill>
                  <a:srgbClr val="32A04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228600" lvl="1" marL="914400" marR="0" rtl="0" algn="ctr">
              <a:lnSpc>
                <a:spcPct val="98000"/>
              </a:lnSpc>
              <a:spcBef>
                <a:spcPts val="900"/>
              </a:spcBef>
              <a:spcAft>
                <a:spcPts val="0"/>
              </a:spcAft>
              <a:buSzPts val="1300"/>
              <a:buNone/>
              <a:defRPr b="1" i="0" sz="19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228600" lvl="2" marL="1371600" marR="0" rtl="0" algn="ctr">
              <a:lnSpc>
                <a:spcPct val="98000"/>
              </a:lnSpc>
              <a:spcBef>
                <a:spcPts val="700"/>
              </a:spcBef>
              <a:spcAft>
                <a:spcPts val="0"/>
              </a:spcAft>
              <a:buSzPts val="1300"/>
              <a:buNone/>
              <a:defRPr b="1" i="0" sz="16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228600" lvl="3" marL="1828800" marR="0" rtl="0" algn="ctr">
              <a:lnSpc>
                <a:spcPct val="98000"/>
              </a:lnSpc>
              <a:spcBef>
                <a:spcPts val="500"/>
              </a:spcBef>
              <a:spcAft>
                <a:spcPts val="0"/>
              </a:spcAft>
              <a:buSzPts val="1300"/>
              <a:buNone/>
              <a:defRPr b="1" i="0" sz="14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28600" lvl="4" marL="2286000" marR="0" rtl="0" algn="ctr">
              <a:lnSpc>
                <a:spcPct val="98000"/>
              </a:lnSpc>
              <a:spcBef>
                <a:spcPts val="400"/>
              </a:spcBef>
              <a:spcAft>
                <a:spcPts val="0"/>
              </a:spcAft>
              <a:buSzPts val="1300"/>
              <a:buNone/>
              <a:defRPr b="1" i="0" sz="14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28600" lvl="5" marL="2743200" marR="0" rtl="0" algn="ctr">
              <a:lnSpc>
                <a:spcPct val="98000"/>
              </a:lnSpc>
              <a:spcBef>
                <a:spcPts val="200"/>
              </a:spcBef>
              <a:spcAft>
                <a:spcPts val="0"/>
              </a:spcAft>
              <a:buSzPts val="1300"/>
              <a:buNone/>
              <a:defRPr b="1" i="0" sz="14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28600" lvl="6" marL="3200400" marR="0" rtl="0" algn="ctr">
              <a:lnSpc>
                <a:spcPct val="98000"/>
              </a:lnSpc>
              <a:spcBef>
                <a:spcPts val="200"/>
              </a:spcBef>
              <a:spcAft>
                <a:spcPts val="0"/>
              </a:spcAft>
              <a:buSzPts val="1300"/>
              <a:buNone/>
              <a:defRPr b="1" i="0" sz="14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28600" lvl="7" marL="3657600" marR="0" rtl="0" algn="ctr">
              <a:lnSpc>
                <a:spcPct val="98000"/>
              </a:lnSpc>
              <a:spcBef>
                <a:spcPts val="200"/>
              </a:spcBef>
              <a:spcAft>
                <a:spcPts val="0"/>
              </a:spcAft>
              <a:buSzPts val="1300"/>
              <a:buNone/>
              <a:defRPr b="1" i="0" sz="14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28600" lvl="8" marL="4114800" marR="0" rtl="0" algn="ctr">
              <a:lnSpc>
                <a:spcPct val="98000"/>
              </a:lnSpc>
              <a:spcBef>
                <a:spcPts val="200"/>
              </a:spcBef>
              <a:spcAft>
                <a:spcPts val="200"/>
              </a:spcAft>
              <a:buSzPts val="1300"/>
              <a:buNone/>
              <a:defRPr b="1" i="0" sz="14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0" type="dt"/>
          </p:nvPr>
        </p:nvSpPr>
        <p:spPr>
          <a:xfrm>
            <a:off x="456480" y="4684156"/>
            <a:ext cx="2128200" cy="3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3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1" type="ftr"/>
          </p:nvPr>
        </p:nvSpPr>
        <p:spPr>
          <a:xfrm>
            <a:off x="3127680" y="4684156"/>
            <a:ext cx="2897400" cy="3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3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Times New Roman"/>
              <a:buNone/>
              <a:defRPr b="0" i="0" sz="13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Times New Roman"/>
              <a:buNone/>
              <a:defRPr b="0" i="0" sz="13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Times New Roman"/>
              <a:buNone/>
              <a:defRPr b="0" i="0" sz="13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Times New Roman"/>
              <a:buNone/>
              <a:defRPr b="0" i="0" sz="13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Times New Roman"/>
              <a:buNone/>
              <a:defRPr b="0" i="0" sz="13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Times New Roman"/>
              <a:buNone/>
              <a:defRPr b="0" i="0" sz="13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Times New Roman"/>
              <a:buNone/>
              <a:defRPr b="0" i="0" sz="13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Times New Roman"/>
              <a:buNone/>
              <a:defRPr b="0" i="0" sz="13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Times New Roman"/>
              <a:buNone/>
              <a:defRPr b="0" i="0" sz="13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3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oogle Shape;21;p3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4898880" y="2694145"/>
            <a:ext cx="4211999" cy="2396077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3"/>
          <p:cNvSpPr/>
          <p:nvPr/>
        </p:nvSpPr>
        <p:spPr>
          <a:xfrm>
            <a:off x="0" y="0"/>
            <a:ext cx="9144000" cy="1163400"/>
          </a:xfrm>
          <a:prstGeom prst="rect">
            <a:avLst/>
          </a:prstGeom>
          <a:gradFill>
            <a:gsLst>
              <a:gs pos="0">
                <a:srgbClr val="32A041"/>
              </a:gs>
              <a:gs pos="100000">
                <a:srgbClr val="FFFFFF"/>
              </a:gs>
            </a:gsLst>
            <a:lin ang="10859842" scaled="0"/>
          </a:gradFill>
          <a:ln>
            <a:noFill/>
          </a:ln>
        </p:spPr>
        <p:txBody>
          <a:bodyPr anchorCtr="0" anchor="ctr" bIns="41450" lIns="82925" spcFirstLastPara="1" rIns="82925" wrap="square" tIns="41450">
            <a:noAutofit/>
          </a:bodyPr>
          <a:lstStyle/>
          <a:p>
            <a:pPr indent="0" lvl="0" marL="0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3"/>
          <p:cNvSpPr txBox="1"/>
          <p:nvPr>
            <p:ph idx="10" type="dt"/>
          </p:nvPr>
        </p:nvSpPr>
        <p:spPr>
          <a:xfrm>
            <a:off x="456480" y="4684156"/>
            <a:ext cx="2128200" cy="3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3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" name="Google Shape;24;p3"/>
          <p:cNvSpPr txBox="1"/>
          <p:nvPr>
            <p:ph idx="11" type="ftr"/>
          </p:nvPr>
        </p:nvSpPr>
        <p:spPr>
          <a:xfrm>
            <a:off x="3127680" y="4684156"/>
            <a:ext cx="2897400" cy="3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3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5" name="Google Shape;25;p3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13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26;p3"/>
          <p:cNvSpPr/>
          <p:nvPr/>
        </p:nvSpPr>
        <p:spPr>
          <a:xfrm>
            <a:off x="0" y="1163479"/>
            <a:ext cx="9144000" cy="61800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rgbClr val="FFFFFF"/>
              </a:gs>
            </a:gsLst>
            <a:lin ang="0" scaled="0"/>
          </a:gradFill>
          <a:ln>
            <a:noFill/>
          </a:ln>
        </p:spPr>
        <p:txBody>
          <a:bodyPr anchorCtr="0" anchor="ctr" bIns="41450" lIns="82925" spcFirstLastPara="1" rIns="82925" wrap="square" tIns="41450">
            <a:noAutofit/>
          </a:bodyPr>
          <a:lstStyle/>
          <a:p>
            <a:pPr indent="0" lvl="0" marL="0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3"/>
          <p:cNvSpPr txBox="1"/>
          <p:nvPr>
            <p:ph idx="1" type="body"/>
          </p:nvPr>
        </p:nvSpPr>
        <p:spPr>
          <a:xfrm>
            <a:off x="326880" y="1468749"/>
            <a:ext cx="8357700" cy="298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5500">
            <a:noAutofit/>
          </a:bodyPr>
          <a:lstStyle>
            <a:lvl1pPr indent="-228600" lvl="0" marL="457200" marR="0" rtl="0" algn="l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22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228600" lvl="1" marL="914400" marR="0" rtl="0" algn="l">
              <a:lnSpc>
                <a:spcPct val="98000"/>
              </a:lnSpc>
              <a:spcBef>
                <a:spcPts val="900"/>
              </a:spcBef>
              <a:spcAft>
                <a:spcPts val="0"/>
              </a:spcAft>
              <a:buSzPts val="1300"/>
              <a:buNone/>
              <a:defRPr b="0" i="0" sz="19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228600" lvl="2" marL="1371600" marR="0" rtl="0" algn="l">
              <a:lnSpc>
                <a:spcPct val="98000"/>
              </a:lnSpc>
              <a:spcBef>
                <a:spcPts val="70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228600" lvl="3" marL="1828800" marR="0" rtl="0" algn="l">
              <a:lnSpc>
                <a:spcPct val="98000"/>
              </a:lnSpc>
              <a:spcBef>
                <a:spcPts val="500"/>
              </a:spcBef>
              <a:spcAft>
                <a:spcPts val="0"/>
              </a:spcAft>
              <a:buSzPts val="1300"/>
              <a:buNone/>
              <a:defRPr b="0" i="0" sz="14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28600" lvl="4" marL="2286000" marR="0" rtl="0" algn="l">
              <a:lnSpc>
                <a:spcPct val="98000"/>
              </a:lnSpc>
              <a:spcBef>
                <a:spcPts val="400"/>
              </a:spcBef>
              <a:spcAft>
                <a:spcPts val="0"/>
              </a:spcAft>
              <a:buSzPts val="1300"/>
              <a:buNone/>
              <a:defRPr b="0" i="0" sz="14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28600" lvl="5" marL="2743200" marR="0" rtl="0" algn="l">
              <a:lnSpc>
                <a:spcPct val="98000"/>
              </a:lnSpc>
              <a:spcBef>
                <a:spcPts val="200"/>
              </a:spcBef>
              <a:spcAft>
                <a:spcPts val="0"/>
              </a:spcAft>
              <a:buSzPts val="1300"/>
              <a:buNone/>
              <a:defRPr b="0" i="0" sz="14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28600" lvl="6" marL="3200400" marR="0" rtl="0" algn="l">
              <a:lnSpc>
                <a:spcPct val="98000"/>
              </a:lnSpc>
              <a:spcBef>
                <a:spcPts val="200"/>
              </a:spcBef>
              <a:spcAft>
                <a:spcPts val="0"/>
              </a:spcAft>
              <a:buSzPts val="1300"/>
              <a:buNone/>
              <a:defRPr b="0" i="0" sz="14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28600" lvl="7" marL="3657600" marR="0" rtl="0" algn="l">
              <a:lnSpc>
                <a:spcPct val="98000"/>
              </a:lnSpc>
              <a:spcBef>
                <a:spcPts val="200"/>
              </a:spcBef>
              <a:spcAft>
                <a:spcPts val="0"/>
              </a:spcAft>
              <a:buSzPts val="1300"/>
              <a:buNone/>
              <a:defRPr b="0" i="0" sz="14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28600" lvl="8" marL="4114800" marR="0" rtl="0" algn="l">
              <a:lnSpc>
                <a:spcPct val="98000"/>
              </a:lnSpc>
              <a:spcBef>
                <a:spcPts val="200"/>
              </a:spcBef>
              <a:spcAft>
                <a:spcPts val="200"/>
              </a:spcAft>
              <a:buSzPts val="1300"/>
              <a:buNone/>
              <a:defRPr b="0" i="0" sz="14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28" name="Google Shape;28;p3"/>
          <p:cNvSpPr txBox="1"/>
          <p:nvPr>
            <p:ph type="title"/>
          </p:nvPr>
        </p:nvSpPr>
        <p:spPr>
          <a:xfrm>
            <a:off x="1224000" y="99356"/>
            <a:ext cx="7702500" cy="10857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29" name="Google Shape;29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3120" y="24479"/>
            <a:ext cx="1068480" cy="1101561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3.png"/><Relationship Id="rId7" Type="http://schemas.openxmlformats.org/officeDocument/2006/relationships/image" Target="../media/image1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8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5.png"/><Relationship Id="rId4" Type="http://schemas.openxmlformats.org/officeDocument/2006/relationships/image" Target="../media/image19.png"/><Relationship Id="rId5" Type="http://schemas.openxmlformats.org/officeDocument/2006/relationships/image" Target="../media/image25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4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7.png"/><Relationship Id="rId4" Type="http://schemas.openxmlformats.org/officeDocument/2006/relationships/image" Target="../media/image33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6.png"/><Relationship Id="rId4" Type="http://schemas.openxmlformats.org/officeDocument/2006/relationships/image" Target="../media/image20.png"/><Relationship Id="rId5" Type="http://schemas.openxmlformats.org/officeDocument/2006/relationships/image" Target="../media/image26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4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7.png"/><Relationship Id="rId4" Type="http://schemas.openxmlformats.org/officeDocument/2006/relationships/image" Target="../media/image21.png"/><Relationship Id="rId5" Type="http://schemas.openxmlformats.org/officeDocument/2006/relationships/image" Target="../media/image29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3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2.jpg"/><Relationship Id="rId4" Type="http://schemas.openxmlformats.org/officeDocument/2006/relationships/image" Target="../media/image36.jpg"/><Relationship Id="rId5" Type="http://schemas.openxmlformats.org/officeDocument/2006/relationships/image" Target="../media/image38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1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30.png"/><Relationship Id="rId4" Type="http://schemas.openxmlformats.org/officeDocument/2006/relationships/image" Target="../media/image2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32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39.jpg"/><Relationship Id="rId4" Type="http://schemas.openxmlformats.org/officeDocument/2006/relationships/image" Target="../media/image37.jp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35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5"/>
          <p:cNvSpPr txBox="1"/>
          <p:nvPr/>
        </p:nvSpPr>
        <p:spPr>
          <a:xfrm>
            <a:off x="1502700" y="3885730"/>
            <a:ext cx="6138600" cy="93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0825" lIns="81625" spcFirstLastPara="1" rIns="81625" wrap="square" tIns="47250">
            <a:noAutofit/>
          </a:bodyPr>
          <a:lstStyle/>
          <a:p>
            <a:pPr indent="0" lvl="0" marL="0" marR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Tahoma"/>
              <a:buNone/>
            </a:pPr>
            <a:r>
              <a:rPr b="1" lang="pt-BR" sz="2400">
                <a:latin typeface="Tahoma"/>
                <a:ea typeface="Tahoma"/>
                <a:cs typeface="Tahoma"/>
                <a:sym typeface="Tahoma"/>
              </a:rPr>
              <a:t>Prof. Gustavo Fernandes de Lima</a:t>
            </a:r>
            <a:endParaRPr b="1" sz="2400"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Tahoma"/>
              <a:buNone/>
            </a:pPr>
            <a:r>
              <a:rPr b="1" lang="pt-BR" sz="2400">
                <a:latin typeface="Tahoma"/>
                <a:ea typeface="Tahoma"/>
                <a:cs typeface="Tahoma"/>
                <a:sym typeface="Tahoma"/>
              </a:rPr>
              <a:t>&lt;gustavo.lima@ifrn.edu.br&gt;</a:t>
            </a:r>
            <a:endParaRPr b="1" sz="2400"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41" name="Google Shape;41;p5"/>
          <p:cNvSpPr txBox="1"/>
          <p:nvPr/>
        </p:nvSpPr>
        <p:spPr>
          <a:xfrm>
            <a:off x="0" y="2096200"/>
            <a:ext cx="9144000" cy="1682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3600">
                <a:solidFill>
                  <a:srgbClr val="FF0000"/>
                </a:solidFill>
              </a:rPr>
              <a:t>Tiristores</a:t>
            </a:r>
            <a:endParaRPr sz="36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4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SCR</a:t>
            </a:r>
            <a:endParaRPr sz="4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14" name="Google Shape;114;p14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115" name="Google Shape;115;p14"/>
          <p:cNvSpPr txBox="1"/>
          <p:nvPr/>
        </p:nvSpPr>
        <p:spPr>
          <a:xfrm>
            <a:off x="1182675" y="1513275"/>
            <a:ext cx="7772400" cy="50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spcBef>
                <a:spcPts val="0"/>
              </a:spcBef>
              <a:spcAft>
                <a:spcPts val="0"/>
              </a:spcAft>
              <a:buSzPts val="2200"/>
              <a:buFont typeface="Noto Sans Symbols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Exemplos de encapsulamento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116" name="Google Shape;116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9285" y="1969606"/>
            <a:ext cx="1026600" cy="283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610317" y="1969606"/>
            <a:ext cx="2509500" cy="283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274250" y="1969606"/>
            <a:ext cx="1327500" cy="283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756183" y="1969606"/>
            <a:ext cx="1252500" cy="283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163115" y="1969606"/>
            <a:ext cx="1551600" cy="2837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5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SCR</a:t>
            </a:r>
            <a:endParaRPr sz="4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26" name="Google Shape;126;p15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127" name="Google Shape;127;p15"/>
          <p:cNvSpPr txBox="1"/>
          <p:nvPr/>
        </p:nvSpPr>
        <p:spPr>
          <a:xfrm>
            <a:off x="1182675" y="1513275"/>
            <a:ext cx="7772400" cy="50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spcBef>
                <a:spcPts val="0"/>
              </a:spcBef>
              <a:spcAft>
                <a:spcPts val="0"/>
              </a:spcAft>
              <a:buSzPts val="2200"/>
              <a:buFont typeface="Noto Sans Symbols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Curva característica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128" name="Google Shape;128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15450" y="1962150"/>
            <a:ext cx="5513100" cy="296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6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SCR</a:t>
            </a:r>
            <a:endParaRPr sz="4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34" name="Google Shape;134;p16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135" name="Google Shape;135;p16"/>
          <p:cNvSpPr txBox="1"/>
          <p:nvPr/>
        </p:nvSpPr>
        <p:spPr>
          <a:xfrm>
            <a:off x="1182675" y="1513275"/>
            <a:ext cx="7772400" cy="50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spcBef>
                <a:spcPts val="0"/>
              </a:spcBef>
              <a:spcAft>
                <a:spcPts val="0"/>
              </a:spcAft>
              <a:buSzPts val="2200"/>
              <a:buFont typeface="Noto Sans Symbols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Aplicações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36" name="Google Shape;136;p16"/>
          <p:cNvSpPr txBox="1"/>
          <p:nvPr/>
        </p:nvSpPr>
        <p:spPr>
          <a:xfrm>
            <a:off x="1182675" y="2046675"/>
            <a:ext cx="7772400" cy="692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914400" rtl="0" algn="just">
              <a:spcBef>
                <a:spcPts val="0"/>
              </a:spcBef>
              <a:spcAft>
                <a:spcPts val="0"/>
              </a:spcAft>
              <a:buSzPts val="1800"/>
              <a:buFont typeface="Noto Sans Symbols"/>
              <a:buChar char="❏"/>
            </a:pP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Controles de relés e motores;</a:t>
            </a:r>
            <a:endParaRPr sz="18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914400" rtl="0" algn="just">
              <a:spcBef>
                <a:spcPts val="0"/>
              </a:spcBef>
              <a:spcAft>
                <a:spcPts val="0"/>
              </a:spcAft>
              <a:buSzPts val="1800"/>
              <a:buFont typeface="Noto Sans Symbols"/>
              <a:buChar char="❏"/>
            </a:pP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Fontes de tensão reguladas;</a:t>
            </a:r>
            <a:endParaRPr sz="18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37" name="Google Shape;137;p16"/>
          <p:cNvSpPr txBox="1"/>
          <p:nvPr/>
        </p:nvSpPr>
        <p:spPr>
          <a:xfrm>
            <a:off x="1182675" y="3265875"/>
            <a:ext cx="7772400" cy="692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914400" rtl="0" algn="just">
              <a:spcBef>
                <a:spcPts val="0"/>
              </a:spcBef>
              <a:spcAft>
                <a:spcPts val="0"/>
              </a:spcAft>
              <a:buSzPts val="1800"/>
              <a:buFont typeface="Noto Sans Symbols"/>
              <a:buChar char="❏"/>
            </a:pP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Carregadores de bateria;</a:t>
            </a:r>
            <a:endParaRPr sz="18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914400" rtl="0" algn="just">
              <a:spcBef>
                <a:spcPts val="0"/>
              </a:spcBef>
              <a:spcAft>
                <a:spcPts val="0"/>
              </a:spcAft>
              <a:buSzPts val="1800"/>
              <a:buFont typeface="Noto Sans Symbols"/>
              <a:buChar char="❏"/>
            </a:pP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Controle de iluminação</a:t>
            </a:r>
            <a:endParaRPr sz="18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38" name="Google Shape;138;p16"/>
          <p:cNvSpPr txBox="1"/>
          <p:nvPr/>
        </p:nvSpPr>
        <p:spPr>
          <a:xfrm>
            <a:off x="1182675" y="2656275"/>
            <a:ext cx="7772400" cy="692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914400" rtl="0" algn="just">
              <a:spcBef>
                <a:spcPts val="0"/>
              </a:spcBef>
              <a:spcAft>
                <a:spcPts val="0"/>
              </a:spcAft>
              <a:buSzPts val="1800"/>
              <a:buFont typeface="Noto Sans Symbols"/>
              <a:buChar char="❏"/>
            </a:pP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Choppers (variadores de tensão CC);</a:t>
            </a:r>
            <a:endParaRPr sz="18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914400" rtl="0" algn="just">
              <a:spcBef>
                <a:spcPts val="0"/>
              </a:spcBef>
              <a:spcAft>
                <a:spcPts val="0"/>
              </a:spcAft>
              <a:buSzPts val="1800"/>
              <a:buFont typeface="Noto Sans Symbols"/>
              <a:buChar char="❏"/>
            </a:pP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Inversores CC-CA;</a:t>
            </a:r>
            <a:endParaRPr sz="18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7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SCR</a:t>
            </a:r>
            <a:endParaRPr sz="4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44" name="Google Shape;144;p17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145" name="Google Shape;145;p17"/>
          <p:cNvSpPr txBox="1"/>
          <p:nvPr/>
        </p:nvSpPr>
        <p:spPr>
          <a:xfrm>
            <a:off x="1182675" y="1513275"/>
            <a:ext cx="7772400" cy="50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spcBef>
                <a:spcPts val="0"/>
              </a:spcBef>
              <a:spcAft>
                <a:spcPts val="0"/>
              </a:spcAft>
              <a:buSzPts val="2200"/>
              <a:buFont typeface="Noto Sans Symbols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Controle de Iluminação (0 a 100%)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descr="E:\Gustavo\2011\2.2030.1N\esquematico.png" id="146" name="Google Shape;146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70500" y="2028825"/>
            <a:ext cx="4803000" cy="2928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8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SCR</a:t>
            </a:r>
            <a:endParaRPr sz="4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52" name="Google Shape;152;p18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153" name="Google Shape;153;p18"/>
          <p:cNvSpPr txBox="1"/>
          <p:nvPr/>
        </p:nvSpPr>
        <p:spPr>
          <a:xfrm>
            <a:off x="1182675" y="1513275"/>
            <a:ext cx="7772400" cy="50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spcBef>
                <a:spcPts val="0"/>
              </a:spcBef>
              <a:spcAft>
                <a:spcPts val="0"/>
              </a:spcAft>
              <a:buSzPts val="2200"/>
              <a:buFont typeface="Noto Sans Symbols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Controle de Iluminação (0 a 50%)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descr="scr.PNG" id="154" name="Google Shape;154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25450" y="2033577"/>
            <a:ext cx="5093100" cy="2917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9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SCR</a:t>
            </a:r>
            <a:endParaRPr sz="4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60" name="Google Shape;160;p19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161" name="Google Shape;161;p19"/>
          <p:cNvSpPr txBox="1"/>
          <p:nvPr/>
        </p:nvSpPr>
        <p:spPr>
          <a:xfrm>
            <a:off x="1182675" y="1513275"/>
            <a:ext cx="7772400" cy="50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spcBef>
                <a:spcPts val="0"/>
              </a:spcBef>
              <a:spcAft>
                <a:spcPts val="0"/>
              </a:spcAft>
              <a:buSzPts val="2200"/>
              <a:buFont typeface="Noto Sans Symbols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Controle de Iluminação (0 a 50%)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descr="Resultado de imagem para dimmer scr" id="162" name="Google Shape;162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6561" y="2405964"/>
            <a:ext cx="3058200" cy="2100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846750" y="2405964"/>
            <a:ext cx="1877400" cy="2100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1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226139" y="2513964"/>
            <a:ext cx="2631300" cy="1884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0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SCR</a:t>
            </a:r>
            <a:endParaRPr sz="4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70" name="Google Shape;170;p20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171" name="Google Shape;171;p20"/>
          <p:cNvSpPr txBox="1"/>
          <p:nvPr/>
        </p:nvSpPr>
        <p:spPr>
          <a:xfrm>
            <a:off x="1182675" y="1513275"/>
            <a:ext cx="7772400" cy="50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spcBef>
                <a:spcPts val="0"/>
              </a:spcBef>
              <a:spcAft>
                <a:spcPts val="0"/>
              </a:spcAft>
              <a:buSzPts val="2200"/>
              <a:buFont typeface="Noto Sans Symbols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Controle de Iluminação (0 a 50%)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172" name="Google Shape;172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99400" y="2018775"/>
            <a:ext cx="3745200" cy="2808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1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SCR</a:t>
            </a:r>
            <a:endParaRPr sz="4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78" name="Google Shape;178;p21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179" name="Google Shape;179;p21"/>
          <p:cNvSpPr txBox="1"/>
          <p:nvPr/>
        </p:nvSpPr>
        <p:spPr>
          <a:xfrm>
            <a:off x="1182675" y="1513275"/>
            <a:ext cx="7772400" cy="50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spcBef>
                <a:spcPts val="0"/>
              </a:spcBef>
              <a:spcAft>
                <a:spcPts val="0"/>
              </a:spcAft>
              <a:buSzPts val="2200"/>
              <a:buFont typeface="Noto Sans Symbols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Alarme e fonte retificadora controlada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180" name="Google Shape;180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00025" y="2171175"/>
            <a:ext cx="2867375" cy="2819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19800" y="2800087"/>
            <a:ext cx="2924175" cy="156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2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GTO</a:t>
            </a:r>
            <a:endParaRPr sz="4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7" name="Google Shape;187;p22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188" name="Google Shape;188;p22"/>
          <p:cNvSpPr txBox="1"/>
          <p:nvPr/>
        </p:nvSpPr>
        <p:spPr>
          <a:xfrm>
            <a:off x="1182675" y="1513275"/>
            <a:ext cx="7772400" cy="6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spcBef>
                <a:spcPts val="0"/>
              </a:spcBef>
              <a:spcAft>
                <a:spcPts val="0"/>
              </a:spcAft>
              <a:buSzPts val="2200"/>
              <a:buFont typeface="Noto Sans Symbols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Introdução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1" marL="914400" rtl="0" algn="just">
              <a:spcBef>
                <a:spcPts val="0"/>
              </a:spcBef>
              <a:spcAft>
                <a:spcPts val="0"/>
              </a:spcAft>
              <a:buSzPts val="1800"/>
              <a:buFont typeface="Noto Sans Symbols"/>
              <a:buChar char="❏"/>
            </a:pP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GTO - Gate Turn OFF.</a:t>
            </a:r>
            <a:endParaRPr sz="18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9" name="Google Shape;189;p22"/>
          <p:cNvSpPr txBox="1"/>
          <p:nvPr/>
        </p:nvSpPr>
        <p:spPr>
          <a:xfrm>
            <a:off x="1182675" y="2199075"/>
            <a:ext cx="7772400" cy="692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914400" rtl="0" algn="just">
              <a:spcBef>
                <a:spcPts val="0"/>
              </a:spcBef>
              <a:spcAft>
                <a:spcPts val="0"/>
              </a:spcAft>
              <a:buSzPts val="1800"/>
              <a:buFont typeface="Noto Sans Symbols"/>
              <a:buChar char="❏"/>
            </a:pP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Os tiristores só se desligam quando a corrente cai abaixo da corrente mínima de manutenção I</a:t>
            </a:r>
            <a:r>
              <a:rPr baseline="-25000"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H</a:t>
            </a: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.</a:t>
            </a:r>
            <a:endParaRPr sz="18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90" name="Google Shape;190;p22"/>
          <p:cNvSpPr txBox="1"/>
          <p:nvPr/>
        </p:nvSpPr>
        <p:spPr>
          <a:xfrm>
            <a:off x="1182675" y="2884875"/>
            <a:ext cx="7772400" cy="9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914400" rtl="0" algn="just">
              <a:spcBef>
                <a:spcPts val="0"/>
              </a:spcBef>
              <a:spcAft>
                <a:spcPts val="0"/>
              </a:spcAft>
              <a:buSzPts val="1800"/>
              <a:buFont typeface="Noto Sans Symbols"/>
              <a:buChar char="❏"/>
            </a:pP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O GTO permite ser desligado por impulso negativo de alta corrente no gate (porta), em geral produzido através da descarga de um capacitor.</a:t>
            </a:r>
            <a:endParaRPr sz="18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191" name="Google Shape;191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76675" y="3833020"/>
            <a:ext cx="990650" cy="1158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3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LASCR</a:t>
            </a:r>
            <a:endParaRPr sz="4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97" name="Google Shape;197;p23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198" name="Google Shape;198;p23"/>
          <p:cNvSpPr txBox="1"/>
          <p:nvPr/>
        </p:nvSpPr>
        <p:spPr>
          <a:xfrm>
            <a:off x="1182675" y="1513275"/>
            <a:ext cx="7772400" cy="6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spcBef>
                <a:spcPts val="0"/>
              </a:spcBef>
              <a:spcAft>
                <a:spcPts val="0"/>
              </a:spcAft>
              <a:buSzPts val="2200"/>
              <a:buFont typeface="Noto Sans Symbols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Introdução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1" marL="914400" rtl="0" algn="just">
              <a:spcBef>
                <a:spcPts val="0"/>
              </a:spcBef>
              <a:spcAft>
                <a:spcPts val="0"/>
              </a:spcAft>
              <a:buSzPts val="1800"/>
              <a:buFont typeface="Noto Sans Symbols"/>
              <a:buChar char="❏"/>
            </a:pP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LASCR</a:t>
            </a: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- Light Activation SCR.</a:t>
            </a:r>
            <a:endParaRPr sz="18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99" name="Google Shape;199;p23"/>
          <p:cNvSpPr txBox="1"/>
          <p:nvPr/>
        </p:nvSpPr>
        <p:spPr>
          <a:xfrm>
            <a:off x="1182675" y="2229630"/>
            <a:ext cx="7772400" cy="4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914400" rtl="0" algn="just">
              <a:spcBef>
                <a:spcPts val="0"/>
              </a:spcBef>
              <a:spcAft>
                <a:spcPts val="0"/>
              </a:spcAft>
              <a:buSzPts val="1800"/>
              <a:buFont typeface="Noto Sans Symbols"/>
              <a:buChar char="❏"/>
            </a:pP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É um SCR que é disparado mediante uma radiação luminosa.</a:t>
            </a:r>
            <a:endParaRPr sz="18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00" name="Google Shape;200;p23"/>
          <p:cNvSpPr txBox="1"/>
          <p:nvPr/>
        </p:nvSpPr>
        <p:spPr>
          <a:xfrm>
            <a:off x="1182675" y="2656275"/>
            <a:ext cx="7772400" cy="71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914400" rtl="0" algn="just">
              <a:spcBef>
                <a:spcPts val="0"/>
              </a:spcBef>
              <a:spcAft>
                <a:spcPts val="0"/>
              </a:spcAft>
              <a:buSzPts val="1800"/>
              <a:buFont typeface="Noto Sans Symbols"/>
              <a:buChar char="❏"/>
            </a:pP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Ao expor a junção PN central à luz, através de uma janela, o dispositivo se comportará como um fotodiodo, ligando o SCR.</a:t>
            </a:r>
            <a:endParaRPr sz="18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201" name="Google Shape;201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81041" y="3539150"/>
            <a:ext cx="1981919" cy="10129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6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Definindo Objetivos</a:t>
            </a:r>
            <a:endParaRPr sz="4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47" name="Google Shape;47;p6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48" name="Google Shape;48;p6"/>
          <p:cNvSpPr txBox="1"/>
          <p:nvPr/>
        </p:nvSpPr>
        <p:spPr>
          <a:xfrm>
            <a:off x="1182675" y="1513279"/>
            <a:ext cx="7772400" cy="317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45720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45720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81000" lvl="0" marL="457200" rtl="0" algn="just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ahoma"/>
              <a:buChar char="❏"/>
            </a:pPr>
            <a:r>
              <a:rPr lang="pt-BR" sz="2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Aprender sobre a família de componentes Tiristores.</a:t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45720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810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Char char="❏"/>
            </a:pPr>
            <a:r>
              <a:rPr lang="pt-BR" sz="2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Conhecer o funcionamento, formas e aplicações.</a:t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4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DIAC</a:t>
            </a:r>
            <a:endParaRPr sz="4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07" name="Google Shape;207;p24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208" name="Google Shape;208;p24"/>
          <p:cNvSpPr txBox="1"/>
          <p:nvPr/>
        </p:nvSpPr>
        <p:spPr>
          <a:xfrm>
            <a:off x="1182675" y="1513275"/>
            <a:ext cx="7772400" cy="6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spcBef>
                <a:spcPts val="0"/>
              </a:spcBef>
              <a:spcAft>
                <a:spcPts val="0"/>
              </a:spcAft>
              <a:buSzPts val="2200"/>
              <a:buFont typeface="Noto Sans Symbols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Introdução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1" marL="914400" rtl="0" algn="just">
              <a:spcBef>
                <a:spcPts val="0"/>
              </a:spcBef>
              <a:spcAft>
                <a:spcPts val="0"/>
              </a:spcAft>
              <a:buSzPts val="1800"/>
              <a:buFont typeface="Noto Sans Symbols"/>
              <a:buChar char="❏"/>
            </a:pP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DIAC - </a:t>
            </a: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Diode for Alternating Current.</a:t>
            </a:r>
            <a:endParaRPr sz="18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09" name="Google Shape;209;p24"/>
          <p:cNvSpPr txBox="1"/>
          <p:nvPr/>
        </p:nvSpPr>
        <p:spPr>
          <a:xfrm>
            <a:off x="1182675" y="2351475"/>
            <a:ext cx="7772400" cy="692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914400" rtl="0" algn="just">
              <a:spcBef>
                <a:spcPts val="0"/>
              </a:spcBef>
              <a:spcAft>
                <a:spcPts val="0"/>
              </a:spcAft>
              <a:buSzPts val="1800"/>
              <a:buFont typeface="Noto Sans Symbols"/>
              <a:buChar char="❏"/>
            </a:pP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Possui três camadas semicondutoras, como ocorre no transistor bipolar;</a:t>
            </a:r>
            <a:endParaRPr sz="18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10" name="Google Shape;210;p24"/>
          <p:cNvSpPr txBox="1"/>
          <p:nvPr/>
        </p:nvSpPr>
        <p:spPr>
          <a:xfrm>
            <a:off x="1182675" y="3265875"/>
            <a:ext cx="7772400" cy="9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914400" rtl="0" algn="just">
              <a:spcBef>
                <a:spcPts val="0"/>
              </a:spcBef>
              <a:spcAft>
                <a:spcPts val="0"/>
              </a:spcAft>
              <a:buSzPts val="1800"/>
              <a:buFont typeface="Noto Sans Symbols"/>
              <a:buChar char="❏"/>
            </a:pP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Porém se diferencia do transistor devido ao fato de que as concentrações de dopagem em volta das duas junções devem ser iguais;</a:t>
            </a:r>
            <a:endParaRPr sz="18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5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DIAC</a:t>
            </a:r>
            <a:endParaRPr sz="4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16" name="Google Shape;216;p25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217" name="Google Shape;217;p25"/>
          <p:cNvSpPr txBox="1"/>
          <p:nvPr/>
        </p:nvSpPr>
        <p:spPr>
          <a:xfrm>
            <a:off x="1182675" y="1513275"/>
            <a:ext cx="7772400" cy="46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spcBef>
                <a:spcPts val="0"/>
              </a:spcBef>
              <a:spcAft>
                <a:spcPts val="0"/>
              </a:spcAft>
              <a:buSzPts val="2200"/>
              <a:buFont typeface="Noto Sans Symbols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Simbologia, camadas e encapsulamento</a:t>
            </a:r>
            <a:endParaRPr sz="18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218" name="Google Shape;218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9480" y="2051858"/>
            <a:ext cx="1842600" cy="28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72620" y="2051858"/>
            <a:ext cx="3141900" cy="28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2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311400" y="2260208"/>
            <a:ext cx="1221900" cy="241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26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DIAC</a:t>
            </a:r>
            <a:endParaRPr sz="4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26" name="Google Shape;226;p26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227" name="Google Shape;227;p26"/>
          <p:cNvSpPr txBox="1"/>
          <p:nvPr/>
        </p:nvSpPr>
        <p:spPr>
          <a:xfrm>
            <a:off x="1182675" y="1513275"/>
            <a:ext cx="7772400" cy="6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spcBef>
                <a:spcPts val="0"/>
              </a:spcBef>
              <a:spcAft>
                <a:spcPts val="0"/>
              </a:spcAft>
              <a:buSzPts val="2200"/>
              <a:buFont typeface="Noto Sans Symbols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Características Básicas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1" marL="914400" rtl="0" algn="just">
              <a:spcBef>
                <a:spcPts val="0"/>
              </a:spcBef>
              <a:spcAft>
                <a:spcPts val="0"/>
              </a:spcAft>
              <a:buSzPts val="1800"/>
              <a:buFont typeface="Noto Sans Symbols"/>
              <a:buChar char="❏"/>
            </a:pP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Suporta elevados picos de corrente.</a:t>
            </a:r>
            <a:endParaRPr sz="18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28" name="Google Shape;228;p26"/>
          <p:cNvSpPr txBox="1"/>
          <p:nvPr/>
        </p:nvSpPr>
        <p:spPr>
          <a:xfrm>
            <a:off x="1182675" y="2351475"/>
            <a:ext cx="7772400" cy="104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914400" rtl="0" algn="just">
              <a:spcBef>
                <a:spcPts val="0"/>
              </a:spcBef>
              <a:spcAft>
                <a:spcPts val="0"/>
              </a:spcAft>
              <a:buSzPts val="1800"/>
              <a:buFont typeface="Noto Sans Symbols"/>
              <a:buChar char="❏"/>
            </a:pP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Apresenta tensão de avalanche especificada (V</a:t>
            </a:r>
            <a:r>
              <a:rPr baseline="-25000"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B</a:t>
            </a: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).</a:t>
            </a:r>
            <a:endParaRPr sz="18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914400" rtl="0" algn="just">
              <a:spcBef>
                <a:spcPts val="0"/>
              </a:spcBef>
              <a:spcAft>
                <a:spcPts val="0"/>
              </a:spcAft>
              <a:buSzPts val="1800"/>
              <a:buFont typeface="Noto Sans Symbols"/>
              <a:buChar char="❏"/>
            </a:pP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É usado nos circuitos de disparo dos TRIAC. </a:t>
            </a:r>
            <a:endParaRPr sz="18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29" name="Google Shape;229;p26"/>
          <p:cNvSpPr txBox="1"/>
          <p:nvPr/>
        </p:nvSpPr>
        <p:spPr>
          <a:xfrm>
            <a:off x="1182675" y="3570675"/>
            <a:ext cx="7772400" cy="75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914400" rtl="0" algn="just">
              <a:spcBef>
                <a:spcPts val="0"/>
              </a:spcBef>
              <a:spcAft>
                <a:spcPts val="0"/>
              </a:spcAft>
              <a:buSzPts val="1800"/>
              <a:buFont typeface="Noto Sans Symbols"/>
              <a:buChar char="❏"/>
            </a:pP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Como um DIAC é um gatilho bidirecional, seus terminais são marcados como A1 ou MT1 e A2 ou MT2.</a:t>
            </a:r>
            <a:endParaRPr sz="18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7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DIAC</a:t>
            </a:r>
            <a:endParaRPr sz="4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35" name="Google Shape;235;p27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236" name="Google Shape;236;p27"/>
          <p:cNvSpPr txBox="1"/>
          <p:nvPr/>
        </p:nvSpPr>
        <p:spPr>
          <a:xfrm>
            <a:off x="1182675" y="1513275"/>
            <a:ext cx="7772400" cy="46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spcBef>
                <a:spcPts val="0"/>
              </a:spcBef>
              <a:spcAft>
                <a:spcPts val="0"/>
              </a:spcAft>
              <a:buSzPts val="2200"/>
              <a:buFont typeface="Noto Sans Symbols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Curva Característica</a:t>
            </a:r>
            <a:endParaRPr sz="18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237" name="Google Shape;237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55400" y="1977075"/>
            <a:ext cx="4033200" cy="303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8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TRIAC</a:t>
            </a:r>
            <a:endParaRPr sz="4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43" name="Google Shape;243;p28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244" name="Google Shape;244;p28"/>
          <p:cNvSpPr txBox="1"/>
          <p:nvPr/>
        </p:nvSpPr>
        <p:spPr>
          <a:xfrm>
            <a:off x="1182675" y="1513275"/>
            <a:ext cx="7772400" cy="6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spcBef>
                <a:spcPts val="0"/>
              </a:spcBef>
              <a:spcAft>
                <a:spcPts val="0"/>
              </a:spcAft>
              <a:buSzPts val="2200"/>
              <a:buFont typeface="Noto Sans Symbols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Introdução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1" marL="914400" rtl="0" algn="just">
              <a:spcBef>
                <a:spcPts val="0"/>
              </a:spcBef>
              <a:spcAft>
                <a:spcPts val="0"/>
              </a:spcAft>
              <a:buSzPts val="1800"/>
              <a:buFont typeface="Noto Sans Symbols"/>
              <a:buChar char="❏"/>
            </a:pP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TRIAC - Triode for Alternating Current.</a:t>
            </a:r>
            <a:endParaRPr sz="18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45" name="Google Shape;245;p28"/>
          <p:cNvSpPr txBox="1"/>
          <p:nvPr/>
        </p:nvSpPr>
        <p:spPr>
          <a:xfrm>
            <a:off x="1182675" y="2319920"/>
            <a:ext cx="7772400" cy="692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914400" rtl="0" algn="just">
              <a:spcBef>
                <a:spcPts val="0"/>
              </a:spcBef>
              <a:spcAft>
                <a:spcPts val="0"/>
              </a:spcAft>
              <a:buSzPts val="1800"/>
              <a:buFont typeface="Noto Sans Symbols"/>
              <a:buChar char="❏"/>
            </a:pP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O TRIAC desempenha a função de 2 SCRs numa operação de onda completa, sendo disparado por pulso positivo ou negativo.</a:t>
            </a:r>
            <a:endParaRPr sz="18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46" name="Google Shape;246;p28"/>
          <p:cNvSpPr txBox="1"/>
          <p:nvPr/>
        </p:nvSpPr>
        <p:spPr>
          <a:xfrm>
            <a:off x="1182675" y="3113475"/>
            <a:ext cx="7772400" cy="6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914400" rtl="0" algn="just">
              <a:spcBef>
                <a:spcPts val="0"/>
              </a:spcBef>
              <a:spcAft>
                <a:spcPts val="0"/>
              </a:spcAft>
              <a:buSzPts val="1800"/>
              <a:buFont typeface="Noto Sans Symbols"/>
              <a:buChar char="❏"/>
            </a:pP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O TRIAC proporciona maior simplicidade e eficiência, no controle de potência de onda completa.</a:t>
            </a:r>
            <a:endParaRPr sz="18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47" name="Google Shape;247;p28"/>
          <p:cNvSpPr txBox="1"/>
          <p:nvPr/>
        </p:nvSpPr>
        <p:spPr>
          <a:xfrm>
            <a:off x="1182675" y="3875475"/>
            <a:ext cx="7772400" cy="92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914400" rtl="0" algn="just">
              <a:spcBef>
                <a:spcPts val="0"/>
              </a:spcBef>
              <a:spcAft>
                <a:spcPts val="0"/>
              </a:spcAft>
              <a:buSzPts val="1800"/>
              <a:buFont typeface="Noto Sans Symbols"/>
              <a:buChar char="❏"/>
            </a:pP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O TRIAC também pode ser entendido como um DIAC no qual foi adicionado um terminal de controle permitindo disparar o dispositivo com diferentes valores de tensão.</a:t>
            </a:r>
            <a:endParaRPr sz="18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29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TRIAC</a:t>
            </a:r>
            <a:endParaRPr sz="4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53" name="Google Shape;253;p29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254" name="Google Shape;254;p29"/>
          <p:cNvSpPr txBox="1"/>
          <p:nvPr/>
        </p:nvSpPr>
        <p:spPr>
          <a:xfrm>
            <a:off x="1182675" y="1513275"/>
            <a:ext cx="7772400" cy="46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spcBef>
                <a:spcPts val="0"/>
              </a:spcBef>
              <a:spcAft>
                <a:spcPts val="0"/>
              </a:spcAft>
              <a:buSzPts val="2200"/>
              <a:buFont typeface="Noto Sans Symbols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Simbologia, camadas e encapsulamento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255" name="Google Shape;255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09297" y="2161413"/>
            <a:ext cx="1992300" cy="2519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seriallink.com.br/loja/images/prod_tic246_gde.png" id="256" name="Google Shape;256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562303" y="2397213"/>
            <a:ext cx="1472400" cy="204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p2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874650" y="2373363"/>
            <a:ext cx="1914600" cy="209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30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TRIAC</a:t>
            </a:r>
            <a:endParaRPr sz="4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63" name="Google Shape;263;p30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264" name="Google Shape;264;p30"/>
          <p:cNvSpPr txBox="1"/>
          <p:nvPr/>
        </p:nvSpPr>
        <p:spPr>
          <a:xfrm>
            <a:off x="1182675" y="1513275"/>
            <a:ext cx="7772400" cy="46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spcBef>
                <a:spcPts val="0"/>
              </a:spcBef>
              <a:spcAft>
                <a:spcPts val="0"/>
              </a:spcAft>
              <a:buSzPts val="2200"/>
              <a:buFont typeface="Noto Sans Symbols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Curva característica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265" name="Google Shape;265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37650" y="2076525"/>
            <a:ext cx="6068700" cy="2877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31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TRIAC</a:t>
            </a:r>
            <a:endParaRPr sz="4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71" name="Google Shape;271;p31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272" name="Google Shape;272;p31"/>
          <p:cNvSpPr txBox="1"/>
          <p:nvPr/>
        </p:nvSpPr>
        <p:spPr>
          <a:xfrm>
            <a:off x="1182675" y="1513275"/>
            <a:ext cx="7772400" cy="46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spcBef>
                <a:spcPts val="0"/>
              </a:spcBef>
              <a:spcAft>
                <a:spcPts val="0"/>
              </a:spcAft>
              <a:buSzPts val="2200"/>
              <a:buFont typeface="Noto Sans Symbols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Aplicação - Relé de estado sólido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descr="http://www.cuin.com.br/wp-content/uploads/2012/08/rele_diagrama.jpg" id="273" name="Google Shape;273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24000" y="1977075"/>
            <a:ext cx="4896000" cy="1285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" name="Google Shape;274;p31"/>
          <p:cNvPicPr preferRelativeResize="0"/>
          <p:nvPr/>
        </p:nvPicPr>
        <p:blipFill rotWithShape="1">
          <a:blip r:embed="rId4">
            <a:alphaModFix/>
          </a:blip>
          <a:srcRect b="32728" l="40274" r="27403" t="25552"/>
          <a:stretch/>
        </p:blipFill>
        <p:spPr>
          <a:xfrm>
            <a:off x="5145550" y="3222525"/>
            <a:ext cx="1874442" cy="18144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31"/>
          <p:cNvPicPr preferRelativeResize="0"/>
          <p:nvPr/>
        </p:nvPicPr>
        <p:blipFill rotWithShape="1">
          <a:blip r:embed="rId5">
            <a:alphaModFix/>
          </a:blip>
          <a:srcRect b="11251" l="28538" r="26828" t="40830"/>
          <a:stretch/>
        </p:blipFill>
        <p:spPr>
          <a:xfrm>
            <a:off x="2124000" y="3222525"/>
            <a:ext cx="2253404" cy="18144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32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TRIAC</a:t>
            </a:r>
            <a:endParaRPr sz="4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81" name="Google Shape;281;p32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282" name="Google Shape;282;p32"/>
          <p:cNvSpPr txBox="1"/>
          <p:nvPr/>
        </p:nvSpPr>
        <p:spPr>
          <a:xfrm>
            <a:off x="1182675" y="1513275"/>
            <a:ext cx="7772400" cy="46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spcBef>
                <a:spcPts val="0"/>
              </a:spcBef>
              <a:spcAft>
                <a:spcPts val="0"/>
              </a:spcAft>
              <a:buSzPts val="2200"/>
              <a:buFont typeface="Noto Sans Symbols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Aplicação - Relé de estado sólido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283" name="Google Shape;283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69720" y="2129475"/>
            <a:ext cx="4804561" cy="24022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33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TRIAC</a:t>
            </a:r>
            <a:endParaRPr sz="4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89" name="Google Shape;289;p33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290" name="Google Shape;290;p33"/>
          <p:cNvSpPr txBox="1"/>
          <p:nvPr/>
        </p:nvSpPr>
        <p:spPr>
          <a:xfrm>
            <a:off x="1182675" y="1513275"/>
            <a:ext cx="7772400" cy="46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spcBef>
                <a:spcPts val="0"/>
              </a:spcBef>
              <a:spcAft>
                <a:spcPts val="0"/>
              </a:spcAft>
              <a:buSzPts val="2200"/>
              <a:buFont typeface="Noto Sans Symbols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Aplicação - Dimmer analógico (0 a 100%)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descr="http://www.feiradeciencias.com.br/sala03/image03/03_09_02.gif" id="291" name="Google Shape;291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78927" y="2327263"/>
            <a:ext cx="3802200" cy="200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" name="Google Shape;292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2873" y="2498711"/>
            <a:ext cx="4563400" cy="16638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7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latin typeface="Tahoma"/>
                <a:ea typeface="Tahoma"/>
                <a:cs typeface="Tahoma"/>
                <a:sym typeface="Tahoma"/>
              </a:rPr>
              <a:t>Roteiro da aula</a:t>
            </a:r>
            <a:endParaRPr sz="4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54" name="Google Shape;54;p7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55" name="Google Shape;55;p7"/>
          <p:cNvSpPr txBox="1"/>
          <p:nvPr/>
        </p:nvSpPr>
        <p:spPr>
          <a:xfrm>
            <a:off x="1182675" y="1513275"/>
            <a:ext cx="7772400" cy="323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Noto Sans Symbols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Introdução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Noto Sans Symbols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SCR (Retificador Controlado de Silício)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Noto Sans Symbols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GTO (Chave de Desligamento pela Porta)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LASCR (SCR Ativado por Luz)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Noto Sans Symbols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DIAC (Diodo de Corrente Alternada)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Noto Sans Symbols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TRIAC (Triodo de Corrente Alternada)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Entre outros.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34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TRIAC</a:t>
            </a:r>
            <a:endParaRPr sz="4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98" name="Google Shape;298;p34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299" name="Google Shape;299;p34"/>
          <p:cNvSpPr txBox="1"/>
          <p:nvPr/>
        </p:nvSpPr>
        <p:spPr>
          <a:xfrm>
            <a:off x="1182675" y="1513275"/>
            <a:ext cx="7772400" cy="46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spcBef>
                <a:spcPts val="0"/>
              </a:spcBef>
              <a:spcAft>
                <a:spcPts val="0"/>
              </a:spcAft>
              <a:buSzPts val="2200"/>
              <a:buFont typeface="Noto Sans Symbols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Aplicação - Dimmer digital (0 a 100%)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300" name="Google Shape;300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56500" y="2011351"/>
            <a:ext cx="5631000" cy="2897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35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TRIAC</a:t>
            </a:r>
            <a:endParaRPr sz="4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306" name="Google Shape;306;p35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307" name="Google Shape;307;p35"/>
          <p:cNvSpPr txBox="1"/>
          <p:nvPr/>
        </p:nvSpPr>
        <p:spPr>
          <a:xfrm>
            <a:off x="1182675" y="1513275"/>
            <a:ext cx="7772400" cy="46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spcBef>
                <a:spcPts val="0"/>
              </a:spcBef>
              <a:spcAft>
                <a:spcPts val="0"/>
              </a:spcAft>
              <a:buSzPts val="2200"/>
              <a:buFont typeface="Noto Sans Symbols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Aplicação - Dimmer digital (0 a 100%)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308" name="Google Shape;308;p35"/>
          <p:cNvPicPr preferRelativeResize="0"/>
          <p:nvPr/>
        </p:nvPicPr>
        <p:blipFill rotWithShape="1">
          <a:blip r:embed="rId3">
            <a:alphaModFix/>
          </a:blip>
          <a:srcRect b="32272" l="7331" r="10384" t="22515"/>
          <a:stretch/>
        </p:blipFill>
        <p:spPr>
          <a:xfrm>
            <a:off x="3920275" y="2233125"/>
            <a:ext cx="4815549" cy="1984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" name="Google Shape;309;p35"/>
          <p:cNvPicPr preferRelativeResize="0"/>
          <p:nvPr/>
        </p:nvPicPr>
        <p:blipFill rotWithShape="1">
          <a:blip r:embed="rId4">
            <a:alphaModFix/>
          </a:blip>
          <a:srcRect b="16381" l="14207" r="10975" t="18611"/>
          <a:stretch/>
        </p:blipFill>
        <p:spPr>
          <a:xfrm>
            <a:off x="408175" y="2233125"/>
            <a:ext cx="3045130" cy="1984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36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TRIAC</a:t>
            </a:r>
            <a:endParaRPr sz="4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315" name="Google Shape;315;p36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316" name="Google Shape;316;p36"/>
          <p:cNvSpPr txBox="1"/>
          <p:nvPr/>
        </p:nvSpPr>
        <p:spPr>
          <a:xfrm>
            <a:off x="1182675" y="1513275"/>
            <a:ext cx="7772400" cy="46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spcBef>
                <a:spcPts val="0"/>
              </a:spcBef>
              <a:spcAft>
                <a:spcPts val="0"/>
              </a:spcAft>
              <a:buSzPts val="2200"/>
              <a:buFont typeface="Noto Sans Symbols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Aplicação - Dimmer digital (0 a 100%)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317" name="Google Shape;317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76813" y="2129475"/>
            <a:ext cx="4390373" cy="2861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37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latin typeface="Tahoma"/>
                <a:ea typeface="Tahoma"/>
                <a:cs typeface="Tahoma"/>
                <a:sym typeface="Tahoma"/>
              </a:rPr>
              <a:t>Resumindo</a:t>
            </a:r>
            <a:endParaRPr sz="4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323" name="Google Shape;323;p37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324" name="Google Shape;324;p37"/>
          <p:cNvSpPr txBox="1"/>
          <p:nvPr/>
        </p:nvSpPr>
        <p:spPr>
          <a:xfrm>
            <a:off x="1182675" y="1513279"/>
            <a:ext cx="7772400" cy="317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810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Char char="❏"/>
            </a:pPr>
            <a:r>
              <a:rPr lang="pt-BR" sz="2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Aprendemos sobre a família de componentes Tiristores.</a:t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810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Char char="❏"/>
            </a:pPr>
            <a:r>
              <a:rPr lang="pt-BR" sz="2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Conhecemos o funcionamento, formas e aplicações.</a:t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38"/>
          <p:cNvSpPr txBox="1"/>
          <p:nvPr/>
        </p:nvSpPr>
        <p:spPr>
          <a:xfrm>
            <a:off x="285750" y="1513284"/>
            <a:ext cx="86694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0340" lvl="0" marL="3429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180340" lvl="0" marL="342900" rtl="0" algn="l"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ctr">
              <a:spcBef>
                <a:spcPts val="640"/>
              </a:spcBef>
              <a:spcAft>
                <a:spcPts val="0"/>
              </a:spcAft>
              <a:buNone/>
            </a:pPr>
            <a:r>
              <a:rPr lang="pt-BR" sz="2400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O B R I G A D O</a:t>
            </a:r>
            <a:endParaRPr sz="2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180340" lvl="0" marL="342900" rtl="0" algn="l"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ctr">
              <a:spcBef>
                <a:spcPts val="480"/>
              </a:spcBef>
              <a:spcAft>
                <a:spcPts val="0"/>
              </a:spcAft>
              <a:buNone/>
            </a:pPr>
            <a:r>
              <a:rPr b="1" lang="pt-BR" sz="2400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&lt;gustavo.lima@ifrn.edu.br&gt;</a:t>
            </a:r>
            <a:endParaRPr b="1" sz="2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330" name="Google Shape;330;p38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Fim</a:t>
            </a:r>
            <a:endParaRPr sz="4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331" name="Google Shape;331;p38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8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latin typeface="Tahoma"/>
                <a:ea typeface="Tahoma"/>
                <a:cs typeface="Tahoma"/>
                <a:sym typeface="Tahoma"/>
              </a:rPr>
              <a:t>Introdução</a:t>
            </a:r>
            <a:endParaRPr sz="4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61" name="Google Shape;61;p8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62" name="Google Shape;62;p8"/>
          <p:cNvSpPr txBox="1"/>
          <p:nvPr/>
        </p:nvSpPr>
        <p:spPr>
          <a:xfrm>
            <a:off x="1182675" y="1513275"/>
            <a:ext cx="7772400" cy="185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spcBef>
                <a:spcPts val="0"/>
              </a:spcBef>
              <a:spcAft>
                <a:spcPts val="0"/>
              </a:spcAft>
              <a:buSzPts val="2200"/>
              <a:buFont typeface="Noto Sans Symbols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O tiristor é um dispositivo de quatro camadas e membro da família dos semi-condutores que tem dois estados estáveis de operação: 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1" marL="914400" rtl="0" algn="just">
              <a:spcBef>
                <a:spcPts val="0"/>
              </a:spcBef>
              <a:spcAft>
                <a:spcPts val="0"/>
              </a:spcAft>
              <a:buSzPts val="1800"/>
              <a:buFont typeface="Noto Sans Symbols"/>
              <a:buChar char="❏"/>
            </a:pP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um estado apresenta corrente aproximadamente igual a zero,</a:t>
            </a: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1" marL="914400" rtl="0" algn="just">
              <a:spcBef>
                <a:spcPts val="0"/>
              </a:spcBef>
              <a:spcAft>
                <a:spcPts val="0"/>
              </a:spcAft>
              <a:buSzPts val="1800"/>
              <a:buFont typeface="Noto Sans Symbols"/>
              <a:buChar char="❏"/>
            </a:pP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e o outro tem uma corrente elevada;</a:t>
            </a:r>
            <a:endParaRPr sz="18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63" name="Google Shape;63;p8"/>
          <p:cNvSpPr txBox="1"/>
          <p:nvPr/>
        </p:nvSpPr>
        <p:spPr>
          <a:xfrm>
            <a:off x="1182675" y="3646875"/>
            <a:ext cx="6069300" cy="115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spcBef>
                <a:spcPts val="0"/>
              </a:spcBef>
              <a:spcAft>
                <a:spcPts val="0"/>
              </a:spcAft>
              <a:buSzPts val="2200"/>
              <a:buFont typeface="Noto Sans Symbols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O tiristor pode ser considerado uma chave que substitui, com vantagens, por exemplo, contatores e relés de grande capacidade.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9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latin typeface="Tahoma"/>
                <a:ea typeface="Tahoma"/>
                <a:cs typeface="Tahoma"/>
                <a:sym typeface="Tahoma"/>
              </a:rPr>
              <a:t>Introdução</a:t>
            </a:r>
            <a:endParaRPr sz="4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69" name="Google Shape;69;p9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70" name="Google Shape;70;p9"/>
          <p:cNvSpPr txBox="1"/>
          <p:nvPr/>
        </p:nvSpPr>
        <p:spPr>
          <a:xfrm>
            <a:off x="1182675" y="1513275"/>
            <a:ext cx="7772400" cy="472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spcBef>
                <a:spcPts val="0"/>
              </a:spcBef>
              <a:spcAft>
                <a:spcPts val="0"/>
              </a:spcAft>
              <a:buSzPts val="2200"/>
              <a:buFont typeface="Noto Sans Symbols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Tornou-se vantajoso no controle de grandes potências.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71" name="Google Shape;71;p9"/>
          <p:cNvSpPr txBox="1"/>
          <p:nvPr/>
        </p:nvSpPr>
        <p:spPr>
          <a:xfrm>
            <a:off x="1182675" y="2046675"/>
            <a:ext cx="7772400" cy="43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914400" rtl="0" algn="just">
              <a:spcBef>
                <a:spcPts val="0"/>
              </a:spcBef>
              <a:spcAft>
                <a:spcPts val="0"/>
              </a:spcAft>
              <a:buSzPts val="1800"/>
              <a:buFont typeface="Noto Sans Symbols"/>
              <a:buChar char="❏"/>
            </a:pP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Dispositivo leve, pequeno, confiável, de ação rápida;</a:t>
            </a:r>
            <a:endParaRPr sz="18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72" name="Google Shape;72;p9"/>
          <p:cNvSpPr txBox="1"/>
          <p:nvPr/>
        </p:nvSpPr>
        <p:spPr>
          <a:xfrm>
            <a:off x="1182675" y="3342075"/>
            <a:ext cx="5896200" cy="692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914400" rtl="0" algn="just">
              <a:spcBef>
                <a:spcPts val="0"/>
              </a:spcBef>
              <a:spcAft>
                <a:spcPts val="0"/>
              </a:spcAft>
              <a:buSzPts val="1800"/>
              <a:buFont typeface="Noto Sans Symbols"/>
              <a:buChar char="❏"/>
            </a:pP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Não apresenta problemas de desgaste mecânico porque não possui partes móveis.</a:t>
            </a:r>
            <a:endParaRPr sz="18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73" name="Google Shape;73;p9"/>
          <p:cNvSpPr txBox="1"/>
          <p:nvPr/>
        </p:nvSpPr>
        <p:spPr>
          <a:xfrm>
            <a:off x="1182675" y="2656275"/>
            <a:ext cx="7772400" cy="43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914400" rtl="0" algn="just">
              <a:spcBef>
                <a:spcPts val="0"/>
              </a:spcBef>
              <a:spcAft>
                <a:spcPts val="0"/>
              </a:spcAft>
              <a:buSzPts val="1800"/>
              <a:buFont typeface="Noto Sans Symbols"/>
              <a:buChar char="❏"/>
            </a:pP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Pode ser ligado com correntes muito reduzidas; e</a:t>
            </a:r>
            <a:endParaRPr sz="18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0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latin typeface="Tahoma"/>
                <a:ea typeface="Tahoma"/>
                <a:cs typeface="Tahoma"/>
                <a:sym typeface="Tahoma"/>
              </a:rPr>
              <a:t>Introdução</a:t>
            </a:r>
            <a:endParaRPr sz="4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79" name="Google Shape;79;p10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80" name="Google Shape;80;p10"/>
          <p:cNvSpPr txBox="1"/>
          <p:nvPr/>
        </p:nvSpPr>
        <p:spPr>
          <a:xfrm>
            <a:off x="1182675" y="1513275"/>
            <a:ext cx="7772400" cy="472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spcBef>
                <a:spcPts val="0"/>
              </a:spcBef>
              <a:spcAft>
                <a:spcPts val="0"/>
              </a:spcAft>
              <a:buSzPts val="2200"/>
              <a:buFont typeface="Noto Sans Symbols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Comparação entre os semicondutores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81" name="Google Shape;81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94350" y="2033577"/>
            <a:ext cx="4155300" cy="3003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1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 sz="4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SCR</a:t>
            </a:r>
            <a:endParaRPr sz="4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87" name="Google Shape;87;p11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88" name="Google Shape;88;p11"/>
          <p:cNvSpPr txBox="1"/>
          <p:nvPr/>
        </p:nvSpPr>
        <p:spPr>
          <a:xfrm>
            <a:off x="1182675" y="1513275"/>
            <a:ext cx="7772400" cy="97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spcBef>
                <a:spcPts val="0"/>
              </a:spcBef>
              <a:spcAft>
                <a:spcPts val="0"/>
              </a:spcAft>
              <a:buSzPts val="2200"/>
              <a:buFont typeface="Noto Sans Symbols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Introdução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1" marL="914400" rtl="0" algn="just">
              <a:spcBef>
                <a:spcPts val="0"/>
              </a:spcBef>
              <a:spcAft>
                <a:spcPts val="0"/>
              </a:spcAft>
              <a:buSzPts val="1800"/>
              <a:buFont typeface="Noto Sans Symbols"/>
              <a:buChar char="❏"/>
            </a:pP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SCR - </a:t>
            </a: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Silicon Controlled Rectifier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89" name="Google Shape;89;p11"/>
          <p:cNvSpPr txBox="1"/>
          <p:nvPr/>
        </p:nvSpPr>
        <p:spPr>
          <a:xfrm>
            <a:off x="1182675" y="3342075"/>
            <a:ext cx="7772400" cy="43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914400" rtl="0" algn="just">
              <a:spcBef>
                <a:spcPts val="0"/>
              </a:spcBef>
              <a:spcAft>
                <a:spcPts val="0"/>
              </a:spcAft>
              <a:buSzPts val="1800"/>
              <a:buFont typeface="Noto Sans Symbols"/>
              <a:buChar char="❏"/>
            </a:pP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Possui 3 terminais: anodo e catodo, pelos quais flui a corrente. </a:t>
            </a:r>
            <a:endParaRPr sz="18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90" name="Google Shape;90;p11"/>
          <p:cNvSpPr txBox="1"/>
          <p:nvPr/>
        </p:nvSpPr>
        <p:spPr>
          <a:xfrm>
            <a:off x="1182675" y="2656275"/>
            <a:ext cx="7772400" cy="43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914400" rtl="0" algn="just">
              <a:spcBef>
                <a:spcPts val="0"/>
              </a:spcBef>
              <a:spcAft>
                <a:spcPts val="0"/>
              </a:spcAft>
              <a:buSzPts val="1800"/>
              <a:buFont typeface="Noto Sans Symbols"/>
              <a:buChar char="❏"/>
            </a:pP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É o tiristor de uso mais difundido.</a:t>
            </a:r>
            <a:endParaRPr sz="18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91" name="Google Shape;91;p11"/>
          <p:cNvSpPr txBox="1"/>
          <p:nvPr/>
        </p:nvSpPr>
        <p:spPr>
          <a:xfrm>
            <a:off x="1182675" y="4027875"/>
            <a:ext cx="7772400" cy="656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914400" rtl="0" algn="just">
              <a:spcBef>
                <a:spcPts val="0"/>
              </a:spcBef>
              <a:spcAft>
                <a:spcPts val="0"/>
              </a:spcAft>
              <a:buSzPts val="1800"/>
              <a:buFont typeface="Noto Sans Symbols"/>
              <a:buChar char="❏"/>
            </a:pP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E a porta (ou gate) que, com uma injeção de corrente, faz com que se estabeleça a corrente principal entre anodo e catodo.</a:t>
            </a:r>
            <a:endParaRPr sz="18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2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SCR</a:t>
            </a:r>
            <a:endParaRPr sz="4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97" name="Google Shape;97;p12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98" name="Google Shape;98;p12"/>
          <p:cNvSpPr txBox="1"/>
          <p:nvPr/>
        </p:nvSpPr>
        <p:spPr>
          <a:xfrm>
            <a:off x="1182675" y="1513275"/>
            <a:ext cx="7772400" cy="50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spcBef>
                <a:spcPts val="0"/>
              </a:spcBef>
              <a:spcAft>
                <a:spcPts val="0"/>
              </a:spcAft>
              <a:buSzPts val="2200"/>
              <a:buFont typeface="Noto Sans Symbols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Simbologia, camadas e junções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99" name="Google Shape;99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23600" y="2033578"/>
            <a:ext cx="4696800" cy="283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3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SCR</a:t>
            </a:r>
            <a:endParaRPr sz="4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05" name="Google Shape;105;p13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106" name="Google Shape;106;p13"/>
          <p:cNvSpPr txBox="1"/>
          <p:nvPr/>
        </p:nvSpPr>
        <p:spPr>
          <a:xfrm>
            <a:off x="1182675" y="1513275"/>
            <a:ext cx="7772400" cy="12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spcBef>
                <a:spcPts val="0"/>
              </a:spcBef>
              <a:spcAft>
                <a:spcPts val="0"/>
              </a:spcAft>
              <a:buSzPts val="2200"/>
              <a:buFont typeface="Noto Sans Symbols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Características Básicas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1" marL="914400" rtl="0" algn="just">
              <a:spcBef>
                <a:spcPts val="0"/>
              </a:spcBef>
              <a:spcAft>
                <a:spcPts val="0"/>
              </a:spcAft>
              <a:buSzPts val="1800"/>
              <a:buFont typeface="Noto Sans Symbols"/>
              <a:buChar char="❏"/>
            </a:pP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São chaves estáticas bi-estáveis, ou seja, trabalham em dois estados: não condução e condução, com a possibilidade de controle.</a:t>
            </a:r>
            <a:endParaRPr sz="18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07" name="Google Shape;107;p13"/>
          <p:cNvSpPr txBox="1"/>
          <p:nvPr/>
        </p:nvSpPr>
        <p:spPr>
          <a:xfrm>
            <a:off x="1182675" y="2884875"/>
            <a:ext cx="7772400" cy="71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914400" rtl="0" algn="just">
              <a:spcBef>
                <a:spcPts val="0"/>
              </a:spcBef>
              <a:spcAft>
                <a:spcPts val="0"/>
              </a:spcAft>
              <a:buSzPts val="1800"/>
              <a:buFont typeface="Noto Sans Symbols"/>
              <a:buChar char="❏"/>
            </a:pP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O silício foi utilizado devido a sua alta capacidade de potência e capacidade de suportar altas temperaturas.</a:t>
            </a:r>
            <a:endParaRPr sz="18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08" name="Google Shape;108;p13"/>
          <p:cNvSpPr txBox="1"/>
          <p:nvPr/>
        </p:nvSpPr>
        <p:spPr>
          <a:xfrm>
            <a:off x="1182675" y="3799275"/>
            <a:ext cx="77724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914400" rtl="0" algn="just">
              <a:spcBef>
                <a:spcPts val="0"/>
              </a:spcBef>
              <a:spcAft>
                <a:spcPts val="0"/>
              </a:spcAft>
              <a:buSzPts val="1800"/>
              <a:buFont typeface="Noto Sans Symbols"/>
              <a:buChar char="❏"/>
            </a:pP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Apresentam alta velocidade de comutação e elevada vida útil.</a:t>
            </a:r>
            <a:endParaRPr sz="18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POI_THEME_TEMPLATE_DESIGN">
  <a:themeElements>
    <a:clrScheme name="POI_THEME_TEMPLATE_DESIG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CC99"/>
      </a:accent4>
      <a:accent5>
        <a:srgbClr val="3333CC"/>
      </a:accent5>
      <a:accent6>
        <a:srgbClr val="FFFFFF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POI_THEME_TEMPLATE_DESIGN">
  <a:themeElements>
    <a:clrScheme name="POI_THEME_TEMPLATE_DESIG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CC99"/>
      </a:accent4>
      <a:accent5>
        <a:srgbClr val="3333CC"/>
      </a:accent5>
      <a:accent6>
        <a:srgbClr val="FFFFFF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