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y="51435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E34773-721D-4343-90E6-C86C4020E723}">
  <a:tblStyle styleId="{38E34773-721D-4343-90E6-C86C4020E7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font" Target="fonts/Tahoma-regular.fntdata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Tahoma-bold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09879e506_1_86:notes"/>
          <p:cNvSpPr/>
          <p:nvPr>
            <p:ph idx="2" type="sldImg"/>
          </p:nvPr>
        </p:nvSpPr>
        <p:spPr>
          <a:xfrm>
            <a:off x="1003700" y="695135"/>
            <a:ext cx="4849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f09879e506_1_8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b2e3984405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3" name="Google Shape;153;gb2e3984405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b2c954223a_0_28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1" name="Google Shape;161;gb2c954223a_0_28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09879e506_1_4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8" name="Google Shape;168;gf09879e506_1_4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f09879e506_1_5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6" name="Google Shape;176;gf09879e506_1_5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09879e506_1_5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4" name="Google Shape;184;gf09879e506_1_5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f09879e506_1_6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2" name="Google Shape;192;gf09879e506_1_6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f9b8919c5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9" name="Google Shape;199;gef9b8919c5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f9b8919c5_0_4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0" name="Google Shape;210;gef9b8919c5_0_4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b26ee18768_1_5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9" name="Google Shape;219;gb26ee18768_1_5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6" name="Google Shape;226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b26ee18768_1_3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b26ee18768_1_3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26ee18768_1_21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b26ee18768_1_21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b29f73f861_1_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b29f73f861_1_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b29f73f861_1_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3" name="Google Shape;113;gb29f73f861_1_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b29f73f861_1_1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3" name="Google Shape;123;gb29f73f861_1_1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b2c954223a_0_26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1" name="Google Shape;131;gb2c954223a_0_26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2c954223a_0_27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8" name="Google Shape;138;gb2c954223a_0_27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b2c954223a_0_28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5" name="Google Shape;145;gb2c954223a_0_28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00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59842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8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Circuitos Combinacionais II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26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7" name="Google Shape;157;p26"/>
          <p:cNvPicPr preferRelativeResize="0"/>
          <p:nvPr/>
        </p:nvPicPr>
        <p:blipFill rotWithShape="1">
          <a:blip r:embed="rId3">
            <a:alphaModFix/>
          </a:blip>
          <a:srcRect b="11377" l="0" r="0" t="23901"/>
          <a:stretch/>
        </p:blipFill>
        <p:spPr>
          <a:xfrm>
            <a:off x="729450" y="1310584"/>
            <a:ext cx="7685100" cy="373019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6"/>
          <p:cNvSpPr txBox="1"/>
          <p:nvPr/>
        </p:nvSpPr>
        <p:spPr>
          <a:xfrm>
            <a:off x="1182675" y="1513200"/>
            <a:ext cx="77724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Calculadora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" name="Google Shape;164;p27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5" name="Google Shape;165;p27"/>
          <p:cNvSpPr txBox="1"/>
          <p:nvPr/>
        </p:nvSpPr>
        <p:spPr>
          <a:xfrm>
            <a:off x="1182675" y="1513200"/>
            <a:ext cx="7772400" cy="27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Vídeo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https://youtu.be/N4QUXUbAp2E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2" name="Google Shape;172;p28"/>
          <p:cNvSpPr txBox="1"/>
          <p:nvPr/>
        </p:nvSpPr>
        <p:spPr>
          <a:xfrm>
            <a:off x="1182675" y="1513194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Somador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</a:rPr>
              <a:t>São capazes de realizar a soma de dois números em binário. 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É necessário entender como é realizada a soma em binário.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73" name="Google Shape;173;p28"/>
          <p:cNvGraphicFramePr/>
          <p:nvPr/>
        </p:nvGraphicFramePr>
        <p:xfrm>
          <a:off x="3074675" y="2685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1473975"/>
                <a:gridCol w="1520675"/>
              </a:tblGrid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Soma de Decimais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Soma de Binários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6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 + 0 = 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 + 0 = 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 + 1 =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 + 1 = 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 + 0 =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 + 0 = 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 + 1 =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 + 1 = 10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2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0" name="Google Shape;180;p29"/>
          <p:cNvSpPr txBox="1"/>
          <p:nvPr/>
        </p:nvSpPr>
        <p:spPr>
          <a:xfrm>
            <a:off x="1182675" y="1513199"/>
            <a:ext cx="7772400" cy="20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Somador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Quando em decimais somamos 1 + 1, obtemos o valor 2. Em binário acontece o mesmo; mas em binário o 2 é representado por 10; então, costuma-se dizer que 1 + 1 em binário é igual a 0 e vai 1 (</a:t>
            </a:r>
            <a:r>
              <a:rPr i="1" lang="pt-BR" sz="1800">
                <a:solidFill>
                  <a:schemeClr val="dk1"/>
                </a:solidFill>
              </a:rPr>
              <a:t>carry</a:t>
            </a:r>
            <a:r>
              <a:rPr lang="pt-BR" sz="1800">
                <a:solidFill>
                  <a:schemeClr val="dk1"/>
                </a:solidFill>
              </a:rPr>
              <a:t>).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Ao montarmos a tabela-verdade para a soma de um</a:t>
            </a:r>
            <a:r>
              <a:rPr i="1" lang="pt-BR" sz="1800">
                <a:solidFill>
                  <a:schemeClr val="dk1"/>
                </a:solidFill>
              </a:rPr>
              <a:t> bit</a:t>
            </a:r>
            <a:r>
              <a:rPr lang="pt-BR" sz="1800">
                <a:solidFill>
                  <a:schemeClr val="dk1"/>
                </a:solidFill>
              </a:rPr>
              <a:t> temos: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181" name="Google Shape;181;p29"/>
          <p:cNvGraphicFramePr/>
          <p:nvPr/>
        </p:nvGraphicFramePr>
        <p:xfrm>
          <a:off x="2740663" y="35770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894425"/>
                <a:gridCol w="922750"/>
                <a:gridCol w="922750"/>
                <a:gridCol w="922750"/>
              </a:tblGrid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SOMA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VAI UM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6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7" name="Google Shape;187;p3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8" name="Google Shape;188;p30"/>
          <p:cNvSpPr txBox="1"/>
          <p:nvPr/>
        </p:nvSpPr>
        <p:spPr>
          <a:xfrm>
            <a:off x="1182675" y="1513200"/>
            <a:ext cx="7772400" cy="14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Somador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Pela tabela-verdade notamos que a resposta SOMA será igual a uma porta OU-EXCLUSIVA, e a saída VAI UM (carry) será uma porta E; desse modo, teremos o seguinte circuito: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89" name="Google Shape;18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0363" y="3079200"/>
            <a:ext cx="3343275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5" name="Google Shape;195;p3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6" name="Google Shape;196;p31"/>
          <p:cNvSpPr txBox="1"/>
          <p:nvPr/>
        </p:nvSpPr>
        <p:spPr>
          <a:xfrm>
            <a:off x="1182675" y="1513200"/>
            <a:ext cx="7772400" cy="27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Somador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O circuito indicado é chamado de meio somador ou half adder, pois efetua a soma de apenas 1 bit. 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Para somas com mais de um bit, será necessário montar um circuito mais complexo, denominado de somador completo ou </a:t>
            </a:r>
            <a:r>
              <a:rPr i="1" lang="pt-BR" sz="1800">
                <a:solidFill>
                  <a:schemeClr val="dk1"/>
                </a:solidFill>
              </a:rPr>
              <a:t>full adder.</a:t>
            </a:r>
            <a:endParaRPr i="1" sz="18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3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3" name="Google Shape;203;p32"/>
          <p:cNvSpPr txBox="1"/>
          <p:nvPr/>
        </p:nvSpPr>
        <p:spPr>
          <a:xfrm>
            <a:off x="1182675" y="1513200"/>
            <a:ext cx="7772400" cy="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Subtrator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04" name="Google Shape;204;p32"/>
          <p:cNvSpPr txBox="1"/>
          <p:nvPr/>
        </p:nvSpPr>
        <p:spPr>
          <a:xfrm>
            <a:off x="1601650" y="2708475"/>
            <a:ext cx="3086100" cy="13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a) 0 – 0 = 0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b) 0 – 1 = 1 (empresta 1)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c) 1 – 0 = 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d) 1 – 1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5" name="Google Shape;205;p32"/>
          <p:cNvSpPr txBox="1"/>
          <p:nvPr/>
        </p:nvSpPr>
        <p:spPr>
          <a:xfrm>
            <a:off x="5640250" y="2708475"/>
            <a:ext cx="3086100" cy="13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  </a:t>
            </a:r>
            <a:r>
              <a:rPr baseline="30000"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0  1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(2)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      5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1  0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(2)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      2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0   1  1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(2) 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     3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6" name="Google Shape;206;p32"/>
          <p:cNvCxnSpPr/>
          <p:nvPr/>
        </p:nvCxnSpPr>
        <p:spPr>
          <a:xfrm>
            <a:off x="5747325" y="3434775"/>
            <a:ext cx="7959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32"/>
          <p:cNvCxnSpPr/>
          <p:nvPr/>
        </p:nvCxnSpPr>
        <p:spPr>
          <a:xfrm flipH="1" rot="10800000">
            <a:off x="7435275" y="3434800"/>
            <a:ext cx="555600" cy="15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3" name="Google Shape;213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4" name="Google Shape;214;p33"/>
          <p:cNvSpPr txBox="1"/>
          <p:nvPr/>
        </p:nvSpPr>
        <p:spPr>
          <a:xfrm>
            <a:off x="1182675" y="1513200"/>
            <a:ext cx="7772400" cy="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Meio Subtrator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215" name="Google Shape;215;p33"/>
          <p:cNvGraphicFramePr/>
          <p:nvPr/>
        </p:nvGraphicFramePr>
        <p:xfrm>
          <a:off x="502363" y="28040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493925"/>
                <a:gridCol w="439950"/>
                <a:gridCol w="1398150"/>
                <a:gridCol w="1968675"/>
              </a:tblGrid>
              <a:tr h="3539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DIFERENÇA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EMPRESTA UM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2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16" name="Google Shape;2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4063" y="2839239"/>
            <a:ext cx="3457575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2" name="Google Shape;222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3" name="Google Shape;223;p34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sobre circuitos codificadores.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os circuitos aritméticos.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p3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circuitos codificadores.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os circuitos aritméticos.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1182675" y="1513200"/>
            <a:ext cx="7772400" cy="1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Codificador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Circuito inverso do decodificador, ou seja, produz um código diferente em suas saídas para cada entrada ativada.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Vejamos a tabela-verdade: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101" name="Google Shape;101;p19"/>
          <p:cNvGraphicFramePr/>
          <p:nvPr/>
        </p:nvGraphicFramePr>
        <p:xfrm>
          <a:off x="2740688" y="29527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594750"/>
                <a:gridCol w="613575"/>
                <a:gridCol w="613575"/>
                <a:gridCol w="613575"/>
                <a:gridCol w="613575"/>
                <a:gridCol w="613575"/>
              </a:tblGrid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S2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S3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S4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B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Codificador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8" name="Google Shape;108;p20"/>
          <p:cNvSpPr txBox="1"/>
          <p:nvPr/>
        </p:nvSpPr>
        <p:spPr>
          <a:xfrm>
            <a:off x="1182675" y="1513200"/>
            <a:ext cx="77724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Codificador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109" name="Google Shape;109;p20"/>
          <p:cNvGraphicFramePr/>
          <p:nvPr/>
        </p:nvGraphicFramePr>
        <p:xfrm>
          <a:off x="2740688" y="21145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594750"/>
                <a:gridCol w="613575"/>
                <a:gridCol w="613575"/>
                <a:gridCol w="613575"/>
                <a:gridCol w="613575"/>
                <a:gridCol w="613575"/>
              </a:tblGrid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S2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S3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S4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B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0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0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0" name="Google Shape;110;p20"/>
          <p:cNvSpPr txBox="1"/>
          <p:nvPr/>
        </p:nvSpPr>
        <p:spPr>
          <a:xfrm>
            <a:off x="1182675" y="4197750"/>
            <a:ext cx="77724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Neste estudo só nos interessa as entradas em que ocorre uma entrada ativada por vez.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Codificador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7" name="Google Shape;117;p21"/>
          <p:cNvSpPr txBox="1"/>
          <p:nvPr/>
        </p:nvSpPr>
        <p:spPr>
          <a:xfrm>
            <a:off x="1182675" y="1513200"/>
            <a:ext cx="77724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Codificador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118" name="Google Shape;118;p21"/>
          <p:cNvGraphicFramePr/>
          <p:nvPr/>
        </p:nvGraphicFramePr>
        <p:xfrm>
          <a:off x="2740688" y="21145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{38E34773-721D-4343-90E6-C86C4020E723}</a:tableStyleId>
              </a:tblPr>
              <a:tblGrid>
                <a:gridCol w="594750"/>
                <a:gridCol w="613575"/>
                <a:gridCol w="613575"/>
                <a:gridCol w="613575"/>
                <a:gridCol w="613575"/>
                <a:gridCol w="613575"/>
              </a:tblGrid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S2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S3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S4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B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705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9" name="Google Shape;119;p21"/>
          <p:cNvSpPr txBox="1"/>
          <p:nvPr/>
        </p:nvSpPr>
        <p:spPr>
          <a:xfrm>
            <a:off x="1182675" y="3588150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A só ativa com S1 ou S2 e B só ativa com S1 ou S3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0" name="Google Shape;120;p21"/>
          <p:cNvSpPr txBox="1"/>
          <p:nvPr/>
        </p:nvSpPr>
        <p:spPr>
          <a:xfrm>
            <a:off x="1182675" y="4197750"/>
            <a:ext cx="7772400" cy="7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Expressões de A e B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A = S1 + S2                       B= S1 + S3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Codificador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22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7" name="Google Shape;127;p22"/>
          <p:cNvSpPr txBox="1"/>
          <p:nvPr/>
        </p:nvSpPr>
        <p:spPr>
          <a:xfrm>
            <a:off x="1182675" y="1513200"/>
            <a:ext cx="7761300" cy="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Codificador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❏"/>
            </a:pPr>
            <a:r>
              <a:rPr lang="pt-BR" sz="1800"/>
              <a:t>Circuito</a:t>
            </a:r>
            <a:endParaRPr sz="1800"/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8963" y="2629800"/>
            <a:ext cx="28860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23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5" name="Google Shape;135;p23"/>
          <p:cNvSpPr txBox="1"/>
          <p:nvPr/>
        </p:nvSpPr>
        <p:spPr>
          <a:xfrm>
            <a:off x="1182675" y="1513200"/>
            <a:ext cx="7772400" cy="27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Modelos comerciais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74147 - Codificador Decimal para BCD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74148 - Codificador </a:t>
            </a:r>
            <a:r>
              <a:rPr lang="pt-BR" sz="1800">
                <a:solidFill>
                  <a:schemeClr val="dk1"/>
                </a:solidFill>
              </a:rPr>
              <a:t>8 entradas para 3 saídas binárias (Octal)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1" name="Google Shape;141;p24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2" name="Google Shape;14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4236" y="0"/>
            <a:ext cx="540032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8" name="Google Shape;148;p25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9" name="Google Shape;149;p25"/>
          <p:cNvPicPr preferRelativeResize="0"/>
          <p:nvPr/>
        </p:nvPicPr>
        <p:blipFill rotWithShape="1">
          <a:blip r:embed="rId3">
            <a:alphaModFix/>
          </a:blip>
          <a:srcRect b="15732" l="6349" r="5954" t="61352"/>
          <a:stretch/>
        </p:blipFill>
        <p:spPr>
          <a:xfrm>
            <a:off x="186812" y="2351600"/>
            <a:ext cx="8770375" cy="171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5"/>
          <p:cNvSpPr txBox="1"/>
          <p:nvPr/>
        </p:nvSpPr>
        <p:spPr>
          <a:xfrm>
            <a:off x="1182675" y="1513200"/>
            <a:ext cx="77724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Calculadora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