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24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3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61" r:id="rId5"/>
    <p:sldMasterId id="2147483662" r:id="rId6"/>
    <p:sldMasterId id="2147483663" r:id="rId7"/>
  </p:sldMasterIdLst>
  <p:notesMasterIdLst>
    <p:notesMasterId r:id="rId8"/>
  </p:notesMasterIdLst>
  <p:sldIdLst>
    <p:sldId id="256" r:id="rId9"/>
    <p:sldId id="257" r:id="rId10"/>
    <p:sldId id="258" r:id="rId11"/>
    <p:sldId id="259" r:id="rId12"/>
    <p:sldId id="260" r:id="rId13"/>
    <p:sldId id="261" r:id="rId14"/>
    <p:sldId id="262" r:id="rId15"/>
    <p:sldId id="263" r:id="rId16"/>
    <p:sldId id="264" r:id="rId17"/>
    <p:sldId id="265" r:id="rId18"/>
    <p:sldId id="266" r:id="rId19"/>
    <p:sldId id="267" r:id="rId20"/>
    <p:sldId id="268" r:id="rId21"/>
    <p:sldId id="269" r:id="rId22"/>
    <p:sldId id="270" r:id="rId23"/>
    <p:sldId id="271" r:id="rId24"/>
    <p:sldId id="272" r:id="rId25"/>
    <p:sldId id="273" r:id="rId26"/>
    <p:sldId id="274" r:id="rId27"/>
    <p:sldId id="275" r:id="rId28"/>
    <p:sldId id="276" r:id="rId29"/>
    <p:sldId id="277" r:id="rId30"/>
    <p:sldId id="278" r:id="rId31"/>
    <p:sldId id="279" r:id="rId32"/>
  </p:sldIdLst>
  <p:sldSz cy="5143500" cx="9144000"/>
  <p:notesSz cx="6858000" cy="9144000"/>
  <p:embeddedFontLst>
    <p:embeddedFont>
      <p:font typeface="Tahoma"/>
      <p:regular r:id="rId33"/>
      <p:bold r:id="rId3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A9DB1BF1-9684-4AF2-9B93-E8CC7BC6FED6}">
  <a:tblStyle styleId="{A9DB1BF1-9684-4AF2-9B93-E8CC7BC6FED6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2.xml"/><Relationship Id="rId22" Type="http://schemas.openxmlformats.org/officeDocument/2006/relationships/slide" Target="slides/slide14.xml"/><Relationship Id="rId21" Type="http://schemas.openxmlformats.org/officeDocument/2006/relationships/slide" Target="slides/slide13.xml"/><Relationship Id="rId24" Type="http://schemas.openxmlformats.org/officeDocument/2006/relationships/slide" Target="slides/slide16.xml"/><Relationship Id="rId23" Type="http://schemas.openxmlformats.org/officeDocument/2006/relationships/slide" Target="slides/slide15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1.xml"/><Relationship Id="rId26" Type="http://schemas.openxmlformats.org/officeDocument/2006/relationships/slide" Target="slides/slide18.xml"/><Relationship Id="rId25" Type="http://schemas.openxmlformats.org/officeDocument/2006/relationships/slide" Target="slides/slide17.xml"/><Relationship Id="rId28" Type="http://schemas.openxmlformats.org/officeDocument/2006/relationships/slide" Target="slides/slide20.xml"/><Relationship Id="rId27" Type="http://schemas.openxmlformats.org/officeDocument/2006/relationships/slide" Target="slides/slide19.xml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29" Type="http://schemas.openxmlformats.org/officeDocument/2006/relationships/slide" Target="slides/slide21.xml"/><Relationship Id="rId7" Type="http://schemas.openxmlformats.org/officeDocument/2006/relationships/slideMaster" Target="slideMasters/slideMaster3.xml"/><Relationship Id="rId8" Type="http://schemas.openxmlformats.org/officeDocument/2006/relationships/notesMaster" Target="notesMasters/notesMaster1.xml"/><Relationship Id="rId31" Type="http://schemas.openxmlformats.org/officeDocument/2006/relationships/slide" Target="slides/slide23.xml"/><Relationship Id="rId30" Type="http://schemas.openxmlformats.org/officeDocument/2006/relationships/slide" Target="slides/slide22.xml"/><Relationship Id="rId11" Type="http://schemas.openxmlformats.org/officeDocument/2006/relationships/slide" Target="slides/slide3.xml"/><Relationship Id="rId33" Type="http://schemas.openxmlformats.org/officeDocument/2006/relationships/font" Target="fonts/Tahoma-regular.fntdata"/><Relationship Id="rId10" Type="http://schemas.openxmlformats.org/officeDocument/2006/relationships/slide" Target="slides/slide2.xml"/><Relationship Id="rId32" Type="http://schemas.openxmlformats.org/officeDocument/2006/relationships/slide" Target="slides/slide24.xml"/><Relationship Id="rId13" Type="http://schemas.openxmlformats.org/officeDocument/2006/relationships/slide" Target="slides/slide5.xml"/><Relationship Id="rId12" Type="http://schemas.openxmlformats.org/officeDocument/2006/relationships/slide" Target="slides/slide4.xml"/><Relationship Id="rId34" Type="http://schemas.openxmlformats.org/officeDocument/2006/relationships/font" Target="fonts/Tahoma-bold.fntdata"/><Relationship Id="rId15" Type="http://schemas.openxmlformats.org/officeDocument/2006/relationships/slide" Target="slides/slide7.xml"/><Relationship Id="rId14" Type="http://schemas.openxmlformats.org/officeDocument/2006/relationships/slide" Target="slides/slide6.xml"/><Relationship Id="rId17" Type="http://schemas.openxmlformats.org/officeDocument/2006/relationships/slide" Target="slides/slide9.xml"/><Relationship Id="rId16" Type="http://schemas.openxmlformats.org/officeDocument/2006/relationships/slide" Target="slides/slide8.xml"/><Relationship Id="rId19" Type="http://schemas.openxmlformats.org/officeDocument/2006/relationships/slide" Target="slides/slide11.xml"/><Relationship Id="rId18" Type="http://schemas.openxmlformats.org/officeDocument/2006/relationships/slide" Target="slides/slide10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9670935179_2_15:notes"/>
          <p:cNvSpPr/>
          <p:nvPr>
            <p:ph idx="2" type="sldImg"/>
          </p:nvPr>
        </p:nvSpPr>
        <p:spPr>
          <a:xfrm>
            <a:off x="1003700" y="695135"/>
            <a:ext cx="4849158" cy="342815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83" name="Google Shape;83;g9670935179_2_15:notes"/>
          <p:cNvSpPr txBox="1"/>
          <p:nvPr>
            <p:ph idx="1" type="body"/>
          </p:nvPr>
        </p:nvSpPr>
        <p:spPr>
          <a:xfrm>
            <a:off x="685512" y="4343235"/>
            <a:ext cx="5486976" cy="4115144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a8f9f47b34_0_74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98" name="Google Shape;198;ga8f9f47b34_0_74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a8f9f47b34_0_100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221" name="Google Shape;221;ga8f9f47b34_0_100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ga8f9f47b34_0_139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239" name="Google Shape;239;ga8f9f47b34_0_139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ga8f9f47b34_0_121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246" name="Google Shape;246;ga8f9f47b34_0_121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ged8c23a7c9_0_15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280" name="Google Shape;280;ged8c23a7c9_0_15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gb16a17d163_0_0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297" name="Google Shape;297;gb16a17d163_0_0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gb16a17d163_0_49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314" name="Google Shape;314;gb16a17d163_0_49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g997392a126_0_93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339" name="Google Shape;339;g997392a126_0_93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gb16a17d163_0_80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346" name="Google Shape;346;gb16a17d163_0_80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4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gb16a17d163_0_91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356" name="Google Shape;356;gb16a17d163_0_91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9670935179_2_44:notes"/>
          <p:cNvSpPr/>
          <p:nvPr>
            <p:ph idx="2" type="sldImg"/>
          </p:nvPr>
        </p:nvSpPr>
        <p:spPr>
          <a:xfrm>
            <a:off x="0" y="695135"/>
            <a:ext cx="1357" cy="135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89" name="Google Shape;89;g9670935179_2_44:notes"/>
          <p:cNvSpPr txBox="1"/>
          <p:nvPr>
            <p:ph idx="1" type="body"/>
          </p:nvPr>
        </p:nvSpPr>
        <p:spPr>
          <a:xfrm>
            <a:off x="685512" y="4343235"/>
            <a:ext cx="5486976" cy="4115144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3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gb16a17d163_0_110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375" name="Google Shape;375;gb16a17d163_0_110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8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gb16a17d163_0_175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390" name="Google Shape;390;gb16a17d163_0_175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5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gb16a17d163_0_182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397" name="Google Shape;397;gb16a17d163_0_182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5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Google Shape;416;g9670935179_0_13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417" name="Google Shape;417;g9670935179_0_13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2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Google Shape;423;g9670935179_2_54:notes"/>
          <p:cNvSpPr/>
          <p:nvPr>
            <p:ph idx="2" type="sldImg"/>
          </p:nvPr>
        </p:nvSpPr>
        <p:spPr>
          <a:xfrm>
            <a:off x="0" y="695135"/>
            <a:ext cx="1357" cy="135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424" name="Google Shape;424;g9670935179_2_54:notes"/>
          <p:cNvSpPr txBox="1"/>
          <p:nvPr>
            <p:ph idx="1" type="body"/>
          </p:nvPr>
        </p:nvSpPr>
        <p:spPr>
          <a:xfrm>
            <a:off x="685512" y="4343235"/>
            <a:ext cx="5486976" cy="4115144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b16a17d163_0_23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96" name="Google Shape;96;gb16a17d163_0_23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9670935179_2_49:notes"/>
          <p:cNvSpPr/>
          <p:nvPr>
            <p:ph idx="2" type="sldImg"/>
          </p:nvPr>
        </p:nvSpPr>
        <p:spPr>
          <a:xfrm>
            <a:off x="0" y="695135"/>
            <a:ext cx="1357" cy="135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03" name="Google Shape;103;g9670935179_2_49:notes"/>
          <p:cNvSpPr txBox="1"/>
          <p:nvPr>
            <p:ph idx="1" type="body"/>
          </p:nvPr>
        </p:nvSpPr>
        <p:spPr>
          <a:xfrm>
            <a:off x="685512" y="4343235"/>
            <a:ext cx="5486976" cy="4115144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a8f9f47b34_0_5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20" name="Google Shape;120;ga8f9f47b34_0_5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a8f9f47b34_0_20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36" name="Google Shape;136;ga8f9f47b34_0_20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a8f9f47b34_0_37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53" name="Google Shape;153;ga8f9f47b34_0_37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a8f9f47b34_0_53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61" name="Google Shape;161;ga8f9f47b34_0_53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ed8c23a7c9_0_0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84" name="Google Shape;184;ged8c23a7c9_0_0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layout with centered title and subtitle placeholders" type="title">
  <p:cSld name="TITLE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ctrTitle"/>
          </p:nvPr>
        </p:nvSpPr>
        <p:spPr>
          <a:xfrm>
            <a:off x="622080" y="1932412"/>
            <a:ext cx="7050240" cy="1333393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lvl="2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lvl="3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lvl="4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lvl="5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lvl="6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lvl="7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lvl="8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/>
        </p:txBody>
      </p:sp>
      <p:sp>
        <p:nvSpPr>
          <p:cNvPr id="61" name="Google Shape;61;p14"/>
          <p:cNvSpPr txBox="1"/>
          <p:nvPr>
            <p:ph idx="1" type="subTitle"/>
          </p:nvPr>
        </p:nvSpPr>
        <p:spPr>
          <a:xfrm>
            <a:off x="1244160" y="3524997"/>
            <a:ext cx="5806080" cy="158970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500">
            <a:noAutofit/>
          </a:bodyPr>
          <a:lstStyle>
            <a:lvl1pPr lv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 algn="ctr">
              <a:lnSpc>
                <a:spcPct val="98000"/>
              </a:lnSpc>
              <a:spcBef>
                <a:spcPts val="900"/>
              </a:spcBef>
              <a:spcAft>
                <a:spcPts val="0"/>
              </a:spcAft>
              <a:buSzPts val="1300"/>
              <a:buNone/>
              <a:defRPr/>
            </a:lvl2pPr>
            <a:lvl3pPr lvl="2" algn="ctr">
              <a:lnSpc>
                <a:spcPct val="98000"/>
              </a:lnSpc>
              <a:spcBef>
                <a:spcPts val="700"/>
              </a:spcBef>
              <a:spcAft>
                <a:spcPts val="0"/>
              </a:spcAft>
              <a:buSzPts val="1300"/>
              <a:buNone/>
              <a:defRPr/>
            </a:lvl3pPr>
            <a:lvl4pPr lvl="3" algn="ctr">
              <a:lnSpc>
                <a:spcPct val="98000"/>
              </a:lnSpc>
              <a:spcBef>
                <a:spcPts val="500"/>
              </a:spcBef>
              <a:spcAft>
                <a:spcPts val="0"/>
              </a:spcAft>
              <a:buSzPts val="1300"/>
              <a:buNone/>
              <a:defRPr/>
            </a:lvl4pPr>
            <a:lvl5pPr lvl="4" algn="ctr">
              <a:lnSpc>
                <a:spcPct val="98000"/>
              </a:lnSpc>
              <a:spcBef>
                <a:spcPts val="400"/>
              </a:spcBef>
              <a:spcAft>
                <a:spcPts val="0"/>
              </a:spcAft>
              <a:buSzPts val="1300"/>
              <a:buNone/>
              <a:defRPr/>
            </a:lvl5pPr>
            <a:lvl6pPr lvl="5" algn="ctr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/>
            </a:lvl6pPr>
            <a:lvl7pPr lvl="6" algn="ctr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/>
            </a:lvl7pPr>
            <a:lvl8pPr lvl="7" algn="ctr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/>
            </a:lvl8pPr>
            <a:lvl9pPr lvl="8" algn="ctr">
              <a:lnSpc>
                <a:spcPct val="98000"/>
              </a:lnSpc>
              <a:spcBef>
                <a:spcPts val="200"/>
              </a:spcBef>
              <a:spcAft>
                <a:spcPts val="200"/>
              </a:spcAft>
              <a:buSzPts val="1300"/>
              <a:buNone/>
              <a:defRPr/>
            </a:lvl9pPr>
          </a:lstStyle>
          <a:p/>
        </p:txBody>
      </p:sp>
      <p:sp>
        <p:nvSpPr>
          <p:cNvPr id="62" name="Google Shape;62;p14"/>
          <p:cNvSpPr txBox="1"/>
          <p:nvPr>
            <p:ph idx="10" type="dt"/>
          </p:nvPr>
        </p:nvSpPr>
        <p:spPr>
          <a:xfrm>
            <a:off x="456480" y="4684156"/>
            <a:ext cx="2128320" cy="3527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lvl="2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lvl="3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lvl="4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lvl="5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lvl="6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lvl="7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lvl="8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/>
        </p:txBody>
      </p:sp>
      <p:sp>
        <p:nvSpPr>
          <p:cNvPr id="63" name="Google Shape;63;p14"/>
          <p:cNvSpPr txBox="1"/>
          <p:nvPr>
            <p:ph idx="11" type="ftr"/>
          </p:nvPr>
        </p:nvSpPr>
        <p:spPr>
          <a:xfrm>
            <a:off x="3127680" y="4684156"/>
            <a:ext cx="2897280" cy="3527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lvl="2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lvl="3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lvl="4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lvl="5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lvl="6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lvl="7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lvl="8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/>
        </p:txBody>
      </p:sp>
      <p:sp>
        <p:nvSpPr>
          <p:cNvPr id="64" name="Google Shape;64;p14"/>
          <p:cNvSpPr txBox="1"/>
          <p:nvPr>
            <p:ph idx="12" type="sldNum"/>
          </p:nvPr>
        </p:nvSpPr>
        <p:spPr>
          <a:xfrm>
            <a:off x="6554880" y="4684156"/>
            <a:ext cx="2128320" cy="3527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" type="tx">
  <p:cSld name="TITLE_AND_BODY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6"/>
          <p:cNvSpPr txBox="1"/>
          <p:nvPr>
            <p:ph type="title"/>
          </p:nvPr>
        </p:nvSpPr>
        <p:spPr>
          <a:xfrm>
            <a:off x="1224000" y="99356"/>
            <a:ext cx="7702559" cy="108572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lvl="2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lvl="3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lvl="4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lvl="5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lvl="6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lvl="7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lvl="8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/>
        </p:txBody>
      </p:sp>
      <p:sp>
        <p:nvSpPr>
          <p:cNvPr id="77" name="Google Shape;77;p16"/>
          <p:cNvSpPr txBox="1"/>
          <p:nvPr>
            <p:ph idx="1" type="body"/>
          </p:nvPr>
        </p:nvSpPr>
        <p:spPr>
          <a:xfrm>
            <a:off x="326880" y="1468749"/>
            <a:ext cx="8357760" cy="298213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500">
            <a:noAutofit/>
          </a:bodyPr>
          <a:lstStyle>
            <a:lvl1pPr indent="-228600" lvl="0" marL="457200" algn="l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indent="-228600" lvl="1" marL="914400" algn="l">
              <a:lnSpc>
                <a:spcPct val="98000"/>
              </a:lnSpc>
              <a:spcBef>
                <a:spcPts val="900"/>
              </a:spcBef>
              <a:spcAft>
                <a:spcPts val="0"/>
              </a:spcAft>
              <a:buSzPts val="1300"/>
              <a:buNone/>
              <a:defRPr/>
            </a:lvl2pPr>
            <a:lvl3pPr indent="-228600" lvl="2" marL="1371600" algn="l">
              <a:lnSpc>
                <a:spcPct val="98000"/>
              </a:lnSpc>
              <a:spcBef>
                <a:spcPts val="700"/>
              </a:spcBef>
              <a:spcAft>
                <a:spcPts val="0"/>
              </a:spcAft>
              <a:buSzPts val="1300"/>
              <a:buNone/>
              <a:defRPr/>
            </a:lvl3pPr>
            <a:lvl4pPr indent="-228600" lvl="3" marL="1828800" algn="l">
              <a:lnSpc>
                <a:spcPct val="98000"/>
              </a:lnSpc>
              <a:spcBef>
                <a:spcPts val="500"/>
              </a:spcBef>
              <a:spcAft>
                <a:spcPts val="0"/>
              </a:spcAft>
              <a:buSzPts val="1300"/>
              <a:buNone/>
              <a:defRPr/>
            </a:lvl4pPr>
            <a:lvl5pPr indent="-228600" lvl="4" marL="2286000" algn="l">
              <a:lnSpc>
                <a:spcPct val="98000"/>
              </a:lnSpc>
              <a:spcBef>
                <a:spcPts val="400"/>
              </a:spcBef>
              <a:spcAft>
                <a:spcPts val="0"/>
              </a:spcAft>
              <a:buSzPts val="1300"/>
              <a:buNone/>
              <a:defRPr/>
            </a:lvl5pPr>
            <a:lvl6pPr indent="-228600" lvl="5" marL="2743200" algn="l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/>
            </a:lvl6pPr>
            <a:lvl7pPr indent="-228600" lvl="6" marL="3200400" algn="l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/>
            </a:lvl7pPr>
            <a:lvl8pPr indent="-228600" lvl="7" marL="3657600" algn="l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/>
            </a:lvl8pPr>
            <a:lvl9pPr indent="-228600" lvl="8" marL="4114800" algn="l">
              <a:lnSpc>
                <a:spcPct val="98000"/>
              </a:lnSpc>
              <a:spcBef>
                <a:spcPts val="200"/>
              </a:spcBef>
              <a:spcAft>
                <a:spcPts val="200"/>
              </a:spcAft>
              <a:buSzPts val="1300"/>
              <a:buNone/>
              <a:defRPr/>
            </a:lvl9pPr>
          </a:lstStyle>
          <a:p/>
        </p:txBody>
      </p:sp>
      <p:sp>
        <p:nvSpPr>
          <p:cNvPr id="78" name="Google Shape;78;p16"/>
          <p:cNvSpPr txBox="1"/>
          <p:nvPr>
            <p:ph idx="10" type="dt"/>
          </p:nvPr>
        </p:nvSpPr>
        <p:spPr>
          <a:xfrm>
            <a:off x="456480" y="4684156"/>
            <a:ext cx="2128320" cy="3527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lvl="2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lvl="3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lvl="4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lvl="5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lvl="6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lvl="7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lvl="8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/>
        </p:txBody>
      </p:sp>
      <p:sp>
        <p:nvSpPr>
          <p:cNvPr id="79" name="Google Shape;79;p16"/>
          <p:cNvSpPr txBox="1"/>
          <p:nvPr>
            <p:ph idx="11" type="ftr"/>
          </p:nvPr>
        </p:nvSpPr>
        <p:spPr>
          <a:xfrm>
            <a:off x="3127680" y="4684156"/>
            <a:ext cx="2897280" cy="3527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lvl="2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lvl="3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lvl="4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lvl="5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lvl="6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lvl="7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lvl="8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/>
        </p:txBody>
      </p:sp>
      <p:sp>
        <p:nvSpPr>
          <p:cNvPr id="80" name="Google Shape;80;p16"/>
          <p:cNvSpPr txBox="1"/>
          <p:nvPr>
            <p:ph idx="12" type="sldNum"/>
          </p:nvPr>
        </p:nvSpPr>
        <p:spPr>
          <a:xfrm>
            <a:off x="6554880" y="4684156"/>
            <a:ext cx="2128320" cy="3527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3.jpg"/><Relationship Id="rId3" Type="http://schemas.openxmlformats.org/officeDocument/2006/relationships/slideLayout" Target="../slideLayouts/slideLayout12.xml"/><Relationship Id="rId4" Type="http://schemas.openxmlformats.org/officeDocument/2006/relationships/theme" Target="../theme/theme4.xml"/></Relationships>
</file>

<file path=ppt/slideMasters/_rels/slideMaster3.xml.rels><?xml version="1.0" encoding="UTF-8" standalone="yes"?><Relationships xmlns="http://schemas.openxmlformats.org/package/2006/relationships"><Relationship Id="rId1" Type="http://schemas.openxmlformats.org/officeDocument/2006/relationships/image" Target="../media/image3.jpg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3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Google Shape;51;p13"/>
          <p:cNvPicPr preferRelativeResize="0"/>
          <p:nvPr/>
        </p:nvPicPr>
        <p:blipFill rotWithShape="1">
          <a:blip r:embed="rId1">
            <a:alphaModFix/>
          </a:blip>
          <a:srcRect b="13060" l="0" r="0" t="10428"/>
          <a:stretch/>
        </p:blipFill>
        <p:spPr>
          <a:xfrm>
            <a:off x="33125" y="128275"/>
            <a:ext cx="9110875" cy="1499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2" name="Google Shape;52;p1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898880" y="2694145"/>
            <a:ext cx="4211999" cy="2396076"/>
          </a:xfrm>
          <a:prstGeom prst="rect">
            <a:avLst/>
          </a:prstGeom>
          <a:noFill/>
          <a:ln>
            <a:noFill/>
          </a:ln>
        </p:spPr>
      </p:pic>
      <p:sp>
        <p:nvSpPr>
          <p:cNvPr id="53" name="Google Shape;53;p13"/>
          <p:cNvSpPr/>
          <p:nvPr/>
        </p:nvSpPr>
        <p:spPr>
          <a:xfrm>
            <a:off x="162720" y="1840607"/>
            <a:ext cx="8979900" cy="618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32A041"/>
              </a:gs>
            </a:gsLst>
            <a:lin ang="3600000" scaled="0"/>
          </a:gradFill>
          <a:ln>
            <a:noFill/>
          </a:ln>
        </p:spPr>
        <p:txBody>
          <a:bodyPr anchorCtr="0" anchor="ctr" bIns="41450" lIns="82925" spcFirstLastPara="1" rIns="82925" wrap="square" tIns="41450">
            <a:noAutofit/>
          </a:bodyPr>
          <a:lstStyle/>
          <a:p>
            <a:pPr indent="0" lvl="0" marL="0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600" u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" name="Google Shape;54;p13"/>
          <p:cNvSpPr txBox="1"/>
          <p:nvPr>
            <p:ph type="title"/>
          </p:nvPr>
        </p:nvSpPr>
        <p:spPr>
          <a:xfrm>
            <a:off x="456480" y="204473"/>
            <a:ext cx="8226720" cy="85677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" type="body"/>
          </p:nvPr>
        </p:nvSpPr>
        <p:spPr>
          <a:xfrm>
            <a:off x="800640" y="2620708"/>
            <a:ext cx="7541280" cy="203176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500">
            <a:noAutofit/>
          </a:bodyPr>
          <a:lstStyle>
            <a:lvl1pPr indent="-228600" lvl="0" marL="457200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1" i="0" sz="2200" u="none" cap="none" strike="noStrike">
                <a:solidFill>
                  <a:srgbClr val="32A04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ctr">
              <a:lnSpc>
                <a:spcPct val="98000"/>
              </a:lnSpc>
              <a:spcBef>
                <a:spcPts val="900"/>
              </a:spcBef>
              <a:spcAft>
                <a:spcPts val="0"/>
              </a:spcAft>
              <a:buSzPts val="1300"/>
              <a:buNone/>
              <a:defRPr b="1" i="0" sz="19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ctr">
              <a:lnSpc>
                <a:spcPct val="98000"/>
              </a:lnSpc>
              <a:spcBef>
                <a:spcPts val="700"/>
              </a:spcBef>
              <a:spcAft>
                <a:spcPts val="0"/>
              </a:spcAft>
              <a:buSzPts val="1300"/>
              <a:buNone/>
              <a:defRPr b="1" i="0" sz="16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ctr">
              <a:lnSpc>
                <a:spcPct val="98000"/>
              </a:lnSpc>
              <a:spcBef>
                <a:spcPts val="500"/>
              </a:spcBef>
              <a:spcAft>
                <a:spcPts val="0"/>
              </a:spcAft>
              <a:buSzPts val="1300"/>
              <a:buNone/>
              <a:defRPr b="1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ctr">
              <a:lnSpc>
                <a:spcPct val="98000"/>
              </a:lnSpc>
              <a:spcBef>
                <a:spcPts val="400"/>
              </a:spcBef>
              <a:spcAft>
                <a:spcPts val="0"/>
              </a:spcAft>
              <a:buSzPts val="1300"/>
              <a:buNone/>
              <a:defRPr b="1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ctr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 b="1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ctr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 b="1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ctr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 b="1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ctr">
              <a:lnSpc>
                <a:spcPct val="98000"/>
              </a:lnSpc>
              <a:spcBef>
                <a:spcPts val="200"/>
              </a:spcBef>
              <a:spcAft>
                <a:spcPts val="200"/>
              </a:spcAft>
              <a:buSzPts val="1300"/>
              <a:buNone/>
              <a:defRPr b="1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56" name="Google Shape;56;p13"/>
          <p:cNvSpPr txBox="1"/>
          <p:nvPr>
            <p:ph idx="10" type="dt"/>
          </p:nvPr>
        </p:nvSpPr>
        <p:spPr>
          <a:xfrm>
            <a:off x="456480" y="4684156"/>
            <a:ext cx="2128320" cy="3527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7" name="Google Shape;57;p13"/>
          <p:cNvSpPr txBox="1"/>
          <p:nvPr>
            <p:ph idx="11" type="ftr"/>
          </p:nvPr>
        </p:nvSpPr>
        <p:spPr>
          <a:xfrm>
            <a:off x="3127680" y="4684156"/>
            <a:ext cx="2897280" cy="3527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8" name="Google Shape;58;p13"/>
          <p:cNvSpPr txBox="1"/>
          <p:nvPr>
            <p:ph idx="12" type="sldNum"/>
          </p:nvPr>
        </p:nvSpPr>
        <p:spPr>
          <a:xfrm>
            <a:off x="6554880" y="4684156"/>
            <a:ext cx="2128320" cy="3527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Times New Roman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Times New Roman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Times New Roman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Times New Roman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Times New Roman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Times New Roman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Times New Roman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Times New Roman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Times New Roman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3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Google Shape;66;p15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4898880" y="2694145"/>
            <a:ext cx="4211999" cy="2396076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15"/>
          <p:cNvSpPr/>
          <p:nvPr/>
        </p:nvSpPr>
        <p:spPr>
          <a:xfrm>
            <a:off x="0" y="0"/>
            <a:ext cx="9144000" cy="1163479"/>
          </a:xfrm>
          <a:prstGeom prst="rect">
            <a:avLst/>
          </a:prstGeom>
          <a:gradFill>
            <a:gsLst>
              <a:gs pos="0">
                <a:srgbClr val="32A041"/>
              </a:gs>
              <a:gs pos="100000">
                <a:srgbClr val="FFFFFF"/>
              </a:gs>
            </a:gsLst>
            <a:lin ang="10860000" scaled="0"/>
          </a:gradFill>
          <a:ln>
            <a:noFill/>
          </a:ln>
        </p:spPr>
        <p:txBody>
          <a:bodyPr anchorCtr="0" anchor="ctr" bIns="41450" lIns="82925" spcFirstLastPara="1" rIns="82925" wrap="square" tIns="41450">
            <a:noAutofit/>
          </a:bodyPr>
          <a:lstStyle/>
          <a:p>
            <a:pPr indent="0" lvl="0" marL="0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600" u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15"/>
          <p:cNvSpPr txBox="1"/>
          <p:nvPr>
            <p:ph idx="10" type="dt"/>
          </p:nvPr>
        </p:nvSpPr>
        <p:spPr>
          <a:xfrm>
            <a:off x="456480" y="4684156"/>
            <a:ext cx="2128320" cy="3527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9" name="Google Shape;69;p15"/>
          <p:cNvSpPr txBox="1"/>
          <p:nvPr>
            <p:ph idx="11" type="ftr"/>
          </p:nvPr>
        </p:nvSpPr>
        <p:spPr>
          <a:xfrm>
            <a:off x="3127680" y="4684156"/>
            <a:ext cx="2897280" cy="3527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0" name="Google Shape;70;p15"/>
          <p:cNvSpPr txBox="1"/>
          <p:nvPr>
            <p:ph idx="12" type="sldNum"/>
          </p:nvPr>
        </p:nvSpPr>
        <p:spPr>
          <a:xfrm>
            <a:off x="6554880" y="4684156"/>
            <a:ext cx="2128320" cy="3527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b="0" i="0" sz="2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b="0" i="0" sz="2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b="0" i="0" sz="2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b="0" i="0" sz="2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b="0" i="0" sz="2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b="0" i="0" sz="2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b="0" i="0" sz="2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b="0" i="0" sz="2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b="0" i="0" sz="2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 sz="13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15"/>
          <p:cNvSpPr/>
          <p:nvPr/>
        </p:nvSpPr>
        <p:spPr>
          <a:xfrm>
            <a:off x="0" y="1163479"/>
            <a:ext cx="9144000" cy="61917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rgbClr val="FFFFFF"/>
              </a:gs>
            </a:gsLst>
            <a:lin ang="0" scaled="0"/>
          </a:gradFill>
          <a:ln>
            <a:noFill/>
          </a:ln>
        </p:spPr>
        <p:txBody>
          <a:bodyPr anchorCtr="0" anchor="ctr" bIns="41450" lIns="82925" spcFirstLastPara="1" rIns="82925" wrap="square" tIns="41450">
            <a:noAutofit/>
          </a:bodyPr>
          <a:lstStyle/>
          <a:p>
            <a:pPr indent="0" lvl="0" marL="0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600" u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" name="Google Shape;72;p15"/>
          <p:cNvSpPr txBox="1"/>
          <p:nvPr>
            <p:ph idx="1" type="body"/>
          </p:nvPr>
        </p:nvSpPr>
        <p:spPr>
          <a:xfrm>
            <a:off x="326880" y="1468749"/>
            <a:ext cx="8357760" cy="298213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500">
            <a:noAutofit/>
          </a:bodyPr>
          <a:lstStyle>
            <a:lvl1pPr indent="-228600" lvl="0" marL="457200" marR="0" rtl="0" algn="l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22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lnSpc>
                <a:spcPct val="98000"/>
              </a:lnSpc>
              <a:spcBef>
                <a:spcPts val="900"/>
              </a:spcBef>
              <a:spcAft>
                <a:spcPts val="0"/>
              </a:spcAft>
              <a:buSzPts val="1300"/>
              <a:buNone/>
              <a:defRPr b="0" i="0" sz="19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lnSpc>
                <a:spcPct val="98000"/>
              </a:lnSpc>
              <a:spcBef>
                <a:spcPts val="70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lnSpc>
                <a:spcPct val="98000"/>
              </a:lnSpc>
              <a:spcBef>
                <a:spcPts val="500"/>
              </a:spcBef>
              <a:spcAft>
                <a:spcPts val="0"/>
              </a:spcAft>
              <a:buSzPts val="1300"/>
              <a:buNone/>
              <a:defRPr b="0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lnSpc>
                <a:spcPct val="98000"/>
              </a:lnSpc>
              <a:spcBef>
                <a:spcPts val="400"/>
              </a:spcBef>
              <a:spcAft>
                <a:spcPts val="0"/>
              </a:spcAft>
              <a:buSzPts val="1300"/>
              <a:buNone/>
              <a:defRPr b="0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 b="0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 b="0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 b="0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lnSpc>
                <a:spcPct val="98000"/>
              </a:lnSpc>
              <a:spcBef>
                <a:spcPts val="200"/>
              </a:spcBef>
              <a:spcAft>
                <a:spcPts val="200"/>
              </a:spcAft>
              <a:buSzPts val="1300"/>
              <a:buNone/>
              <a:defRPr b="0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73" name="Google Shape;73;p15"/>
          <p:cNvSpPr txBox="1"/>
          <p:nvPr>
            <p:ph type="title"/>
          </p:nvPr>
        </p:nvSpPr>
        <p:spPr>
          <a:xfrm>
            <a:off x="1224000" y="99356"/>
            <a:ext cx="7702559" cy="108572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id="74" name="Google Shape;74;p1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3120" y="24479"/>
            <a:ext cx="1068480" cy="1101561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60" r:id="rId3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4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7"/>
          <p:cNvSpPr txBox="1"/>
          <p:nvPr/>
        </p:nvSpPr>
        <p:spPr>
          <a:xfrm>
            <a:off x="1502700" y="3580930"/>
            <a:ext cx="6138600" cy="93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0825" lIns="81625" spcFirstLastPara="1" rIns="81625" wrap="square" tIns="47250">
            <a:noAutofit/>
          </a:bodyPr>
          <a:lstStyle/>
          <a:p>
            <a:pPr indent="0" lvl="0" marL="0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Tahoma"/>
              <a:buNone/>
            </a:pPr>
            <a:r>
              <a:rPr b="1" lang="pt-BR" sz="2400">
                <a:latin typeface="Tahoma"/>
                <a:ea typeface="Tahoma"/>
                <a:cs typeface="Tahoma"/>
                <a:sym typeface="Tahoma"/>
              </a:rPr>
              <a:t>Prof. Gustavo Fernandes de Lima</a:t>
            </a:r>
            <a:endParaRPr b="1" sz="2400"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Tahoma"/>
              <a:buNone/>
            </a:pPr>
            <a:r>
              <a:rPr b="1" lang="pt-BR" sz="2400">
                <a:latin typeface="Tahoma"/>
                <a:ea typeface="Tahoma"/>
                <a:cs typeface="Tahoma"/>
                <a:sym typeface="Tahoma"/>
              </a:rPr>
              <a:t>&lt;gustavo.lima@ifrn.edu.br&gt;</a:t>
            </a:r>
            <a:endParaRPr b="1" sz="24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86" name="Google Shape;86;p17"/>
          <p:cNvSpPr txBox="1"/>
          <p:nvPr/>
        </p:nvSpPr>
        <p:spPr>
          <a:xfrm>
            <a:off x="0" y="1903809"/>
            <a:ext cx="9144000" cy="1170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600">
                <a:solidFill>
                  <a:srgbClr val="FF0000"/>
                </a:solidFill>
              </a:rPr>
              <a:t>Mapa de Karnaugh</a:t>
            </a:r>
            <a:endParaRPr sz="360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26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Mapa de Karnaugh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01" name="Google Shape;201;p26"/>
          <p:cNvSpPr txBox="1"/>
          <p:nvPr/>
        </p:nvSpPr>
        <p:spPr>
          <a:xfrm>
            <a:off x="1182675" y="1513268"/>
            <a:ext cx="7772400" cy="440100"/>
          </a:xfrm>
          <a:prstGeom prst="rect">
            <a:avLst/>
          </a:prstGeom>
          <a:noFill/>
          <a:ln cap="flat" cmpd="sng" w="9525">
            <a:solidFill>
              <a:srgbClr val="FF0000">
                <a:alpha val="0"/>
              </a:srgbClr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Exemplo com t</a:t>
            </a: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rês variáveis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02" name="Google Shape;202;p26"/>
          <p:cNvSpPr txBox="1"/>
          <p:nvPr>
            <p:ph idx="12" type="sldNum"/>
          </p:nvPr>
        </p:nvSpPr>
        <p:spPr>
          <a:xfrm>
            <a:off x="6593980" y="4810931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graphicFrame>
        <p:nvGraphicFramePr>
          <p:cNvPr id="203" name="Google Shape;203;p26"/>
          <p:cNvGraphicFramePr/>
          <p:nvPr/>
        </p:nvGraphicFramePr>
        <p:xfrm>
          <a:off x="1469407" y="2012307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{A9DB1BF1-9684-4AF2-9B93-E8CC7BC6FED6}</a:tableStyleId>
              </a:tblPr>
              <a:tblGrid>
                <a:gridCol w="490875"/>
                <a:gridCol w="491225"/>
                <a:gridCol w="491225"/>
                <a:gridCol w="491225"/>
              </a:tblGrid>
              <a:tr h="4260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A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B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C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y</a:t>
                      </a:r>
                      <a:endParaRPr sz="1800"/>
                    </a:p>
                  </a:txBody>
                  <a:tcPr marT="91425" marB="91425" marR="91425" marL="91425"/>
                </a:tc>
              </a:tr>
              <a:tr h="11951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0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0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0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0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0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0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0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0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0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</a:txBody>
                  <a:tcPr marT="91425" marB="91425" marR="91425" marL="91425"/>
                </a:tc>
              </a:tr>
              <a:tr h="11951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0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0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0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0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0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sp>
        <p:nvSpPr>
          <p:cNvPr id="204" name="Google Shape;204;p26"/>
          <p:cNvSpPr/>
          <p:nvPr/>
        </p:nvSpPr>
        <p:spPr>
          <a:xfrm>
            <a:off x="4116450" y="3076613"/>
            <a:ext cx="906600" cy="7371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FFF00"/>
          </a:solidFill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aphicFrame>
        <p:nvGraphicFramePr>
          <p:cNvPr id="205" name="Google Shape;205;p26"/>
          <p:cNvGraphicFramePr/>
          <p:nvPr/>
        </p:nvGraphicFramePr>
        <p:xfrm>
          <a:off x="5388600" y="25717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{A9DB1BF1-9684-4AF2-9B93-E8CC7BC6FED6}</a:tableStyleId>
              </a:tblPr>
              <a:tblGrid>
                <a:gridCol w="565725"/>
                <a:gridCol w="566200"/>
                <a:gridCol w="566200"/>
                <a:gridCol w="566200"/>
                <a:gridCol w="566200"/>
              </a:tblGrid>
              <a:tr h="5822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B C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B C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B C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B C</a:t>
                      </a:r>
                      <a:endParaRPr sz="1800"/>
                    </a:p>
                  </a:txBody>
                  <a:tcPr marT="91425" marB="91425" marR="91425" marL="91425"/>
                </a:tc>
              </a:tr>
              <a:tr h="5822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A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0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</a:txBody>
                  <a:tcPr marT="91425" marB="91425" marR="91425" marL="91425"/>
                </a:tc>
              </a:tr>
              <a:tr h="5822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A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0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cxnSp>
        <p:nvCxnSpPr>
          <p:cNvPr id="206" name="Google Shape;206;p26"/>
          <p:cNvCxnSpPr/>
          <p:nvPr/>
        </p:nvCxnSpPr>
        <p:spPr>
          <a:xfrm>
            <a:off x="5580033" y="3250774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07" name="Google Shape;207;p26"/>
          <p:cNvCxnSpPr/>
          <p:nvPr/>
        </p:nvCxnSpPr>
        <p:spPr>
          <a:xfrm>
            <a:off x="6022283" y="2656125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08" name="Google Shape;208;p26"/>
          <p:cNvCxnSpPr/>
          <p:nvPr/>
        </p:nvCxnSpPr>
        <p:spPr>
          <a:xfrm>
            <a:off x="6261975" y="2656125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09" name="Google Shape;209;p26"/>
          <p:cNvCxnSpPr/>
          <p:nvPr/>
        </p:nvCxnSpPr>
        <p:spPr>
          <a:xfrm>
            <a:off x="6581726" y="2656125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10" name="Google Shape;210;p26"/>
          <p:cNvCxnSpPr/>
          <p:nvPr/>
        </p:nvCxnSpPr>
        <p:spPr>
          <a:xfrm>
            <a:off x="7964418" y="2656125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11" name="Google Shape;211;p26"/>
          <p:cNvSpPr/>
          <p:nvPr/>
        </p:nvSpPr>
        <p:spPr>
          <a:xfrm>
            <a:off x="7086725" y="3148525"/>
            <a:ext cx="1142700" cy="1170000"/>
          </a:xfrm>
          <a:prstGeom prst="ellipse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2" name="Google Shape;212;p26"/>
          <p:cNvSpPr/>
          <p:nvPr/>
        </p:nvSpPr>
        <p:spPr>
          <a:xfrm>
            <a:off x="7586666" y="3034025"/>
            <a:ext cx="799175" cy="1445375"/>
          </a:xfrm>
          <a:custGeom>
            <a:rect b="b" l="l" r="r" t="t"/>
            <a:pathLst>
              <a:path extrusionOk="0" h="57815" w="31967">
                <a:moveTo>
                  <a:pt x="31446" y="0"/>
                </a:moveTo>
                <a:cubicBezTo>
                  <a:pt x="26845" y="2170"/>
                  <a:pt x="8529" y="5903"/>
                  <a:pt x="3841" y="13021"/>
                </a:cubicBezTo>
                <a:cubicBezTo>
                  <a:pt x="-847" y="20139"/>
                  <a:pt x="-1368" y="35244"/>
                  <a:pt x="3320" y="42710"/>
                </a:cubicBezTo>
                <a:cubicBezTo>
                  <a:pt x="8008" y="50176"/>
                  <a:pt x="27193" y="55298"/>
                  <a:pt x="31967" y="57815"/>
                </a:cubicBezTo>
              </a:path>
            </a:pathLst>
          </a:custGeom>
          <a:noFill/>
          <a:ln cap="flat" cmpd="sng" w="28575">
            <a:solidFill>
              <a:srgbClr val="0000FF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13" name="Google Shape;213;p26"/>
          <p:cNvSpPr/>
          <p:nvPr/>
        </p:nvSpPr>
        <p:spPr>
          <a:xfrm>
            <a:off x="5833650" y="3047025"/>
            <a:ext cx="742900" cy="1432375"/>
          </a:xfrm>
          <a:custGeom>
            <a:rect b="b" l="l" r="r" t="t"/>
            <a:pathLst>
              <a:path extrusionOk="0" h="57295" w="29716">
                <a:moveTo>
                  <a:pt x="0" y="0"/>
                </a:moveTo>
                <a:cubicBezTo>
                  <a:pt x="4514" y="2344"/>
                  <a:pt x="22830" y="6859"/>
                  <a:pt x="27084" y="14064"/>
                </a:cubicBezTo>
                <a:cubicBezTo>
                  <a:pt x="31338" y="21269"/>
                  <a:pt x="29863" y="36027"/>
                  <a:pt x="25522" y="43232"/>
                </a:cubicBezTo>
                <a:cubicBezTo>
                  <a:pt x="21182" y="50437"/>
                  <a:pt x="5121" y="54951"/>
                  <a:pt x="1041" y="57295"/>
                </a:cubicBezTo>
              </a:path>
            </a:pathLst>
          </a:custGeom>
          <a:noFill/>
          <a:ln cap="flat" cmpd="sng" w="28575">
            <a:solidFill>
              <a:srgbClr val="0000FF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14" name="Google Shape;214;p26"/>
          <p:cNvSpPr txBox="1"/>
          <p:nvPr/>
        </p:nvSpPr>
        <p:spPr>
          <a:xfrm>
            <a:off x="5961550" y="4477075"/>
            <a:ext cx="1126800" cy="4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y=B+C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215" name="Google Shape;215;p26"/>
          <p:cNvCxnSpPr/>
          <p:nvPr/>
        </p:nvCxnSpPr>
        <p:spPr>
          <a:xfrm>
            <a:off x="6773190" y="4510968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16" name="Google Shape;216;p26"/>
          <p:cNvSpPr txBox="1"/>
          <p:nvPr/>
        </p:nvSpPr>
        <p:spPr>
          <a:xfrm>
            <a:off x="8426775" y="4253125"/>
            <a:ext cx="477600" cy="4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200">
                <a:solidFill>
                  <a:srgbClr val="0000FF"/>
                </a:solidFill>
                <a:latin typeface="Tahoma"/>
                <a:ea typeface="Tahoma"/>
                <a:cs typeface="Tahoma"/>
                <a:sym typeface="Tahoma"/>
              </a:rPr>
              <a:t>C</a:t>
            </a:r>
            <a:endParaRPr sz="2200">
              <a:solidFill>
                <a:srgbClr val="0000FF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17" name="Google Shape;217;p26"/>
          <p:cNvSpPr txBox="1"/>
          <p:nvPr/>
        </p:nvSpPr>
        <p:spPr>
          <a:xfrm>
            <a:off x="8350575" y="3110125"/>
            <a:ext cx="477600" cy="4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200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B</a:t>
            </a:r>
            <a:endParaRPr sz="2200">
              <a:solidFill>
                <a:srgbClr val="FF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218" name="Google Shape;218;p26"/>
          <p:cNvCxnSpPr/>
          <p:nvPr/>
        </p:nvCxnSpPr>
        <p:spPr>
          <a:xfrm>
            <a:off x="8525790" y="4282368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FF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27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Mapa de Karnaugh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24" name="Google Shape;224;p27"/>
          <p:cNvSpPr txBox="1"/>
          <p:nvPr/>
        </p:nvSpPr>
        <p:spPr>
          <a:xfrm>
            <a:off x="1182675" y="1513268"/>
            <a:ext cx="7772400" cy="440100"/>
          </a:xfrm>
          <a:prstGeom prst="rect">
            <a:avLst/>
          </a:prstGeom>
          <a:noFill/>
          <a:ln cap="flat" cmpd="sng" w="9525">
            <a:solidFill>
              <a:srgbClr val="FF0000">
                <a:alpha val="0"/>
              </a:srgbClr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Exemplo com três variáveis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25" name="Google Shape;225;p27"/>
          <p:cNvSpPr txBox="1"/>
          <p:nvPr>
            <p:ph idx="12" type="sldNum"/>
          </p:nvPr>
        </p:nvSpPr>
        <p:spPr>
          <a:xfrm>
            <a:off x="6593980" y="4810931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graphicFrame>
        <p:nvGraphicFramePr>
          <p:cNvPr id="226" name="Google Shape;226;p27"/>
          <p:cNvGraphicFramePr/>
          <p:nvPr/>
        </p:nvGraphicFramePr>
        <p:xfrm>
          <a:off x="1469407" y="2012307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{A9DB1BF1-9684-4AF2-9B93-E8CC7BC6FED6}</a:tableStyleId>
              </a:tblPr>
              <a:tblGrid>
                <a:gridCol w="490875"/>
                <a:gridCol w="491225"/>
                <a:gridCol w="491225"/>
                <a:gridCol w="491225"/>
              </a:tblGrid>
              <a:tr h="4260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A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B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C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y</a:t>
                      </a:r>
                      <a:endParaRPr sz="1800"/>
                    </a:p>
                  </a:txBody>
                  <a:tcPr marT="91425" marB="91425" marR="91425" marL="91425"/>
                </a:tc>
              </a:tr>
              <a:tr h="11951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0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0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0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0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0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0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0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0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0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0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0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</a:txBody>
                  <a:tcPr marT="91425" marB="91425" marR="91425" marL="91425"/>
                </a:tc>
              </a:tr>
              <a:tr h="11951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0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0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0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0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sp>
        <p:nvSpPr>
          <p:cNvPr id="227" name="Google Shape;227;p27"/>
          <p:cNvSpPr/>
          <p:nvPr/>
        </p:nvSpPr>
        <p:spPr>
          <a:xfrm>
            <a:off x="4116450" y="3076613"/>
            <a:ext cx="906600" cy="7371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FFF00"/>
          </a:solidFill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aphicFrame>
        <p:nvGraphicFramePr>
          <p:cNvPr id="228" name="Google Shape;228;p27"/>
          <p:cNvGraphicFramePr/>
          <p:nvPr/>
        </p:nvGraphicFramePr>
        <p:xfrm>
          <a:off x="5388600" y="25717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{A9DB1BF1-9684-4AF2-9B93-E8CC7BC6FED6}</a:tableStyleId>
              </a:tblPr>
              <a:tblGrid>
                <a:gridCol w="565725"/>
                <a:gridCol w="566200"/>
                <a:gridCol w="566200"/>
                <a:gridCol w="566200"/>
                <a:gridCol w="566200"/>
              </a:tblGrid>
              <a:tr h="5822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B C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B C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B C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B C</a:t>
                      </a:r>
                      <a:endParaRPr sz="1800"/>
                    </a:p>
                  </a:txBody>
                  <a:tcPr marT="91425" marB="91425" marR="91425" marL="91425"/>
                </a:tc>
              </a:tr>
              <a:tr h="5822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A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0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0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0</a:t>
                      </a:r>
                      <a:endParaRPr sz="1800"/>
                    </a:p>
                  </a:txBody>
                  <a:tcPr marT="91425" marB="91425" marR="91425" marL="91425"/>
                </a:tc>
              </a:tr>
              <a:tr h="5822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A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cxnSp>
        <p:nvCxnSpPr>
          <p:cNvPr id="229" name="Google Shape;229;p27"/>
          <p:cNvCxnSpPr/>
          <p:nvPr/>
        </p:nvCxnSpPr>
        <p:spPr>
          <a:xfrm>
            <a:off x="5580033" y="3250774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30" name="Google Shape;230;p27"/>
          <p:cNvCxnSpPr/>
          <p:nvPr/>
        </p:nvCxnSpPr>
        <p:spPr>
          <a:xfrm>
            <a:off x="6022283" y="2656125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31" name="Google Shape;231;p27"/>
          <p:cNvCxnSpPr/>
          <p:nvPr/>
        </p:nvCxnSpPr>
        <p:spPr>
          <a:xfrm>
            <a:off x="6261975" y="2656125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32" name="Google Shape;232;p27"/>
          <p:cNvCxnSpPr/>
          <p:nvPr/>
        </p:nvCxnSpPr>
        <p:spPr>
          <a:xfrm>
            <a:off x="6581726" y="2656125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33" name="Google Shape;233;p27"/>
          <p:cNvCxnSpPr/>
          <p:nvPr/>
        </p:nvCxnSpPr>
        <p:spPr>
          <a:xfrm>
            <a:off x="7964418" y="2656125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34" name="Google Shape;234;p27"/>
          <p:cNvSpPr txBox="1"/>
          <p:nvPr/>
        </p:nvSpPr>
        <p:spPr>
          <a:xfrm>
            <a:off x="5961550" y="4477075"/>
            <a:ext cx="1378800" cy="4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y=A+BC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35" name="Google Shape;235;p27"/>
          <p:cNvSpPr/>
          <p:nvPr/>
        </p:nvSpPr>
        <p:spPr>
          <a:xfrm>
            <a:off x="5961550" y="3796235"/>
            <a:ext cx="2268000" cy="352800"/>
          </a:xfrm>
          <a:prstGeom prst="ellipse">
            <a:avLst/>
          </a:prstGeom>
          <a:noFill/>
          <a:ln cap="flat" cmpd="sng" w="2857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6" name="Google Shape;236;p27"/>
          <p:cNvSpPr/>
          <p:nvPr/>
        </p:nvSpPr>
        <p:spPr>
          <a:xfrm>
            <a:off x="7140075" y="3154025"/>
            <a:ext cx="467700" cy="1164600"/>
          </a:xfrm>
          <a:prstGeom prst="ellipse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28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Mapa de Karnaugh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42" name="Google Shape;242;p28"/>
          <p:cNvSpPr txBox="1"/>
          <p:nvPr/>
        </p:nvSpPr>
        <p:spPr>
          <a:xfrm>
            <a:off x="1182675" y="1513279"/>
            <a:ext cx="7772400" cy="2907900"/>
          </a:xfrm>
          <a:prstGeom prst="rect">
            <a:avLst/>
          </a:prstGeom>
          <a:noFill/>
          <a:ln cap="flat" cmpd="sng" w="9525">
            <a:solidFill>
              <a:srgbClr val="FF0000">
                <a:alpha val="0"/>
              </a:srgbClr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200"/>
              <a:buFont typeface="Tahoma"/>
              <a:buChar char="❏"/>
            </a:pPr>
            <a:r>
              <a:rPr lang="pt-BR" sz="2200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2</a:t>
            </a:r>
            <a:r>
              <a:rPr lang="pt-BR" sz="2200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) </a:t>
            </a:r>
            <a:r>
              <a:rPr lang="pt-BR" sz="2200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Questão de Revisão</a:t>
            </a:r>
            <a:endParaRPr sz="2200">
              <a:solidFill>
                <a:srgbClr val="FF0000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200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Projete um circuito de uma chave seletora digital. Seu circuito terá 3 entradas A, B e C e uma saída S. A função da entrada C é selecionar qual das outras entradas (A ou B) será chaveada para a saída. Assim, se C=0, a saída será igual a A. Se C=1, então a saída será igual a B. Faça a simplificação da saída</a:t>
            </a:r>
            <a:r>
              <a:rPr lang="pt-BR">
                <a:solidFill>
                  <a:schemeClr val="dk1"/>
                </a:solidFill>
              </a:rPr>
              <a:t>.</a:t>
            </a:r>
            <a:endParaRPr sz="2200">
              <a:solidFill>
                <a:srgbClr val="FF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43" name="Google Shape;243;p28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29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Mapa de Karnaugh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49" name="Google Shape;249;p29"/>
          <p:cNvSpPr txBox="1"/>
          <p:nvPr/>
        </p:nvSpPr>
        <p:spPr>
          <a:xfrm>
            <a:off x="1182675" y="1513275"/>
            <a:ext cx="3209400" cy="440100"/>
          </a:xfrm>
          <a:prstGeom prst="rect">
            <a:avLst/>
          </a:prstGeom>
          <a:noFill/>
          <a:ln cap="flat" cmpd="sng" w="9525">
            <a:solidFill>
              <a:srgbClr val="FF0000">
                <a:alpha val="0"/>
              </a:srgbClr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Quatro</a:t>
            </a: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 variáveis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50" name="Google Shape;250;p29"/>
          <p:cNvSpPr txBox="1"/>
          <p:nvPr>
            <p:ph idx="12" type="sldNum"/>
          </p:nvPr>
        </p:nvSpPr>
        <p:spPr>
          <a:xfrm>
            <a:off x="6593980" y="4810931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graphicFrame>
        <p:nvGraphicFramePr>
          <p:cNvPr id="251" name="Google Shape;251;p29"/>
          <p:cNvGraphicFramePr/>
          <p:nvPr/>
        </p:nvGraphicFramePr>
        <p:xfrm>
          <a:off x="1469407" y="2012307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{A9DB1BF1-9684-4AF2-9B93-E8CC7BC6FED6}</a:tableStyleId>
              </a:tblPr>
              <a:tblGrid>
                <a:gridCol w="404625"/>
                <a:gridCol w="404625"/>
                <a:gridCol w="404925"/>
                <a:gridCol w="404925"/>
                <a:gridCol w="449600"/>
              </a:tblGrid>
              <a:tr h="2285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A</a:t>
                      </a:r>
                      <a:endParaRPr sz="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B</a:t>
                      </a:r>
                      <a:endParaRPr sz="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C</a:t>
                      </a:r>
                      <a:endParaRPr sz="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D</a:t>
                      </a:r>
                      <a:endParaRPr sz="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y</a:t>
                      </a:r>
                      <a:endParaRPr sz="800"/>
                    </a:p>
                  </a:txBody>
                  <a:tcPr marT="91425" marB="91425" marR="91425" marL="91425"/>
                </a:tc>
              </a:tr>
              <a:tr h="6040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800">
                          <a:solidFill>
                            <a:schemeClr val="dk1"/>
                          </a:solidFill>
                        </a:rPr>
                        <a:t>0</a:t>
                      </a:r>
                      <a:endParaRPr sz="8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800">
                          <a:solidFill>
                            <a:schemeClr val="dk1"/>
                          </a:solidFill>
                        </a:rPr>
                        <a:t>0</a:t>
                      </a:r>
                      <a:endParaRPr sz="8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800">
                          <a:solidFill>
                            <a:schemeClr val="dk1"/>
                          </a:solidFill>
                        </a:rPr>
                        <a:t>0</a:t>
                      </a:r>
                      <a:endParaRPr sz="8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>
                          <a:solidFill>
                            <a:schemeClr val="dk1"/>
                          </a:solidFill>
                        </a:rPr>
                        <a:t>0</a:t>
                      </a:r>
                      <a:endParaRPr sz="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0</a:t>
                      </a:r>
                      <a:endParaRPr sz="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0</a:t>
                      </a:r>
                      <a:endParaRPr sz="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0</a:t>
                      </a:r>
                      <a:endParaRPr sz="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0</a:t>
                      </a:r>
                      <a:endParaRPr sz="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0</a:t>
                      </a:r>
                      <a:endParaRPr sz="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0</a:t>
                      </a:r>
                      <a:endParaRPr sz="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1</a:t>
                      </a:r>
                      <a:endParaRPr sz="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1</a:t>
                      </a:r>
                      <a:endParaRPr sz="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0</a:t>
                      </a:r>
                      <a:endParaRPr sz="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1</a:t>
                      </a:r>
                      <a:endParaRPr sz="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0</a:t>
                      </a:r>
                      <a:endParaRPr sz="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1</a:t>
                      </a:r>
                      <a:endParaRPr sz="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K</a:t>
                      </a:r>
                      <a:endParaRPr sz="8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L</a:t>
                      </a:r>
                      <a:endParaRPr sz="8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M</a:t>
                      </a:r>
                      <a:endParaRPr sz="8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N</a:t>
                      </a:r>
                      <a:endParaRPr sz="800"/>
                    </a:p>
                  </a:txBody>
                  <a:tcPr marT="91425" marB="91425" marR="91425" marL="91425"/>
                </a:tc>
              </a:tr>
              <a:tr h="5440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800">
                          <a:solidFill>
                            <a:schemeClr val="dk1"/>
                          </a:solidFill>
                        </a:rPr>
                        <a:t>0</a:t>
                      </a:r>
                      <a:endParaRPr sz="8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800">
                          <a:solidFill>
                            <a:schemeClr val="dk1"/>
                          </a:solidFill>
                        </a:rPr>
                        <a:t>0</a:t>
                      </a:r>
                      <a:endParaRPr sz="8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800">
                          <a:solidFill>
                            <a:schemeClr val="dk1"/>
                          </a:solidFill>
                        </a:rPr>
                        <a:t>0</a:t>
                      </a:r>
                      <a:endParaRPr sz="8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>
                          <a:solidFill>
                            <a:schemeClr val="dk1"/>
                          </a:solidFill>
                        </a:rPr>
                        <a:t>0</a:t>
                      </a:r>
                      <a:endParaRPr sz="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1</a:t>
                      </a:r>
                      <a:endParaRPr sz="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1</a:t>
                      </a:r>
                      <a:endParaRPr sz="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1</a:t>
                      </a:r>
                      <a:endParaRPr sz="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1</a:t>
                      </a:r>
                      <a:endParaRPr sz="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0</a:t>
                      </a:r>
                      <a:endParaRPr sz="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0</a:t>
                      </a:r>
                      <a:endParaRPr sz="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1</a:t>
                      </a:r>
                      <a:endParaRPr sz="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1</a:t>
                      </a:r>
                      <a:endParaRPr sz="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0</a:t>
                      </a:r>
                      <a:endParaRPr sz="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1</a:t>
                      </a:r>
                      <a:endParaRPr sz="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0</a:t>
                      </a:r>
                      <a:endParaRPr sz="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1</a:t>
                      </a:r>
                      <a:endParaRPr sz="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O</a:t>
                      </a:r>
                      <a:endParaRPr sz="8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P</a:t>
                      </a:r>
                      <a:endParaRPr sz="8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Q</a:t>
                      </a:r>
                      <a:endParaRPr sz="8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R</a:t>
                      </a:r>
                      <a:endParaRPr sz="800"/>
                    </a:p>
                  </a:txBody>
                  <a:tcPr marT="91425" marB="91425" marR="91425" marL="91425"/>
                </a:tc>
              </a:tr>
              <a:tr h="6433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800">
                          <a:solidFill>
                            <a:schemeClr val="dk1"/>
                          </a:solidFill>
                        </a:rPr>
                        <a:t>1</a:t>
                      </a:r>
                      <a:endParaRPr sz="8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800">
                          <a:solidFill>
                            <a:schemeClr val="dk1"/>
                          </a:solidFill>
                        </a:rPr>
                        <a:t>1</a:t>
                      </a:r>
                      <a:endParaRPr sz="8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800">
                          <a:solidFill>
                            <a:schemeClr val="dk1"/>
                          </a:solidFill>
                        </a:rPr>
                        <a:t>1</a:t>
                      </a:r>
                      <a:endParaRPr sz="8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>
                          <a:solidFill>
                            <a:schemeClr val="dk1"/>
                          </a:solidFill>
                        </a:rPr>
                        <a:t>1</a:t>
                      </a:r>
                      <a:endParaRPr sz="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800">
                          <a:solidFill>
                            <a:schemeClr val="dk1"/>
                          </a:solidFill>
                        </a:rPr>
                        <a:t>0</a:t>
                      </a:r>
                      <a:endParaRPr sz="8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800">
                          <a:solidFill>
                            <a:schemeClr val="dk1"/>
                          </a:solidFill>
                        </a:rPr>
                        <a:t>0</a:t>
                      </a:r>
                      <a:endParaRPr sz="8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800">
                          <a:solidFill>
                            <a:schemeClr val="dk1"/>
                          </a:solidFill>
                        </a:rPr>
                        <a:t>0</a:t>
                      </a:r>
                      <a:endParaRPr sz="8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>
                          <a:solidFill>
                            <a:schemeClr val="dk1"/>
                          </a:solidFill>
                        </a:rPr>
                        <a:t>0</a:t>
                      </a:r>
                      <a:endParaRPr sz="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800">
                          <a:solidFill>
                            <a:schemeClr val="dk1"/>
                          </a:solidFill>
                        </a:rPr>
                        <a:t>0</a:t>
                      </a:r>
                      <a:endParaRPr sz="8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800">
                          <a:solidFill>
                            <a:schemeClr val="dk1"/>
                          </a:solidFill>
                        </a:rPr>
                        <a:t>0</a:t>
                      </a:r>
                      <a:endParaRPr sz="8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800">
                          <a:solidFill>
                            <a:schemeClr val="dk1"/>
                          </a:solidFill>
                        </a:rPr>
                        <a:t>1</a:t>
                      </a:r>
                      <a:endParaRPr sz="8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>
                          <a:solidFill>
                            <a:schemeClr val="dk1"/>
                          </a:solidFill>
                        </a:rPr>
                        <a:t>1</a:t>
                      </a:r>
                      <a:endParaRPr sz="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800">
                          <a:solidFill>
                            <a:schemeClr val="dk1"/>
                          </a:solidFill>
                        </a:rPr>
                        <a:t>0</a:t>
                      </a:r>
                      <a:endParaRPr sz="8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800">
                          <a:solidFill>
                            <a:schemeClr val="dk1"/>
                          </a:solidFill>
                        </a:rPr>
                        <a:t>1</a:t>
                      </a:r>
                      <a:endParaRPr sz="8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800">
                          <a:solidFill>
                            <a:schemeClr val="dk1"/>
                          </a:solidFill>
                        </a:rPr>
                        <a:t>0</a:t>
                      </a:r>
                      <a:endParaRPr sz="8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>
                          <a:solidFill>
                            <a:schemeClr val="dk1"/>
                          </a:solidFill>
                        </a:rPr>
                        <a:t>1</a:t>
                      </a:r>
                      <a:endParaRPr sz="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S</a:t>
                      </a:r>
                      <a:endParaRPr sz="8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T</a:t>
                      </a:r>
                      <a:endParaRPr sz="8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U</a:t>
                      </a:r>
                      <a:endParaRPr sz="8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V</a:t>
                      </a:r>
                      <a:endParaRPr sz="800"/>
                    </a:p>
                  </a:txBody>
                  <a:tcPr marT="91425" marB="91425" marR="91425" marL="91425"/>
                </a:tc>
              </a:tr>
              <a:tr h="5440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800">
                          <a:solidFill>
                            <a:schemeClr val="dk1"/>
                          </a:solidFill>
                        </a:rPr>
                        <a:t>1</a:t>
                      </a:r>
                      <a:endParaRPr sz="8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800">
                          <a:solidFill>
                            <a:schemeClr val="dk1"/>
                          </a:solidFill>
                        </a:rPr>
                        <a:t>1</a:t>
                      </a:r>
                      <a:endParaRPr sz="8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800">
                          <a:solidFill>
                            <a:schemeClr val="dk1"/>
                          </a:solidFill>
                        </a:rPr>
                        <a:t>1</a:t>
                      </a:r>
                      <a:endParaRPr sz="8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>
                          <a:solidFill>
                            <a:schemeClr val="dk1"/>
                          </a:solidFill>
                        </a:rPr>
                        <a:t>1</a:t>
                      </a:r>
                      <a:endParaRPr sz="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800">
                          <a:solidFill>
                            <a:schemeClr val="dk1"/>
                          </a:solidFill>
                        </a:rPr>
                        <a:t>1</a:t>
                      </a:r>
                      <a:endParaRPr sz="8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800">
                          <a:solidFill>
                            <a:schemeClr val="dk1"/>
                          </a:solidFill>
                        </a:rPr>
                        <a:t>1</a:t>
                      </a:r>
                      <a:endParaRPr sz="8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800">
                          <a:solidFill>
                            <a:schemeClr val="dk1"/>
                          </a:solidFill>
                        </a:rPr>
                        <a:t>1</a:t>
                      </a:r>
                      <a:endParaRPr sz="8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>
                          <a:solidFill>
                            <a:schemeClr val="dk1"/>
                          </a:solidFill>
                        </a:rPr>
                        <a:t>1</a:t>
                      </a:r>
                      <a:endParaRPr sz="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800">
                          <a:solidFill>
                            <a:schemeClr val="dk1"/>
                          </a:solidFill>
                        </a:rPr>
                        <a:t>0</a:t>
                      </a:r>
                      <a:endParaRPr sz="8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800">
                          <a:solidFill>
                            <a:schemeClr val="dk1"/>
                          </a:solidFill>
                        </a:rPr>
                        <a:t>0</a:t>
                      </a:r>
                      <a:endParaRPr sz="8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800">
                          <a:solidFill>
                            <a:schemeClr val="dk1"/>
                          </a:solidFill>
                        </a:rPr>
                        <a:t>1</a:t>
                      </a:r>
                      <a:endParaRPr sz="8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>
                          <a:solidFill>
                            <a:schemeClr val="dk1"/>
                          </a:solidFill>
                        </a:rPr>
                        <a:t>1</a:t>
                      </a:r>
                      <a:endParaRPr sz="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800">
                          <a:solidFill>
                            <a:schemeClr val="dk1"/>
                          </a:solidFill>
                        </a:rPr>
                        <a:t>0</a:t>
                      </a:r>
                      <a:endParaRPr sz="8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800">
                          <a:solidFill>
                            <a:schemeClr val="dk1"/>
                          </a:solidFill>
                        </a:rPr>
                        <a:t>1</a:t>
                      </a:r>
                      <a:endParaRPr sz="8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800">
                          <a:solidFill>
                            <a:schemeClr val="dk1"/>
                          </a:solidFill>
                        </a:rPr>
                        <a:t>0</a:t>
                      </a:r>
                      <a:endParaRPr sz="8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>
                          <a:solidFill>
                            <a:schemeClr val="dk1"/>
                          </a:solidFill>
                        </a:rPr>
                        <a:t>1</a:t>
                      </a:r>
                      <a:endParaRPr sz="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W</a:t>
                      </a:r>
                      <a:endParaRPr sz="8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X</a:t>
                      </a:r>
                      <a:endParaRPr sz="8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Y</a:t>
                      </a:r>
                      <a:endParaRPr sz="8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Z</a:t>
                      </a:r>
                      <a:endParaRPr sz="800"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sp>
        <p:nvSpPr>
          <p:cNvPr id="252" name="Google Shape;252;p29"/>
          <p:cNvSpPr/>
          <p:nvPr/>
        </p:nvSpPr>
        <p:spPr>
          <a:xfrm>
            <a:off x="4116450" y="3076613"/>
            <a:ext cx="906600" cy="7371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FFF00"/>
          </a:solidFill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aphicFrame>
        <p:nvGraphicFramePr>
          <p:cNvPr id="253" name="Google Shape;253;p29"/>
          <p:cNvGraphicFramePr/>
          <p:nvPr/>
        </p:nvGraphicFramePr>
        <p:xfrm>
          <a:off x="5388600" y="19621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{A9DB1BF1-9684-4AF2-9B93-E8CC7BC6FED6}</a:tableStyleId>
              </a:tblPr>
              <a:tblGrid>
                <a:gridCol w="613875"/>
                <a:gridCol w="614375"/>
                <a:gridCol w="614375"/>
                <a:gridCol w="614375"/>
                <a:gridCol w="614375"/>
              </a:tblGrid>
              <a:tr h="5822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C D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C D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C D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C D</a:t>
                      </a:r>
                      <a:endParaRPr sz="1800"/>
                    </a:p>
                  </a:txBody>
                  <a:tcPr marT="91425" marB="91425" marR="91425" marL="91425"/>
                </a:tc>
              </a:tr>
              <a:tr h="5822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A B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5822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A B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5822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A B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5822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A B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cxnSp>
        <p:nvCxnSpPr>
          <p:cNvPr id="254" name="Google Shape;254;p29"/>
          <p:cNvCxnSpPr/>
          <p:nvPr/>
        </p:nvCxnSpPr>
        <p:spPr>
          <a:xfrm>
            <a:off x="6098483" y="2046525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55" name="Google Shape;255;p29"/>
          <p:cNvCxnSpPr/>
          <p:nvPr/>
        </p:nvCxnSpPr>
        <p:spPr>
          <a:xfrm>
            <a:off x="6338175" y="2046525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56" name="Google Shape;256;p29"/>
          <p:cNvCxnSpPr/>
          <p:nvPr/>
        </p:nvCxnSpPr>
        <p:spPr>
          <a:xfrm>
            <a:off x="6721104" y="2046525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57" name="Google Shape;257;p29"/>
          <p:cNvCxnSpPr/>
          <p:nvPr/>
        </p:nvCxnSpPr>
        <p:spPr>
          <a:xfrm>
            <a:off x="8159741" y="2046525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58" name="Google Shape;258;p29"/>
          <p:cNvCxnSpPr/>
          <p:nvPr/>
        </p:nvCxnSpPr>
        <p:spPr>
          <a:xfrm>
            <a:off x="5475861" y="2605968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59" name="Google Shape;259;p29"/>
          <p:cNvCxnSpPr/>
          <p:nvPr/>
        </p:nvCxnSpPr>
        <p:spPr>
          <a:xfrm>
            <a:off x="5715554" y="2605968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60" name="Google Shape;260;p29"/>
          <p:cNvCxnSpPr/>
          <p:nvPr/>
        </p:nvCxnSpPr>
        <p:spPr>
          <a:xfrm>
            <a:off x="5511067" y="3215568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61" name="Google Shape;261;p29"/>
          <p:cNvCxnSpPr/>
          <p:nvPr/>
        </p:nvCxnSpPr>
        <p:spPr>
          <a:xfrm>
            <a:off x="5715554" y="4358568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62" name="Google Shape;262;p29"/>
          <p:cNvSpPr txBox="1"/>
          <p:nvPr/>
        </p:nvSpPr>
        <p:spPr>
          <a:xfrm>
            <a:off x="5998600" y="2565275"/>
            <a:ext cx="595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K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63" name="Google Shape;263;p29"/>
          <p:cNvSpPr txBox="1"/>
          <p:nvPr/>
        </p:nvSpPr>
        <p:spPr>
          <a:xfrm>
            <a:off x="6626538" y="2565275"/>
            <a:ext cx="595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L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64" name="Google Shape;264;p29"/>
          <p:cNvSpPr txBox="1"/>
          <p:nvPr/>
        </p:nvSpPr>
        <p:spPr>
          <a:xfrm>
            <a:off x="7222050" y="2565275"/>
            <a:ext cx="595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N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65" name="Google Shape;265;p29"/>
          <p:cNvSpPr txBox="1"/>
          <p:nvPr/>
        </p:nvSpPr>
        <p:spPr>
          <a:xfrm>
            <a:off x="5998600" y="3197875"/>
            <a:ext cx="595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O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66" name="Google Shape;266;p29"/>
          <p:cNvSpPr txBox="1"/>
          <p:nvPr/>
        </p:nvSpPr>
        <p:spPr>
          <a:xfrm>
            <a:off x="7845600" y="2565275"/>
            <a:ext cx="595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M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67" name="Google Shape;267;p29"/>
          <p:cNvSpPr txBox="1"/>
          <p:nvPr/>
        </p:nvSpPr>
        <p:spPr>
          <a:xfrm>
            <a:off x="6626550" y="3197875"/>
            <a:ext cx="595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P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68" name="Google Shape;268;p29"/>
          <p:cNvSpPr txBox="1"/>
          <p:nvPr/>
        </p:nvSpPr>
        <p:spPr>
          <a:xfrm>
            <a:off x="7222050" y="3214325"/>
            <a:ext cx="595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R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69" name="Google Shape;269;p29"/>
          <p:cNvSpPr txBox="1"/>
          <p:nvPr/>
        </p:nvSpPr>
        <p:spPr>
          <a:xfrm>
            <a:off x="7817550" y="3214888"/>
            <a:ext cx="595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Q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70" name="Google Shape;270;p29"/>
          <p:cNvSpPr txBox="1"/>
          <p:nvPr/>
        </p:nvSpPr>
        <p:spPr>
          <a:xfrm>
            <a:off x="7217800" y="3784475"/>
            <a:ext cx="595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Z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71" name="Google Shape;271;p29"/>
          <p:cNvSpPr txBox="1"/>
          <p:nvPr/>
        </p:nvSpPr>
        <p:spPr>
          <a:xfrm>
            <a:off x="5998600" y="3784475"/>
            <a:ext cx="595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W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72" name="Google Shape;272;p29"/>
          <p:cNvSpPr txBox="1"/>
          <p:nvPr/>
        </p:nvSpPr>
        <p:spPr>
          <a:xfrm>
            <a:off x="6626550" y="3784475"/>
            <a:ext cx="595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X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73" name="Google Shape;273;p29"/>
          <p:cNvSpPr txBox="1"/>
          <p:nvPr/>
        </p:nvSpPr>
        <p:spPr>
          <a:xfrm>
            <a:off x="7817550" y="3784475"/>
            <a:ext cx="595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Y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74" name="Google Shape;274;p29"/>
          <p:cNvSpPr txBox="1"/>
          <p:nvPr/>
        </p:nvSpPr>
        <p:spPr>
          <a:xfrm>
            <a:off x="5998600" y="4371075"/>
            <a:ext cx="595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S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75" name="Google Shape;275;p29"/>
          <p:cNvSpPr txBox="1"/>
          <p:nvPr/>
        </p:nvSpPr>
        <p:spPr>
          <a:xfrm>
            <a:off x="6626538" y="4371075"/>
            <a:ext cx="595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T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76" name="Google Shape;276;p29"/>
          <p:cNvSpPr txBox="1"/>
          <p:nvPr/>
        </p:nvSpPr>
        <p:spPr>
          <a:xfrm>
            <a:off x="7845600" y="4354050"/>
            <a:ext cx="595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U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77" name="Google Shape;277;p29"/>
          <p:cNvSpPr txBox="1"/>
          <p:nvPr/>
        </p:nvSpPr>
        <p:spPr>
          <a:xfrm>
            <a:off x="7217800" y="4354625"/>
            <a:ext cx="595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V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30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Mapa de Karnaugh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83" name="Google Shape;283;p30"/>
          <p:cNvSpPr txBox="1"/>
          <p:nvPr/>
        </p:nvSpPr>
        <p:spPr>
          <a:xfrm>
            <a:off x="1182675" y="1513275"/>
            <a:ext cx="3312900" cy="440100"/>
          </a:xfrm>
          <a:prstGeom prst="rect">
            <a:avLst/>
          </a:prstGeom>
          <a:noFill/>
          <a:ln cap="flat" cmpd="sng" w="9525">
            <a:solidFill>
              <a:srgbClr val="FF0000">
                <a:alpha val="0"/>
              </a:srgbClr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Quatro variáveis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84" name="Google Shape;284;p30"/>
          <p:cNvSpPr txBox="1"/>
          <p:nvPr>
            <p:ph idx="12" type="sldNum"/>
          </p:nvPr>
        </p:nvSpPr>
        <p:spPr>
          <a:xfrm>
            <a:off x="8459979" y="4810925"/>
            <a:ext cx="262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graphicFrame>
        <p:nvGraphicFramePr>
          <p:cNvPr id="285" name="Google Shape;285;p30"/>
          <p:cNvGraphicFramePr/>
          <p:nvPr/>
        </p:nvGraphicFramePr>
        <p:xfrm>
          <a:off x="1273800" y="20383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{A9DB1BF1-9684-4AF2-9B93-E8CC7BC6FED6}</a:tableStyleId>
              </a:tblPr>
              <a:tblGrid>
                <a:gridCol w="613875"/>
                <a:gridCol w="614375"/>
                <a:gridCol w="614375"/>
                <a:gridCol w="614375"/>
                <a:gridCol w="614375"/>
              </a:tblGrid>
              <a:tr h="5822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C D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C D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C D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C D</a:t>
                      </a:r>
                      <a:endParaRPr sz="1800"/>
                    </a:p>
                  </a:txBody>
                  <a:tcPr marT="91425" marB="91425" marR="91425" marL="91425"/>
                </a:tc>
              </a:tr>
              <a:tr h="5822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A B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K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L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N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M</a:t>
                      </a:r>
                      <a:endParaRPr sz="1800"/>
                    </a:p>
                  </a:txBody>
                  <a:tcPr marT="91425" marB="91425" marR="91425" marL="91425"/>
                </a:tc>
              </a:tr>
              <a:tr h="5822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A B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O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P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R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Q</a:t>
                      </a:r>
                      <a:endParaRPr sz="1800"/>
                    </a:p>
                  </a:txBody>
                  <a:tcPr marT="91425" marB="91425" marR="91425" marL="91425"/>
                </a:tc>
              </a:tr>
              <a:tr h="5822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A B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W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X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Z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Y</a:t>
                      </a:r>
                      <a:endParaRPr sz="1800"/>
                    </a:p>
                  </a:txBody>
                  <a:tcPr marT="91425" marB="91425" marR="91425" marL="91425"/>
                </a:tc>
              </a:tr>
              <a:tr h="5822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A B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S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T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V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U</a:t>
                      </a:r>
                      <a:endParaRPr sz="1800"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cxnSp>
        <p:nvCxnSpPr>
          <p:cNvPr id="286" name="Google Shape;286;p30"/>
          <p:cNvCxnSpPr/>
          <p:nvPr/>
        </p:nvCxnSpPr>
        <p:spPr>
          <a:xfrm>
            <a:off x="1983683" y="2122725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87" name="Google Shape;287;p30"/>
          <p:cNvCxnSpPr/>
          <p:nvPr/>
        </p:nvCxnSpPr>
        <p:spPr>
          <a:xfrm>
            <a:off x="2223375" y="2122725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88" name="Google Shape;288;p30"/>
          <p:cNvCxnSpPr/>
          <p:nvPr/>
        </p:nvCxnSpPr>
        <p:spPr>
          <a:xfrm>
            <a:off x="2606304" y="2122725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89" name="Google Shape;289;p30"/>
          <p:cNvCxnSpPr/>
          <p:nvPr/>
        </p:nvCxnSpPr>
        <p:spPr>
          <a:xfrm>
            <a:off x="4044941" y="2122725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90" name="Google Shape;290;p30"/>
          <p:cNvCxnSpPr/>
          <p:nvPr/>
        </p:nvCxnSpPr>
        <p:spPr>
          <a:xfrm>
            <a:off x="1361061" y="2682168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91" name="Google Shape;291;p30"/>
          <p:cNvCxnSpPr/>
          <p:nvPr/>
        </p:nvCxnSpPr>
        <p:spPr>
          <a:xfrm>
            <a:off x="1600754" y="2682168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92" name="Google Shape;292;p30"/>
          <p:cNvCxnSpPr/>
          <p:nvPr/>
        </p:nvCxnSpPr>
        <p:spPr>
          <a:xfrm>
            <a:off x="1396267" y="3291768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93" name="Google Shape;293;p30"/>
          <p:cNvCxnSpPr/>
          <p:nvPr/>
        </p:nvCxnSpPr>
        <p:spPr>
          <a:xfrm>
            <a:off x="1600754" y="4434768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94" name="Google Shape;294;p30"/>
          <p:cNvSpPr txBox="1"/>
          <p:nvPr/>
        </p:nvSpPr>
        <p:spPr>
          <a:xfrm>
            <a:off x="4572000" y="2537809"/>
            <a:ext cx="3818400" cy="18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Procuraremos os valores ‘1’ e agrupá-los em grupos de 1, 2 (pares) ou 4 (quadras) ou 8 (oitavas) elementos.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31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Mapa de Karnaugh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00" name="Google Shape;300;p31"/>
          <p:cNvSpPr txBox="1"/>
          <p:nvPr>
            <p:ph idx="12" type="sldNum"/>
          </p:nvPr>
        </p:nvSpPr>
        <p:spPr>
          <a:xfrm>
            <a:off x="6593980" y="4810931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graphicFrame>
        <p:nvGraphicFramePr>
          <p:cNvPr id="301" name="Google Shape;301;p31"/>
          <p:cNvGraphicFramePr/>
          <p:nvPr/>
        </p:nvGraphicFramePr>
        <p:xfrm>
          <a:off x="5388600" y="19621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{A9DB1BF1-9684-4AF2-9B93-E8CC7BC6FED6}</a:tableStyleId>
              </a:tblPr>
              <a:tblGrid>
                <a:gridCol w="613875"/>
                <a:gridCol w="614375"/>
                <a:gridCol w="614375"/>
                <a:gridCol w="614375"/>
                <a:gridCol w="614375"/>
              </a:tblGrid>
              <a:tr h="5822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C D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C D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C D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C D</a:t>
                      </a:r>
                      <a:endParaRPr sz="1800"/>
                    </a:p>
                  </a:txBody>
                  <a:tcPr marT="91425" marB="91425" marR="91425" marL="91425"/>
                </a:tc>
              </a:tr>
              <a:tr h="5822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A B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>
                          <a:solidFill>
                            <a:schemeClr val="dk1"/>
                          </a:solidFill>
                        </a:rPr>
                        <a:t>1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>
                          <a:solidFill>
                            <a:schemeClr val="dk1"/>
                          </a:solidFill>
                        </a:rPr>
                        <a:t>1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>
                          <a:solidFill>
                            <a:schemeClr val="dk1"/>
                          </a:solidFill>
                        </a:rPr>
                        <a:t>0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>
                          <a:solidFill>
                            <a:schemeClr val="dk1"/>
                          </a:solidFill>
                        </a:rPr>
                        <a:t>1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</a:tr>
              <a:tr h="5822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A B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>
                          <a:solidFill>
                            <a:schemeClr val="dk1"/>
                          </a:solidFill>
                        </a:rPr>
                        <a:t>1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>
                          <a:solidFill>
                            <a:schemeClr val="dk1"/>
                          </a:solidFill>
                        </a:rPr>
                        <a:t>1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>
                          <a:solidFill>
                            <a:schemeClr val="dk1"/>
                          </a:solidFill>
                        </a:rPr>
                        <a:t>0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>
                          <a:solidFill>
                            <a:schemeClr val="dk1"/>
                          </a:solidFill>
                        </a:rPr>
                        <a:t>1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</a:tr>
              <a:tr h="5822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A B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>
                          <a:solidFill>
                            <a:schemeClr val="dk1"/>
                          </a:solidFill>
                        </a:rPr>
                        <a:t>1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>
                          <a:solidFill>
                            <a:schemeClr val="dk1"/>
                          </a:solidFill>
                        </a:rPr>
                        <a:t>1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>
                          <a:solidFill>
                            <a:schemeClr val="dk1"/>
                          </a:solidFill>
                        </a:rPr>
                        <a:t>0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>
                          <a:solidFill>
                            <a:schemeClr val="dk1"/>
                          </a:solidFill>
                        </a:rPr>
                        <a:t>1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</a:tr>
              <a:tr h="5822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A B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>
                          <a:solidFill>
                            <a:schemeClr val="dk1"/>
                          </a:solidFill>
                        </a:rPr>
                        <a:t>1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>
                          <a:solidFill>
                            <a:schemeClr val="dk1"/>
                          </a:solidFill>
                        </a:rPr>
                        <a:t>1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>
                          <a:solidFill>
                            <a:schemeClr val="dk1"/>
                          </a:solidFill>
                        </a:rPr>
                        <a:t>1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>
                          <a:solidFill>
                            <a:schemeClr val="dk1"/>
                          </a:solidFill>
                        </a:rPr>
                        <a:t>1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cxnSp>
        <p:nvCxnSpPr>
          <p:cNvPr id="302" name="Google Shape;302;p31"/>
          <p:cNvCxnSpPr/>
          <p:nvPr/>
        </p:nvCxnSpPr>
        <p:spPr>
          <a:xfrm>
            <a:off x="6098483" y="2046525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03" name="Google Shape;303;p31"/>
          <p:cNvCxnSpPr/>
          <p:nvPr/>
        </p:nvCxnSpPr>
        <p:spPr>
          <a:xfrm>
            <a:off x="6338175" y="2046525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04" name="Google Shape;304;p31"/>
          <p:cNvCxnSpPr/>
          <p:nvPr/>
        </p:nvCxnSpPr>
        <p:spPr>
          <a:xfrm>
            <a:off x="6721104" y="2046525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05" name="Google Shape;305;p31"/>
          <p:cNvCxnSpPr/>
          <p:nvPr/>
        </p:nvCxnSpPr>
        <p:spPr>
          <a:xfrm>
            <a:off x="8159741" y="2046525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06" name="Google Shape;306;p31"/>
          <p:cNvCxnSpPr/>
          <p:nvPr/>
        </p:nvCxnSpPr>
        <p:spPr>
          <a:xfrm>
            <a:off x="5475861" y="2605968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07" name="Google Shape;307;p31"/>
          <p:cNvCxnSpPr/>
          <p:nvPr/>
        </p:nvCxnSpPr>
        <p:spPr>
          <a:xfrm>
            <a:off x="5715554" y="2605968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08" name="Google Shape;308;p31"/>
          <p:cNvCxnSpPr/>
          <p:nvPr/>
        </p:nvCxnSpPr>
        <p:spPr>
          <a:xfrm>
            <a:off x="5511067" y="3215568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09" name="Google Shape;309;p31"/>
          <p:cNvCxnSpPr/>
          <p:nvPr/>
        </p:nvCxnSpPr>
        <p:spPr>
          <a:xfrm>
            <a:off x="5715554" y="4358568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10" name="Google Shape;310;p31"/>
          <p:cNvSpPr txBox="1"/>
          <p:nvPr/>
        </p:nvSpPr>
        <p:spPr>
          <a:xfrm>
            <a:off x="1182675" y="1513275"/>
            <a:ext cx="4001400" cy="448800"/>
          </a:xfrm>
          <a:prstGeom prst="rect">
            <a:avLst/>
          </a:prstGeom>
          <a:noFill/>
          <a:ln cap="flat" cmpd="sng" w="9525">
            <a:solidFill>
              <a:srgbClr val="000000">
                <a:alpha val="0"/>
              </a:srgbClr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Exemplo: 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  <p:graphicFrame>
        <p:nvGraphicFramePr>
          <p:cNvPr id="311" name="Google Shape;311;p31"/>
          <p:cNvGraphicFramePr/>
          <p:nvPr/>
        </p:nvGraphicFramePr>
        <p:xfrm>
          <a:off x="1469407" y="2012307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{A9DB1BF1-9684-4AF2-9B93-E8CC7BC6FED6}</a:tableStyleId>
              </a:tblPr>
              <a:tblGrid>
                <a:gridCol w="404625"/>
                <a:gridCol w="404625"/>
                <a:gridCol w="404925"/>
                <a:gridCol w="404925"/>
                <a:gridCol w="449600"/>
              </a:tblGrid>
              <a:tr h="2285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A</a:t>
                      </a:r>
                      <a:endParaRPr sz="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B</a:t>
                      </a:r>
                      <a:endParaRPr sz="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C</a:t>
                      </a:r>
                      <a:endParaRPr sz="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D</a:t>
                      </a:r>
                      <a:endParaRPr sz="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y</a:t>
                      </a:r>
                      <a:endParaRPr sz="800"/>
                    </a:p>
                  </a:txBody>
                  <a:tcPr marT="91425" marB="91425" marR="91425" marL="91425"/>
                </a:tc>
              </a:tr>
              <a:tr h="6040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800">
                          <a:solidFill>
                            <a:schemeClr val="dk1"/>
                          </a:solidFill>
                        </a:rPr>
                        <a:t>0</a:t>
                      </a:r>
                      <a:endParaRPr sz="8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800">
                          <a:solidFill>
                            <a:schemeClr val="dk1"/>
                          </a:solidFill>
                        </a:rPr>
                        <a:t>0</a:t>
                      </a:r>
                      <a:endParaRPr sz="8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800">
                          <a:solidFill>
                            <a:schemeClr val="dk1"/>
                          </a:solidFill>
                        </a:rPr>
                        <a:t>0</a:t>
                      </a:r>
                      <a:endParaRPr sz="8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>
                          <a:solidFill>
                            <a:schemeClr val="dk1"/>
                          </a:solidFill>
                        </a:rPr>
                        <a:t>0</a:t>
                      </a:r>
                      <a:endParaRPr sz="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0</a:t>
                      </a:r>
                      <a:endParaRPr sz="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0</a:t>
                      </a:r>
                      <a:endParaRPr sz="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0</a:t>
                      </a:r>
                      <a:endParaRPr sz="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0</a:t>
                      </a:r>
                      <a:endParaRPr sz="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0</a:t>
                      </a:r>
                      <a:endParaRPr sz="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0</a:t>
                      </a:r>
                      <a:endParaRPr sz="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1</a:t>
                      </a:r>
                      <a:endParaRPr sz="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1</a:t>
                      </a:r>
                      <a:endParaRPr sz="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0</a:t>
                      </a:r>
                      <a:endParaRPr sz="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1</a:t>
                      </a:r>
                      <a:endParaRPr sz="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0</a:t>
                      </a:r>
                      <a:endParaRPr sz="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1</a:t>
                      </a:r>
                      <a:endParaRPr sz="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1</a:t>
                      </a:r>
                      <a:endParaRPr sz="8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1</a:t>
                      </a:r>
                      <a:endParaRPr sz="8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1</a:t>
                      </a:r>
                      <a:endParaRPr sz="8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0</a:t>
                      </a:r>
                      <a:endParaRPr sz="800"/>
                    </a:p>
                  </a:txBody>
                  <a:tcPr marT="91425" marB="91425" marR="91425" marL="91425"/>
                </a:tc>
              </a:tr>
              <a:tr h="5440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800">
                          <a:solidFill>
                            <a:schemeClr val="dk1"/>
                          </a:solidFill>
                        </a:rPr>
                        <a:t>0</a:t>
                      </a:r>
                      <a:endParaRPr sz="8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800">
                          <a:solidFill>
                            <a:schemeClr val="dk1"/>
                          </a:solidFill>
                        </a:rPr>
                        <a:t>0</a:t>
                      </a:r>
                      <a:endParaRPr sz="8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800">
                          <a:solidFill>
                            <a:schemeClr val="dk1"/>
                          </a:solidFill>
                        </a:rPr>
                        <a:t>0</a:t>
                      </a:r>
                      <a:endParaRPr sz="8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>
                          <a:solidFill>
                            <a:schemeClr val="dk1"/>
                          </a:solidFill>
                        </a:rPr>
                        <a:t>0</a:t>
                      </a:r>
                      <a:endParaRPr sz="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1</a:t>
                      </a:r>
                      <a:endParaRPr sz="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1</a:t>
                      </a:r>
                      <a:endParaRPr sz="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1</a:t>
                      </a:r>
                      <a:endParaRPr sz="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1</a:t>
                      </a:r>
                      <a:endParaRPr sz="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0</a:t>
                      </a:r>
                      <a:endParaRPr sz="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0</a:t>
                      </a:r>
                      <a:endParaRPr sz="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1</a:t>
                      </a:r>
                      <a:endParaRPr sz="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1</a:t>
                      </a:r>
                      <a:endParaRPr sz="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0</a:t>
                      </a:r>
                      <a:endParaRPr sz="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1</a:t>
                      </a:r>
                      <a:endParaRPr sz="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0</a:t>
                      </a:r>
                      <a:endParaRPr sz="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1</a:t>
                      </a:r>
                      <a:endParaRPr sz="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1</a:t>
                      </a:r>
                      <a:endParaRPr sz="8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1</a:t>
                      </a:r>
                      <a:endParaRPr sz="8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1</a:t>
                      </a:r>
                      <a:endParaRPr sz="8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0</a:t>
                      </a:r>
                      <a:endParaRPr sz="800"/>
                    </a:p>
                  </a:txBody>
                  <a:tcPr marT="91425" marB="91425" marR="91425" marL="91425"/>
                </a:tc>
              </a:tr>
              <a:tr h="6433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800">
                          <a:solidFill>
                            <a:schemeClr val="dk1"/>
                          </a:solidFill>
                        </a:rPr>
                        <a:t>1</a:t>
                      </a:r>
                      <a:endParaRPr sz="8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800">
                          <a:solidFill>
                            <a:schemeClr val="dk1"/>
                          </a:solidFill>
                        </a:rPr>
                        <a:t>1</a:t>
                      </a:r>
                      <a:endParaRPr sz="8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800">
                          <a:solidFill>
                            <a:schemeClr val="dk1"/>
                          </a:solidFill>
                        </a:rPr>
                        <a:t>1</a:t>
                      </a:r>
                      <a:endParaRPr sz="8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>
                          <a:solidFill>
                            <a:schemeClr val="dk1"/>
                          </a:solidFill>
                        </a:rPr>
                        <a:t>1</a:t>
                      </a:r>
                      <a:endParaRPr sz="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800">
                          <a:solidFill>
                            <a:schemeClr val="dk1"/>
                          </a:solidFill>
                        </a:rPr>
                        <a:t>0</a:t>
                      </a:r>
                      <a:endParaRPr sz="8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800">
                          <a:solidFill>
                            <a:schemeClr val="dk1"/>
                          </a:solidFill>
                        </a:rPr>
                        <a:t>0</a:t>
                      </a:r>
                      <a:endParaRPr sz="8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800">
                          <a:solidFill>
                            <a:schemeClr val="dk1"/>
                          </a:solidFill>
                        </a:rPr>
                        <a:t>0</a:t>
                      </a:r>
                      <a:endParaRPr sz="8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>
                          <a:solidFill>
                            <a:schemeClr val="dk1"/>
                          </a:solidFill>
                        </a:rPr>
                        <a:t>0</a:t>
                      </a:r>
                      <a:endParaRPr sz="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800">
                          <a:solidFill>
                            <a:schemeClr val="dk1"/>
                          </a:solidFill>
                        </a:rPr>
                        <a:t>0</a:t>
                      </a:r>
                      <a:endParaRPr sz="8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800">
                          <a:solidFill>
                            <a:schemeClr val="dk1"/>
                          </a:solidFill>
                        </a:rPr>
                        <a:t>0</a:t>
                      </a:r>
                      <a:endParaRPr sz="8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800">
                          <a:solidFill>
                            <a:schemeClr val="dk1"/>
                          </a:solidFill>
                        </a:rPr>
                        <a:t>1</a:t>
                      </a:r>
                      <a:endParaRPr sz="8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>
                          <a:solidFill>
                            <a:schemeClr val="dk1"/>
                          </a:solidFill>
                        </a:rPr>
                        <a:t>1</a:t>
                      </a:r>
                      <a:endParaRPr sz="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800">
                          <a:solidFill>
                            <a:schemeClr val="dk1"/>
                          </a:solidFill>
                        </a:rPr>
                        <a:t>0</a:t>
                      </a:r>
                      <a:endParaRPr sz="8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800">
                          <a:solidFill>
                            <a:schemeClr val="dk1"/>
                          </a:solidFill>
                        </a:rPr>
                        <a:t>1</a:t>
                      </a:r>
                      <a:endParaRPr sz="8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800">
                          <a:solidFill>
                            <a:schemeClr val="dk1"/>
                          </a:solidFill>
                        </a:rPr>
                        <a:t>0</a:t>
                      </a:r>
                      <a:endParaRPr sz="8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>
                          <a:solidFill>
                            <a:schemeClr val="dk1"/>
                          </a:solidFill>
                        </a:rPr>
                        <a:t>1</a:t>
                      </a:r>
                      <a:endParaRPr sz="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1</a:t>
                      </a:r>
                      <a:endParaRPr sz="8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1</a:t>
                      </a:r>
                      <a:endParaRPr sz="8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1</a:t>
                      </a:r>
                      <a:endParaRPr sz="8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1</a:t>
                      </a:r>
                      <a:endParaRPr sz="800"/>
                    </a:p>
                  </a:txBody>
                  <a:tcPr marT="91425" marB="91425" marR="91425" marL="91425"/>
                </a:tc>
              </a:tr>
              <a:tr h="5440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800">
                          <a:solidFill>
                            <a:schemeClr val="dk1"/>
                          </a:solidFill>
                        </a:rPr>
                        <a:t>1</a:t>
                      </a:r>
                      <a:endParaRPr sz="8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800">
                          <a:solidFill>
                            <a:schemeClr val="dk1"/>
                          </a:solidFill>
                        </a:rPr>
                        <a:t>1</a:t>
                      </a:r>
                      <a:endParaRPr sz="8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800">
                          <a:solidFill>
                            <a:schemeClr val="dk1"/>
                          </a:solidFill>
                        </a:rPr>
                        <a:t>1</a:t>
                      </a:r>
                      <a:endParaRPr sz="8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>
                          <a:solidFill>
                            <a:schemeClr val="dk1"/>
                          </a:solidFill>
                        </a:rPr>
                        <a:t>1</a:t>
                      </a:r>
                      <a:endParaRPr sz="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800">
                          <a:solidFill>
                            <a:schemeClr val="dk1"/>
                          </a:solidFill>
                        </a:rPr>
                        <a:t>1</a:t>
                      </a:r>
                      <a:endParaRPr sz="8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800">
                          <a:solidFill>
                            <a:schemeClr val="dk1"/>
                          </a:solidFill>
                        </a:rPr>
                        <a:t>1</a:t>
                      </a:r>
                      <a:endParaRPr sz="8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800">
                          <a:solidFill>
                            <a:schemeClr val="dk1"/>
                          </a:solidFill>
                        </a:rPr>
                        <a:t>1</a:t>
                      </a:r>
                      <a:endParaRPr sz="8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>
                          <a:solidFill>
                            <a:schemeClr val="dk1"/>
                          </a:solidFill>
                        </a:rPr>
                        <a:t>1</a:t>
                      </a:r>
                      <a:endParaRPr sz="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800">
                          <a:solidFill>
                            <a:schemeClr val="dk1"/>
                          </a:solidFill>
                        </a:rPr>
                        <a:t>0</a:t>
                      </a:r>
                      <a:endParaRPr sz="8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800">
                          <a:solidFill>
                            <a:schemeClr val="dk1"/>
                          </a:solidFill>
                        </a:rPr>
                        <a:t>0</a:t>
                      </a:r>
                      <a:endParaRPr sz="8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800">
                          <a:solidFill>
                            <a:schemeClr val="dk1"/>
                          </a:solidFill>
                        </a:rPr>
                        <a:t>1</a:t>
                      </a:r>
                      <a:endParaRPr sz="8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>
                          <a:solidFill>
                            <a:schemeClr val="dk1"/>
                          </a:solidFill>
                        </a:rPr>
                        <a:t>1</a:t>
                      </a:r>
                      <a:endParaRPr sz="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800">
                          <a:solidFill>
                            <a:schemeClr val="dk1"/>
                          </a:solidFill>
                        </a:rPr>
                        <a:t>0</a:t>
                      </a:r>
                      <a:endParaRPr sz="8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800">
                          <a:solidFill>
                            <a:schemeClr val="dk1"/>
                          </a:solidFill>
                        </a:rPr>
                        <a:t>1</a:t>
                      </a:r>
                      <a:endParaRPr sz="8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800">
                          <a:solidFill>
                            <a:schemeClr val="dk1"/>
                          </a:solidFill>
                        </a:rPr>
                        <a:t>0</a:t>
                      </a:r>
                      <a:endParaRPr sz="8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>
                          <a:solidFill>
                            <a:schemeClr val="dk1"/>
                          </a:solidFill>
                        </a:rPr>
                        <a:t>1</a:t>
                      </a:r>
                      <a:endParaRPr sz="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1</a:t>
                      </a:r>
                      <a:endParaRPr sz="8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1</a:t>
                      </a:r>
                      <a:endParaRPr sz="8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1</a:t>
                      </a:r>
                      <a:endParaRPr sz="8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0</a:t>
                      </a:r>
                      <a:endParaRPr sz="800"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32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Mapa de Karnaugh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17" name="Google Shape;317;p32"/>
          <p:cNvSpPr txBox="1"/>
          <p:nvPr>
            <p:ph idx="12" type="sldNum"/>
          </p:nvPr>
        </p:nvSpPr>
        <p:spPr>
          <a:xfrm>
            <a:off x="6593980" y="4810931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graphicFrame>
        <p:nvGraphicFramePr>
          <p:cNvPr id="318" name="Google Shape;318;p32"/>
          <p:cNvGraphicFramePr/>
          <p:nvPr/>
        </p:nvGraphicFramePr>
        <p:xfrm>
          <a:off x="5388600" y="19621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{A9DB1BF1-9684-4AF2-9B93-E8CC7BC6FED6}</a:tableStyleId>
              </a:tblPr>
              <a:tblGrid>
                <a:gridCol w="613875"/>
                <a:gridCol w="614375"/>
                <a:gridCol w="614375"/>
                <a:gridCol w="614375"/>
                <a:gridCol w="614375"/>
              </a:tblGrid>
              <a:tr h="5822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C D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C D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C D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C D</a:t>
                      </a:r>
                      <a:endParaRPr sz="1800"/>
                    </a:p>
                  </a:txBody>
                  <a:tcPr marT="91425" marB="91425" marR="91425" marL="91425"/>
                </a:tc>
              </a:tr>
              <a:tr h="5822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A B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0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</a:txBody>
                  <a:tcPr marT="91425" marB="91425" marR="91425" marL="91425"/>
                </a:tc>
              </a:tr>
              <a:tr h="5822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A B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0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</a:txBody>
                  <a:tcPr marT="91425" marB="91425" marR="91425" marL="91425"/>
                </a:tc>
              </a:tr>
              <a:tr h="5822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A B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0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</a:txBody>
                  <a:tcPr marT="91425" marB="91425" marR="91425" marL="91425"/>
                </a:tc>
              </a:tr>
              <a:tr h="5822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A B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cxnSp>
        <p:nvCxnSpPr>
          <p:cNvPr id="319" name="Google Shape;319;p32"/>
          <p:cNvCxnSpPr/>
          <p:nvPr/>
        </p:nvCxnSpPr>
        <p:spPr>
          <a:xfrm>
            <a:off x="6098483" y="2046525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20" name="Google Shape;320;p32"/>
          <p:cNvCxnSpPr/>
          <p:nvPr/>
        </p:nvCxnSpPr>
        <p:spPr>
          <a:xfrm>
            <a:off x="6338175" y="2046525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21" name="Google Shape;321;p32"/>
          <p:cNvCxnSpPr/>
          <p:nvPr/>
        </p:nvCxnSpPr>
        <p:spPr>
          <a:xfrm>
            <a:off x="6721104" y="2046525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22" name="Google Shape;322;p32"/>
          <p:cNvCxnSpPr/>
          <p:nvPr/>
        </p:nvCxnSpPr>
        <p:spPr>
          <a:xfrm>
            <a:off x="8159741" y="2046525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23" name="Google Shape;323;p32"/>
          <p:cNvCxnSpPr/>
          <p:nvPr/>
        </p:nvCxnSpPr>
        <p:spPr>
          <a:xfrm>
            <a:off x="5475861" y="2605968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24" name="Google Shape;324;p32"/>
          <p:cNvCxnSpPr/>
          <p:nvPr/>
        </p:nvCxnSpPr>
        <p:spPr>
          <a:xfrm>
            <a:off x="5715554" y="2605968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25" name="Google Shape;325;p32"/>
          <p:cNvCxnSpPr/>
          <p:nvPr/>
        </p:nvCxnSpPr>
        <p:spPr>
          <a:xfrm>
            <a:off x="5511067" y="3215568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26" name="Google Shape;326;p32"/>
          <p:cNvCxnSpPr/>
          <p:nvPr/>
        </p:nvCxnSpPr>
        <p:spPr>
          <a:xfrm>
            <a:off x="5715554" y="4358568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27" name="Google Shape;327;p32"/>
          <p:cNvSpPr txBox="1"/>
          <p:nvPr/>
        </p:nvSpPr>
        <p:spPr>
          <a:xfrm>
            <a:off x="1182675" y="1513275"/>
            <a:ext cx="4001400" cy="937800"/>
          </a:xfrm>
          <a:prstGeom prst="rect">
            <a:avLst/>
          </a:prstGeom>
          <a:noFill/>
          <a:ln cap="flat" cmpd="sng" w="9525">
            <a:solidFill>
              <a:srgbClr val="000000">
                <a:alpha val="0"/>
              </a:srgbClr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Exemplo: Usar o mapa de Karnaugh para simplificar a express</a:t>
            </a: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ã</a:t>
            </a: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o abaixo: 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28" name="Google Shape;328;p32"/>
          <p:cNvSpPr/>
          <p:nvPr/>
        </p:nvSpPr>
        <p:spPr>
          <a:xfrm>
            <a:off x="6120125" y="2617325"/>
            <a:ext cx="1002600" cy="2122500"/>
          </a:xfrm>
          <a:prstGeom prst="roundRect">
            <a:avLst>
              <a:gd fmla="val 16667" name="adj"/>
            </a:avLst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9" name="Google Shape;329;p32"/>
          <p:cNvSpPr txBox="1"/>
          <p:nvPr/>
        </p:nvSpPr>
        <p:spPr>
          <a:xfrm>
            <a:off x="4713075" y="2979625"/>
            <a:ext cx="471000" cy="471900"/>
          </a:xfrm>
          <a:prstGeom prst="rect">
            <a:avLst/>
          </a:prstGeom>
          <a:noFill/>
          <a:ln cap="flat" cmpd="sng" w="9525">
            <a:solidFill>
              <a:srgbClr val="000000">
                <a:alpha val="0"/>
              </a:srgbClr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200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C’</a:t>
            </a:r>
            <a:endParaRPr sz="2200">
              <a:solidFill>
                <a:srgbClr val="FF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30" name="Google Shape;330;p32"/>
          <p:cNvSpPr/>
          <p:nvPr/>
        </p:nvSpPr>
        <p:spPr>
          <a:xfrm>
            <a:off x="5703425" y="2343875"/>
            <a:ext cx="949075" cy="2656400"/>
          </a:xfrm>
          <a:custGeom>
            <a:rect b="b" l="l" r="r" t="t"/>
            <a:pathLst>
              <a:path extrusionOk="0" h="106256" w="37963">
                <a:moveTo>
                  <a:pt x="0" y="0"/>
                </a:moveTo>
                <a:cubicBezTo>
                  <a:pt x="5730" y="2691"/>
                  <a:pt x="28821" y="1129"/>
                  <a:pt x="34377" y="16147"/>
                </a:cubicBezTo>
                <a:cubicBezTo>
                  <a:pt x="39933" y="31165"/>
                  <a:pt x="38283" y="75091"/>
                  <a:pt x="33335" y="90109"/>
                </a:cubicBezTo>
                <a:cubicBezTo>
                  <a:pt x="28387" y="105127"/>
                  <a:pt x="9463" y="103565"/>
                  <a:pt x="4688" y="106256"/>
                </a:cubicBezTo>
              </a:path>
            </a:pathLst>
          </a:custGeom>
          <a:noFill/>
          <a:ln cap="flat" cmpd="sng" w="28575">
            <a:solidFill>
              <a:srgbClr val="0000FF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31" name="Google Shape;331;p32"/>
          <p:cNvSpPr/>
          <p:nvPr/>
        </p:nvSpPr>
        <p:spPr>
          <a:xfrm>
            <a:off x="7763267" y="2435025"/>
            <a:ext cx="883025" cy="2552225"/>
          </a:xfrm>
          <a:custGeom>
            <a:rect b="b" l="l" r="r" t="t"/>
            <a:pathLst>
              <a:path extrusionOk="0" h="102089" w="35321">
                <a:moveTo>
                  <a:pt x="35321" y="0"/>
                </a:moveTo>
                <a:cubicBezTo>
                  <a:pt x="30286" y="2344"/>
                  <a:pt x="10493" y="-87"/>
                  <a:pt x="5111" y="14063"/>
                </a:cubicBezTo>
                <a:cubicBezTo>
                  <a:pt x="-271" y="28213"/>
                  <a:pt x="-1834" y="70229"/>
                  <a:pt x="3027" y="84900"/>
                </a:cubicBezTo>
                <a:cubicBezTo>
                  <a:pt x="7888" y="99571"/>
                  <a:pt x="29070" y="99224"/>
                  <a:pt x="34279" y="102089"/>
                </a:cubicBezTo>
              </a:path>
            </a:pathLst>
          </a:custGeom>
          <a:noFill/>
          <a:ln cap="flat" cmpd="sng" w="28575">
            <a:solidFill>
              <a:srgbClr val="0000FF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32" name="Google Shape;332;p32"/>
          <p:cNvSpPr txBox="1"/>
          <p:nvPr/>
        </p:nvSpPr>
        <p:spPr>
          <a:xfrm>
            <a:off x="8664500" y="3215575"/>
            <a:ext cx="471000" cy="471900"/>
          </a:xfrm>
          <a:prstGeom prst="rect">
            <a:avLst/>
          </a:prstGeom>
          <a:noFill/>
          <a:ln cap="flat" cmpd="sng" w="9525">
            <a:solidFill>
              <a:srgbClr val="000000">
                <a:alpha val="0"/>
              </a:srgbClr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200">
                <a:solidFill>
                  <a:srgbClr val="0000FF"/>
                </a:solidFill>
                <a:latin typeface="Tahoma"/>
                <a:ea typeface="Tahoma"/>
                <a:cs typeface="Tahoma"/>
                <a:sym typeface="Tahoma"/>
              </a:rPr>
              <a:t>D’</a:t>
            </a:r>
            <a:endParaRPr sz="2200">
              <a:solidFill>
                <a:srgbClr val="0000FF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33" name="Google Shape;333;p32"/>
          <p:cNvSpPr/>
          <p:nvPr/>
        </p:nvSpPr>
        <p:spPr>
          <a:xfrm>
            <a:off x="6172200" y="4291250"/>
            <a:ext cx="2157300" cy="543000"/>
          </a:xfrm>
          <a:prstGeom prst="ellipse">
            <a:avLst/>
          </a:prstGeom>
          <a:noFill/>
          <a:ln cap="flat" cmpd="sng" w="28575">
            <a:solidFill>
              <a:srgbClr val="FF99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4" name="Google Shape;334;p32"/>
          <p:cNvSpPr txBox="1"/>
          <p:nvPr/>
        </p:nvSpPr>
        <p:spPr>
          <a:xfrm>
            <a:off x="4572000" y="4503625"/>
            <a:ext cx="612300" cy="471900"/>
          </a:xfrm>
          <a:prstGeom prst="rect">
            <a:avLst/>
          </a:prstGeom>
          <a:noFill/>
          <a:ln cap="flat" cmpd="sng" w="9525">
            <a:solidFill>
              <a:srgbClr val="000000">
                <a:alpha val="0"/>
              </a:srgbClr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200">
                <a:solidFill>
                  <a:srgbClr val="FF9900"/>
                </a:solidFill>
                <a:latin typeface="Tahoma"/>
                <a:ea typeface="Tahoma"/>
                <a:cs typeface="Tahoma"/>
                <a:sym typeface="Tahoma"/>
              </a:rPr>
              <a:t>AB’</a:t>
            </a:r>
            <a:endParaRPr sz="2200">
              <a:solidFill>
                <a:srgbClr val="FF99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35" name="Google Shape;335;p32"/>
          <p:cNvSpPr/>
          <p:nvPr/>
        </p:nvSpPr>
        <p:spPr>
          <a:xfrm>
            <a:off x="3731900" y="3021000"/>
            <a:ext cx="795300" cy="1954500"/>
          </a:xfrm>
          <a:prstGeom prst="leftBrace">
            <a:avLst>
              <a:gd fmla="val 50000" name="adj1"/>
              <a:gd fmla="val 49966" name="adj2"/>
            </a:avLst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6" name="Google Shape;336;p32"/>
          <p:cNvSpPr txBox="1"/>
          <p:nvPr/>
        </p:nvSpPr>
        <p:spPr>
          <a:xfrm>
            <a:off x="1182675" y="3799275"/>
            <a:ext cx="2372100" cy="471900"/>
          </a:xfrm>
          <a:prstGeom prst="rect">
            <a:avLst/>
          </a:prstGeom>
          <a:noFill/>
          <a:ln cap="flat" cmpd="sng" w="9525">
            <a:solidFill>
              <a:srgbClr val="000000">
                <a:alpha val="0"/>
              </a:srgbClr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S = AB’ + C’ + D’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340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p33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Mapa de Karnaugh</a:t>
            </a:r>
            <a:endParaRPr sz="44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42" name="Google Shape;342;p33"/>
          <p:cNvSpPr txBox="1"/>
          <p:nvPr/>
        </p:nvSpPr>
        <p:spPr>
          <a:xfrm>
            <a:off x="1182675" y="1513267"/>
            <a:ext cx="7772400" cy="317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Normalmente, não se usa Mapa de Karnaugh para resolução de problemas com mais de 6 variáveis, por ser extremamente difícil sua resolução. 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Para 5 e 6 variáveis, a forma de representação por Mapa de Karnaugh é feita utilizando a teoria da superposição. 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43" name="Google Shape;343;p33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347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p34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Mapa de Karnaugh</a:t>
            </a:r>
            <a:endParaRPr sz="44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49" name="Google Shape;349;p34"/>
          <p:cNvSpPr txBox="1"/>
          <p:nvPr/>
        </p:nvSpPr>
        <p:spPr>
          <a:xfrm>
            <a:off x="1182675" y="1513275"/>
            <a:ext cx="4989600" cy="317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Condição Irrelevante ou don‘t care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Condições de entrada para as quais não existem níveis de saída especificados.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Condições de entrada que nunca ocorrerão.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50" name="Google Shape;350;p34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graphicFrame>
        <p:nvGraphicFramePr>
          <p:cNvPr id="351" name="Google Shape;351;p34"/>
          <p:cNvGraphicFramePr/>
          <p:nvPr/>
        </p:nvGraphicFramePr>
        <p:xfrm>
          <a:off x="6346207" y="2164707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{A9DB1BF1-9684-4AF2-9B93-E8CC7BC6FED6}</a:tableStyleId>
              </a:tblPr>
              <a:tblGrid>
                <a:gridCol w="399725"/>
                <a:gridCol w="426125"/>
                <a:gridCol w="382850"/>
                <a:gridCol w="382850"/>
              </a:tblGrid>
              <a:tr h="4260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A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B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C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y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9916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x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9217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x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sp>
        <p:nvSpPr>
          <p:cNvPr id="352" name="Google Shape;352;p34"/>
          <p:cNvSpPr/>
          <p:nvPr/>
        </p:nvSpPr>
        <p:spPr>
          <a:xfrm>
            <a:off x="8008200" y="3277575"/>
            <a:ext cx="247500" cy="742200"/>
          </a:xfrm>
          <a:prstGeom prst="rightBrace">
            <a:avLst>
              <a:gd fmla="val 50000" name="adj1"/>
              <a:gd fmla="val 50000" name="adj2"/>
            </a:avLst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3" name="Google Shape;353;p34"/>
          <p:cNvSpPr txBox="1"/>
          <p:nvPr/>
        </p:nvSpPr>
        <p:spPr>
          <a:xfrm>
            <a:off x="8359825" y="3387050"/>
            <a:ext cx="703200" cy="59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Tahoma"/>
                <a:ea typeface="Tahoma"/>
                <a:cs typeface="Tahoma"/>
                <a:sym typeface="Tahoma"/>
              </a:rPr>
              <a:t>don’t care</a:t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357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p35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Mapa de Karnaugh</a:t>
            </a:r>
            <a:endParaRPr sz="44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59" name="Google Shape;359;p35"/>
          <p:cNvSpPr txBox="1"/>
          <p:nvPr/>
        </p:nvSpPr>
        <p:spPr>
          <a:xfrm>
            <a:off x="1182675" y="1513275"/>
            <a:ext cx="7761300" cy="94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Utiliza-se “ x ” como “ 0 ” ou “ 1 ” convenientemente, de modo à tornar a expressão mais simples.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60" name="Google Shape;360;p35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graphicFrame>
        <p:nvGraphicFramePr>
          <p:cNvPr id="361" name="Google Shape;361;p35"/>
          <p:cNvGraphicFramePr/>
          <p:nvPr/>
        </p:nvGraphicFramePr>
        <p:xfrm>
          <a:off x="1545607" y="2545707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{A9DB1BF1-9684-4AF2-9B93-E8CC7BC6FED6}</a:tableStyleId>
              </a:tblPr>
              <a:tblGrid>
                <a:gridCol w="399725"/>
                <a:gridCol w="426125"/>
                <a:gridCol w="382850"/>
                <a:gridCol w="382850"/>
              </a:tblGrid>
              <a:tr h="4260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A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B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C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y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9916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x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9086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x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sp>
        <p:nvSpPr>
          <p:cNvPr id="362" name="Google Shape;362;p35"/>
          <p:cNvSpPr/>
          <p:nvPr/>
        </p:nvSpPr>
        <p:spPr>
          <a:xfrm>
            <a:off x="3207600" y="3658575"/>
            <a:ext cx="247500" cy="742200"/>
          </a:xfrm>
          <a:prstGeom prst="rightBrace">
            <a:avLst>
              <a:gd fmla="val 50000" name="adj1"/>
              <a:gd fmla="val 50000" name="adj2"/>
            </a:avLst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3" name="Google Shape;363;p35"/>
          <p:cNvSpPr txBox="1"/>
          <p:nvPr/>
        </p:nvSpPr>
        <p:spPr>
          <a:xfrm>
            <a:off x="3559225" y="3768050"/>
            <a:ext cx="703200" cy="59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Tahoma"/>
                <a:ea typeface="Tahoma"/>
                <a:cs typeface="Tahoma"/>
                <a:sym typeface="Tahoma"/>
              </a:rPr>
              <a:t>don’t care</a:t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64" name="Google Shape;364;p35"/>
          <p:cNvSpPr/>
          <p:nvPr/>
        </p:nvSpPr>
        <p:spPr>
          <a:xfrm>
            <a:off x="4345050" y="3229013"/>
            <a:ext cx="906600" cy="7371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FFF00"/>
          </a:solidFill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aphicFrame>
        <p:nvGraphicFramePr>
          <p:cNvPr id="365" name="Google Shape;365;p35"/>
          <p:cNvGraphicFramePr/>
          <p:nvPr/>
        </p:nvGraphicFramePr>
        <p:xfrm>
          <a:off x="5617200" y="27241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{A9DB1BF1-9684-4AF2-9B93-E8CC7BC6FED6}</a:tableStyleId>
              </a:tblPr>
              <a:tblGrid>
                <a:gridCol w="565725"/>
                <a:gridCol w="566200"/>
                <a:gridCol w="566200"/>
                <a:gridCol w="566200"/>
                <a:gridCol w="566200"/>
              </a:tblGrid>
              <a:tr h="5822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B C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B C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B C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B C</a:t>
                      </a:r>
                      <a:endParaRPr sz="1800"/>
                    </a:p>
                  </a:txBody>
                  <a:tcPr marT="91425" marB="91425" marR="91425" marL="91425"/>
                </a:tc>
              </a:tr>
              <a:tr h="5822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A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0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0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x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0</a:t>
                      </a:r>
                      <a:endParaRPr sz="1800"/>
                    </a:p>
                  </a:txBody>
                  <a:tcPr marT="91425" marB="91425" marR="91425" marL="91425"/>
                </a:tc>
              </a:tr>
              <a:tr h="5822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A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x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cxnSp>
        <p:nvCxnSpPr>
          <p:cNvPr id="366" name="Google Shape;366;p35"/>
          <p:cNvCxnSpPr/>
          <p:nvPr/>
        </p:nvCxnSpPr>
        <p:spPr>
          <a:xfrm>
            <a:off x="5808633" y="3403174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67" name="Google Shape;367;p35"/>
          <p:cNvCxnSpPr/>
          <p:nvPr/>
        </p:nvCxnSpPr>
        <p:spPr>
          <a:xfrm>
            <a:off x="6250883" y="2808525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68" name="Google Shape;368;p35"/>
          <p:cNvCxnSpPr/>
          <p:nvPr/>
        </p:nvCxnSpPr>
        <p:spPr>
          <a:xfrm>
            <a:off x="6490575" y="2808525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69" name="Google Shape;369;p35"/>
          <p:cNvCxnSpPr/>
          <p:nvPr/>
        </p:nvCxnSpPr>
        <p:spPr>
          <a:xfrm>
            <a:off x="6810326" y="2808525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70" name="Google Shape;370;p35"/>
          <p:cNvCxnSpPr/>
          <p:nvPr/>
        </p:nvCxnSpPr>
        <p:spPr>
          <a:xfrm>
            <a:off x="8193018" y="2808525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71" name="Google Shape;371;p35"/>
          <p:cNvSpPr txBox="1"/>
          <p:nvPr/>
        </p:nvSpPr>
        <p:spPr>
          <a:xfrm>
            <a:off x="6680863" y="4618150"/>
            <a:ext cx="703200" cy="4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y=A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72" name="Google Shape;372;p35"/>
          <p:cNvSpPr/>
          <p:nvPr/>
        </p:nvSpPr>
        <p:spPr>
          <a:xfrm>
            <a:off x="6250875" y="3965800"/>
            <a:ext cx="2196900" cy="352800"/>
          </a:xfrm>
          <a:prstGeom prst="ellipse">
            <a:avLst/>
          </a:prstGeom>
          <a:noFill/>
          <a:ln cap="flat" cmpd="sng" w="2857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8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Definindo Objetivos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92" name="Google Shape;92;p18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93" name="Google Shape;93;p18"/>
          <p:cNvSpPr txBox="1"/>
          <p:nvPr/>
        </p:nvSpPr>
        <p:spPr>
          <a:xfrm>
            <a:off x="1182675" y="1513267"/>
            <a:ext cx="7772400" cy="317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Ao final desta aula, você deverá ser capaz de: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aprender a simplificação de expressão lógica utilizando o Mapa de Karnaugh.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projetar circuitos digitais utilizando Mapa de Karnaugh.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376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p36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Mapa de Karnaugh</a:t>
            </a:r>
            <a:endParaRPr sz="44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78" name="Google Shape;378;p36"/>
          <p:cNvSpPr txBox="1"/>
          <p:nvPr/>
        </p:nvSpPr>
        <p:spPr>
          <a:xfrm>
            <a:off x="1182675" y="1513275"/>
            <a:ext cx="7761300" cy="944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200"/>
              <a:buFont typeface="Tahoma"/>
              <a:buChar char="❏"/>
            </a:pPr>
            <a:r>
              <a:rPr lang="pt-BR" sz="2200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3</a:t>
            </a:r>
            <a:r>
              <a:rPr lang="pt-BR" sz="2200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) Questão de Revisão</a:t>
            </a:r>
            <a:endParaRPr sz="2200">
              <a:solidFill>
                <a:srgbClr val="FF0000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200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Simplifique utilizando Mapa de Karnaugh</a:t>
            </a:r>
            <a:endParaRPr sz="2200">
              <a:solidFill>
                <a:srgbClr val="FF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79" name="Google Shape;379;p36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graphicFrame>
        <p:nvGraphicFramePr>
          <p:cNvPr id="380" name="Google Shape;380;p36"/>
          <p:cNvGraphicFramePr/>
          <p:nvPr/>
        </p:nvGraphicFramePr>
        <p:xfrm>
          <a:off x="2002807" y="2545707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{A9DB1BF1-9684-4AF2-9B93-E8CC7BC6FED6}</a:tableStyleId>
              </a:tblPr>
              <a:tblGrid>
                <a:gridCol w="399725"/>
                <a:gridCol w="426125"/>
                <a:gridCol w="382850"/>
                <a:gridCol w="382850"/>
              </a:tblGrid>
              <a:tr h="4260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A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B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C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y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9916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9086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x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x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x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x</a:t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sp>
        <p:nvSpPr>
          <p:cNvPr id="381" name="Google Shape;381;p36"/>
          <p:cNvSpPr/>
          <p:nvPr/>
        </p:nvSpPr>
        <p:spPr>
          <a:xfrm>
            <a:off x="4192650" y="3229013"/>
            <a:ext cx="906600" cy="7371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FFF00"/>
          </a:solidFill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aphicFrame>
        <p:nvGraphicFramePr>
          <p:cNvPr id="382" name="Google Shape;382;p36"/>
          <p:cNvGraphicFramePr/>
          <p:nvPr/>
        </p:nvGraphicFramePr>
        <p:xfrm>
          <a:off x="5617200" y="27241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{A9DB1BF1-9684-4AF2-9B93-E8CC7BC6FED6}</a:tableStyleId>
              </a:tblPr>
              <a:tblGrid>
                <a:gridCol w="565725"/>
                <a:gridCol w="566200"/>
                <a:gridCol w="566200"/>
                <a:gridCol w="566200"/>
                <a:gridCol w="566200"/>
              </a:tblGrid>
              <a:tr h="5822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B C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B C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B C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B C</a:t>
                      </a:r>
                      <a:endParaRPr sz="1800"/>
                    </a:p>
                  </a:txBody>
                  <a:tcPr marT="91425" marB="91425" marR="91425" marL="91425"/>
                </a:tc>
              </a:tr>
              <a:tr h="5822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A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5822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A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cxnSp>
        <p:nvCxnSpPr>
          <p:cNvPr id="383" name="Google Shape;383;p36"/>
          <p:cNvCxnSpPr/>
          <p:nvPr/>
        </p:nvCxnSpPr>
        <p:spPr>
          <a:xfrm>
            <a:off x="5808633" y="3403174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84" name="Google Shape;384;p36"/>
          <p:cNvCxnSpPr/>
          <p:nvPr/>
        </p:nvCxnSpPr>
        <p:spPr>
          <a:xfrm>
            <a:off x="6250883" y="2808525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85" name="Google Shape;385;p36"/>
          <p:cNvCxnSpPr/>
          <p:nvPr/>
        </p:nvCxnSpPr>
        <p:spPr>
          <a:xfrm>
            <a:off x="6490575" y="2808525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86" name="Google Shape;386;p36"/>
          <p:cNvCxnSpPr/>
          <p:nvPr/>
        </p:nvCxnSpPr>
        <p:spPr>
          <a:xfrm>
            <a:off x="6810326" y="2808525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87" name="Google Shape;387;p36"/>
          <p:cNvCxnSpPr/>
          <p:nvPr/>
        </p:nvCxnSpPr>
        <p:spPr>
          <a:xfrm>
            <a:off x="8193018" y="2808525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39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p37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Mapa de Karnaugh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93" name="Google Shape;393;p37"/>
          <p:cNvSpPr txBox="1"/>
          <p:nvPr/>
        </p:nvSpPr>
        <p:spPr>
          <a:xfrm>
            <a:off x="1182675" y="1513274"/>
            <a:ext cx="7772400" cy="3523800"/>
          </a:xfrm>
          <a:prstGeom prst="rect">
            <a:avLst/>
          </a:prstGeom>
          <a:noFill/>
          <a:ln cap="flat" cmpd="sng" w="9525">
            <a:solidFill>
              <a:srgbClr val="FF0000">
                <a:alpha val="0"/>
              </a:srgbClr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Exemplo: Projetar um circuito lógico para controle da porta de um elevador.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ahoma"/>
              <a:buChar char="❏"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Sinal “M” indica se o elevador está parado (M=0) ou se movendo (M=1); 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ahoma"/>
              <a:buChar char="❏"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Os sensores F1 e F2 indicam se o elevador está alinhado com um dos dois pisos. Se F1 = 1, o elevador está alinhado com o térreo. Se F2 = 1, o elevador está alinhado com o 1º piso.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ahoma"/>
              <a:buChar char="❏"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A porta se abre se a saída do circuito for </a:t>
            </a: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1.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94" name="Google Shape;394;p37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398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p38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Mapa de Karnaugh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400" name="Google Shape;400;p38"/>
          <p:cNvSpPr txBox="1"/>
          <p:nvPr/>
        </p:nvSpPr>
        <p:spPr>
          <a:xfrm>
            <a:off x="1182675" y="1513274"/>
            <a:ext cx="7772400" cy="908700"/>
          </a:xfrm>
          <a:prstGeom prst="rect">
            <a:avLst/>
          </a:prstGeom>
          <a:noFill/>
          <a:ln cap="flat" cmpd="sng" w="9525">
            <a:solidFill>
              <a:srgbClr val="FF0000">
                <a:alpha val="0"/>
              </a:srgbClr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Exemplo: Projetar um circuito lógico para controle da porta de um elevador.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401" name="Google Shape;401;p38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graphicFrame>
        <p:nvGraphicFramePr>
          <p:cNvPr id="402" name="Google Shape;402;p38"/>
          <p:cNvGraphicFramePr/>
          <p:nvPr/>
        </p:nvGraphicFramePr>
        <p:xfrm>
          <a:off x="2079007" y="2469507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{A9DB1BF1-9684-4AF2-9B93-E8CC7BC6FED6}</a:tableStyleId>
              </a:tblPr>
              <a:tblGrid>
                <a:gridCol w="399725"/>
                <a:gridCol w="426125"/>
                <a:gridCol w="474000"/>
                <a:gridCol w="382850"/>
              </a:tblGrid>
              <a:tr h="4260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M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F1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F2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S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9916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x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9086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sp>
        <p:nvSpPr>
          <p:cNvPr id="403" name="Google Shape;403;p38"/>
          <p:cNvSpPr/>
          <p:nvPr/>
        </p:nvSpPr>
        <p:spPr>
          <a:xfrm>
            <a:off x="4192650" y="3229013"/>
            <a:ext cx="906600" cy="7371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FFF00"/>
          </a:solidFill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aphicFrame>
        <p:nvGraphicFramePr>
          <p:cNvPr id="404" name="Google Shape;404;p38"/>
          <p:cNvGraphicFramePr/>
          <p:nvPr/>
        </p:nvGraphicFramePr>
        <p:xfrm>
          <a:off x="5617200" y="27241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{A9DB1BF1-9684-4AF2-9B93-E8CC7BC6FED6}</a:tableStyleId>
              </a:tblPr>
              <a:tblGrid>
                <a:gridCol w="565725"/>
                <a:gridCol w="566200"/>
                <a:gridCol w="566200"/>
                <a:gridCol w="566200"/>
                <a:gridCol w="566200"/>
              </a:tblGrid>
              <a:tr h="5822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r>
                        <a:rPr lang="pt-BR" sz="1800"/>
                        <a:t> 2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1 2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1 2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1 2</a:t>
                      </a:r>
                      <a:endParaRPr sz="1800"/>
                    </a:p>
                  </a:txBody>
                  <a:tcPr marT="91425" marB="91425" marR="91425" marL="91425"/>
                </a:tc>
              </a:tr>
              <a:tr h="5822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M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0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x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</a:txBody>
                  <a:tcPr marT="91425" marB="91425" marR="91425" marL="91425"/>
                </a:tc>
              </a:tr>
              <a:tr h="5822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M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0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0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0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0</a:t>
                      </a:r>
                      <a:endParaRPr sz="1800"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cxnSp>
        <p:nvCxnSpPr>
          <p:cNvPr id="405" name="Google Shape;405;p38"/>
          <p:cNvCxnSpPr/>
          <p:nvPr/>
        </p:nvCxnSpPr>
        <p:spPr>
          <a:xfrm>
            <a:off x="5808633" y="3403174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06" name="Google Shape;406;p38"/>
          <p:cNvCxnSpPr/>
          <p:nvPr/>
        </p:nvCxnSpPr>
        <p:spPr>
          <a:xfrm>
            <a:off x="6250883" y="2808525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07" name="Google Shape;407;p38"/>
          <p:cNvCxnSpPr/>
          <p:nvPr/>
        </p:nvCxnSpPr>
        <p:spPr>
          <a:xfrm>
            <a:off x="6490575" y="2808525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08" name="Google Shape;408;p38"/>
          <p:cNvCxnSpPr/>
          <p:nvPr/>
        </p:nvCxnSpPr>
        <p:spPr>
          <a:xfrm>
            <a:off x="6810326" y="2808525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09" name="Google Shape;409;p38"/>
          <p:cNvCxnSpPr/>
          <p:nvPr/>
        </p:nvCxnSpPr>
        <p:spPr>
          <a:xfrm>
            <a:off x="8193018" y="2808525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10" name="Google Shape;410;p38"/>
          <p:cNvSpPr/>
          <p:nvPr/>
        </p:nvSpPr>
        <p:spPr>
          <a:xfrm>
            <a:off x="6765075" y="3356200"/>
            <a:ext cx="1116300" cy="352800"/>
          </a:xfrm>
          <a:prstGeom prst="ellipse">
            <a:avLst/>
          </a:prstGeom>
          <a:noFill/>
          <a:ln cap="flat" cmpd="sng" w="2857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1" name="Google Shape;411;p38"/>
          <p:cNvSpPr/>
          <p:nvPr/>
        </p:nvSpPr>
        <p:spPr>
          <a:xfrm>
            <a:off x="7298475" y="3356200"/>
            <a:ext cx="1116300" cy="352800"/>
          </a:xfrm>
          <a:prstGeom prst="ellipse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2" name="Google Shape;412;p38"/>
          <p:cNvSpPr txBox="1"/>
          <p:nvPr/>
        </p:nvSpPr>
        <p:spPr>
          <a:xfrm>
            <a:off x="5808626" y="4618150"/>
            <a:ext cx="1848000" cy="4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S</a:t>
            </a: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=MF1+</a:t>
            </a: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M</a:t>
            </a: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F2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413" name="Google Shape;413;p38"/>
          <p:cNvCxnSpPr/>
          <p:nvPr/>
        </p:nvCxnSpPr>
        <p:spPr>
          <a:xfrm>
            <a:off x="6278855" y="4672531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14" name="Google Shape;414;p38"/>
          <p:cNvCxnSpPr/>
          <p:nvPr/>
        </p:nvCxnSpPr>
        <p:spPr>
          <a:xfrm>
            <a:off x="7001987" y="4672531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418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Google Shape;419;p39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Resumindo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420" name="Google Shape;420;p39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421" name="Google Shape;421;p39"/>
          <p:cNvSpPr txBox="1"/>
          <p:nvPr/>
        </p:nvSpPr>
        <p:spPr>
          <a:xfrm>
            <a:off x="1182675" y="1513267"/>
            <a:ext cx="7772400" cy="317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Nesta </a:t>
            </a: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aula você: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aprendeu a simplificação de expressão lógica utilizando o Mapa de Karnaugh.</a:t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projetou circuitos digitais utilizando Mapa de Karnaugh.</a:t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425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Google Shape;426;p40"/>
          <p:cNvSpPr txBox="1"/>
          <p:nvPr/>
        </p:nvSpPr>
        <p:spPr>
          <a:xfrm>
            <a:off x="285750" y="1513284"/>
            <a:ext cx="8669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80340" lvl="0" marL="3429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180340" lvl="0" marL="342900" rtl="0" algn="l">
              <a:spcBef>
                <a:spcPts val="64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rtl="0" algn="ctr">
              <a:spcBef>
                <a:spcPts val="640"/>
              </a:spcBef>
              <a:spcAft>
                <a:spcPts val="0"/>
              </a:spcAft>
              <a:buNone/>
            </a:pPr>
            <a:r>
              <a:rPr lang="pt-BR" sz="24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O B R I G A D O</a:t>
            </a:r>
            <a:endParaRPr sz="2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180340" lvl="0" marL="342900" rtl="0" algn="l">
              <a:spcBef>
                <a:spcPts val="64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rtl="0" algn="ctr">
              <a:spcBef>
                <a:spcPts val="480"/>
              </a:spcBef>
              <a:spcAft>
                <a:spcPts val="0"/>
              </a:spcAft>
              <a:buNone/>
            </a:pPr>
            <a:r>
              <a:rPr b="1" lang="pt-BR" sz="24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&lt;gustavo.lima@ifrn.edu.br&gt;</a:t>
            </a:r>
            <a:endParaRPr sz="2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spcBef>
                <a:spcPts val="48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427" name="Google Shape;427;p40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Fim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428" name="Google Shape;428;p40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9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Mapa de Karnaugh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99" name="Google Shape;99;p19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100" name="Google Shape;100;p19"/>
          <p:cNvSpPr txBox="1"/>
          <p:nvPr/>
        </p:nvSpPr>
        <p:spPr>
          <a:xfrm>
            <a:off x="1182675" y="1513267"/>
            <a:ext cx="7772400" cy="317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Introdução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Origem: Desenvolvido em 1953 por Maurice Karnaugh, um engenheiro de telecomunicações da Bell Labs.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Objetivo: Reduzir (simplificar) expressões lógicas.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0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Mapa de Karnaugh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06" name="Google Shape;106;p20"/>
          <p:cNvSpPr txBox="1"/>
          <p:nvPr/>
        </p:nvSpPr>
        <p:spPr>
          <a:xfrm>
            <a:off x="1182675" y="1513268"/>
            <a:ext cx="7772400" cy="440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Duas variáveis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07" name="Google Shape;107;p20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graphicFrame>
        <p:nvGraphicFramePr>
          <p:cNvPr id="108" name="Google Shape;108;p20"/>
          <p:cNvGraphicFramePr/>
          <p:nvPr/>
        </p:nvGraphicFramePr>
        <p:xfrm>
          <a:off x="1258875" y="215553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{A9DB1BF1-9684-4AF2-9B93-E8CC7BC6FED6}</a:tableStyleId>
              </a:tblPr>
              <a:tblGrid>
                <a:gridCol w="504850"/>
                <a:gridCol w="505250"/>
                <a:gridCol w="505250"/>
              </a:tblGrid>
              <a:tr h="4260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A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B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y</a:t>
                      </a:r>
                      <a:endParaRPr sz="1800"/>
                    </a:p>
                  </a:txBody>
                  <a:tcPr marT="91425" marB="91425" marR="91425" marL="91425"/>
                </a:tc>
              </a:tr>
              <a:tr h="11951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0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0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0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0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X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Y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Z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K</a:t>
                      </a:r>
                      <a:endParaRPr sz="1800"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sp>
        <p:nvSpPr>
          <p:cNvPr id="109" name="Google Shape;109;p20"/>
          <p:cNvSpPr/>
          <p:nvPr/>
        </p:nvSpPr>
        <p:spPr>
          <a:xfrm>
            <a:off x="3887850" y="2660400"/>
            <a:ext cx="906600" cy="7371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FFF00"/>
          </a:solidFill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aphicFrame>
        <p:nvGraphicFramePr>
          <p:cNvPr id="110" name="Google Shape;110;p20"/>
          <p:cNvGraphicFramePr/>
          <p:nvPr/>
        </p:nvGraphicFramePr>
        <p:xfrm>
          <a:off x="5617200" y="215553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{A9DB1BF1-9684-4AF2-9B93-E8CC7BC6FED6}</a:tableStyleId>
              </a:tblPr>
              <a:tblGrid>
                <a:gridCol w="611125"/>
                <a:gridCol w="611625"/>
                <a:gridCol w="611625"/>
              </a:tblGrid>
              <a:tr h="5822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B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B</a:t>
                      </a:r>
                      <a:endParaRPr sz="1800"/>
                    </a:p>
                  </a:txBody>
                  <a:tcPr marT="91425" marB="91425" marR="91425" marL="91425"/>
                </a:tc>
              </a:tr>
              <a:tr h="5822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A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5822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A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cxnSp>
        <p:nvCxnSpPr>
          <p:cNvPr id="111" name="Google Shape;111;p20"/>
          <p:cNvCxnSpPr/>
          <p:nvPr/>
        </p:nvCxnSpPr>
        <p:spPr>
          <a:xfrm>
            <a:off x="5832747" y="2834562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2" name="Google Shape;112;p20"/>
          <p:cNvCxnSpPr/>
          <p:nvPr/>
        </p:nvCxnSpPr>
        <p:spPr>
          <a:xfrm>
            <a:off x="6453440" y="2239913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13" name="Google Shape;113;p20"/>
          <p:cNvSpPr txBox="1"/>
          <p:nvPr/>
        </p:nvSpPr>
        <p:spPr>
          <a:xfrm>
            <a:off x="1182675" y="4104075"/>
            <a:ext cx="6877500" cy="8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Procuraremos os valores ‘1’ e agrupá-los em grupos de 1 ou 2 (pares) elementos.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14" name="Google Shape;114;p20"/>
          <p:cNvSpPr txBox="1"/>
          <p:nvPr/>
        </p:nvSpPr>
        <p:spPr>
          <a:xfrm>
            <a:off x="6270675" y="2772575"/>
            <a:ext cx="5694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X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15" name="Google Shape;115;p20"/>
          <p:cNvSpPr txBox="1"/>
          <p:nvPr/>
        </p:nvSpPr>
        <p:spPr>
          <a:xfrm>
            <a:off x="6839950" y="2828625"/>
            <a:ext cx="5694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Y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16" name="Google Shape;116;p20"/>
          <p:cNvSpPr txBox="1"/>
          <p:nvPr/>
        </p:nvSpPr>
        <p:spPr>
          <a:xfrm>
            <a:off x="6249688" y="3397500"/>
            <a:ext cx="5694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Z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17" name="Google Shape;117;p20"/>
          <p:cNvSpPr txBox="1"/>
          <p:nvPr/>
        </p:nvSpPr>
        <p:spPr>
          <a:xfrm>
            <a:off x="6817025" y="3397500"/>
            <a:ext cx="5694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K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1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Mapa de Karnaugh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23" name="Google Shape;123;p21"/>
          <p:cNvSpPr txBox="1"/>
          <p:nvPr/>
        </p:nvSpPr>
        <p:spPr>
          <a:xfrm>
            <a:off x="1182675" y="1513268"/>
            <a:ext cx="7772400" cy="440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Exemplo com d</a:t>
            </a: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uas variáveis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24" name="Google Shape;124;p21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graphicFrame>
        <p:nvGraphicFramePr>
          <p:cNvPr id="125" name="Google Shape;125;p21"/>
          <p:cNvGraphicFramePr/>
          <p:nvPr/>
        </p:nvGraphicFramePr>
        <p:xfrm>
          <a:off x="1258875" y="25717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{A9DB1BF1-9684-4AF2-9B93-E8CC7BC6FED6}</a:tableStyleId>
              </a:tblPr>
              <a:tblGrid>
                <a:gridCol w="504850"/>
                <a:gridCol w="505250"/>
                <a:gridCol w="505250"/>
              </a:tblGrid>
              <a:tr h="4260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A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B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y</a:t>
                      </a:r>
                      <a:endParaRPr sz="1800"/>
                    </a:p>
                  </a:txBody>
                  <a:tcPr marT="91425" marB="91425" marR="91425" marL="91425"/>
                </a:tc>
              </a:tr>
              <a:tr h="11951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0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0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0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0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0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0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0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sp>
        <p:nvSpPr>
          <p:cNvPr id="126" name="Google Shape;126;p21"/>
          <p:cNvSpPr/>
          <p:nvPr/>
        </p:nvSpPr>
        <p:spPr>
          <a:xfrm>
            <a:off x="3125850" y="3076613"/>
            <a:ext cx="906600" cy="7371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FFF00"/>
          </a:solidFill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aphicFrame>
        <p:nvGraphicFramePr>
          <p:cNvPr id="127" name="Google Shape;127;p21"/>
          <p:cNvGraphicFramePr/>
          <p:nvPr/>
        </p:nvGraphicFramePr>
        <p:xfrm>
          <a:off x="4398000" y="25717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{A9DB1BF1-9684-4AF2-9B93-E8CC7BC6FED6}</a:tableStyleId>
              </a:tblPr>
              <a:tblGrid>
                <a:gridCol w="611125"/>
                <a:gridCol w="611625"/>
                <a:gridCol w="611625"/>
              </a:tblGrid>
              <a:tr h="5822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B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B</a:t>
                      </a:r>
                      <a:endParaRPr sz="1800"/>
                    </a:p>
                  </a:txBody>
                  <a:tcPr marT="91425" marB="91425" marR="91425" marL="91425"/>
                </a:tc>
              </a:tr>
              <a:tr h="5822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A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0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0</a:t>
                      </a:r>
                      <a:endParaRPr sz="1800"/>
                    </a:p>
                  </a:txBody>
                  <a:tcPr marT="91425" marB="91425" marR="91425" marL="91425"/>
                </a:tc>
              </a:tr>
              <a:tr h="5822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A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0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cxnSp>
        <p:nvCxnSpPr>
          <p:cNvPr id="128" name="Google Shape;128;p21"/>
          <p:cNvCxnSpPr/>
          <p:nvPr/>
        </p:nvCxnSpPr>
        <p:spPr>
          <a:xfrm>
            <a:off x="4613547" y="3250774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9" name="Google Shape;129;p21"/>
          <p:cNvCxnSpPr/>
          <p:nvPr/>
        </p:nvCxnSpPr>
        <p:spPr>
          <a:xfrm>
            <a:off x="5234240" y="2656125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30" name="Google Shape;130;p21"/>
          <p:cNvSpPr/>
          <p:nvPr/>
        </p:nvSpPr>
        <p:spPr>
          <a:xfrm>
            <a:off x="5594425" y="3713050"/>
            <a:ext cx="599100" cy="599100"/>
          </a:xfrm>
          <a:prstGeom prst="ellipse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1" name="Google Shape;131;p21"/>
          <p:cNvSpPr/>
          <p:nvPr/>
        </p:nvSpPr>
        <p:spPr>
          <a:xfrm>
            <a:off x="6597925" y="3076613"/>
            <a:ext cx="906600" cy="7371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FFF00"/>
          </a:solidFill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p21"/>
          <p:cNvSpPr txBox="1"/>
          <p:nvPr/>
        </p:nvSpPr>
        <p:spPr>
          <a:xfrm>
            <a:off x="7874725" y="3192925"/>
            <a:ext cx="1053000" cy="550200"/>
          </a:xfrm>
          <a:prstGeom prst="rect">
            <a:avLst/>
          </a:prstGeom>
          <a:solidFill>
            <a:srgbClr val="FFFF00"/>
          </a:solidFill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latin typeface="Tahoma"/>
                <a:ea typeface="Tahoma"/>
                <a:cs typeface="Tahoma"/>
                <a:sym typeface="Tahoma"/>
              </a:rPr>
              <a:t>AND</a:t>
            </a:r>
            <a:endParaRPr sz="24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33" name="Google Shape;133;p21"/>
          <p:cNvSpPr txBox="1"/>
          <p:nvPr/>
        </p:nvSpPr>
        <p:spPr>
          <a:xfrm>
            <a:off x="5428150" y="4477075"/>
            <a:ext cx="906600" cy="4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y</a:t>
            </a: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=AB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2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Mapa de Karnaugh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39" name="Google Shape;139;p22"/>
          <p:cNvSpPr txBox="1"/>
          <p:nvPr/>
        </p:nvSpPr>
        <p:spPr>
          <a:xfrm>
            <a:off x="1182675" y="1513268"/>
            <a:ext cx="7772400" cy="440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Exemplo com duas variáveis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40" name="Google Shape;140;p22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graphicFrame>
        <p:nvGraphicFramePr>
          <p:cNvPr id="141" name="Google Shape;141;p22"/>
          <p:cNvGraphicFramePr/>
          <p:nvPr/>
        </p:nvGraphicFramePr>
        <p:xfrm>
          <a:off x="1258875" y="25717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{A9DB1BF1-9684-4AF2-9B93-E8CC7BC6FED6}</a:tableStyleId>
              </a:tblPr>
              <a:tblGrid>
                <a:gridCol w="504850"/>
                <a:gridCol w="505250"/>
                <a:gridCol w="505250"/>
              </a:tblGrid>
              <a:tr h="4260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A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B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y</a:t>
                      </a:r>
                      <a:endParaRPr sz="1800"/>
                    </a:p>
                  </a:txBody>
                  <a:tcPr marT="91425" marB="91425" marR="91425" marL="91425"/>
                </a:tc>
              </a:tr>
              <a:tr h="11951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0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0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0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0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0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sp>
        <p:nvSpPr>
          <p:cNvPr id="142" name="Google Shape;142;p22"/>
          <p:cNvSpPr/>
          <p:nvPr/>
        </p:nvSpPr>
        <p:spPr>
          <a:xfrm>
            <a:off x="3125850" y="3076613"/>
            <a:ext cx="906600" cy="7371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FFF00"/>
          </a:solidFill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aphicFrame>
        <p:nvGraphicFramePr>
          <p:cNvPr id="143" name="Google Shape;143;p22"/>
          <p:cNvGraphicFramePr/>
          <p:nvPr/>
        </p:nvGraphicFramePr>
        <p:xfrm>
          <a:off x="4398000" y="25717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{A9DB1BF1-9684-4AF2-9B93-E8CC7BC6FED6}</a:tableStyleId>
              </a:tblPr>
              <a:tblGrid>
                <a:gridCol w="611125"/>
                <a:gridCol w="611625"/>
                <a:gridCol w="611625"/>
              </a:tblGrid>
              <a:tr h="5822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B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B</a:t>
                      </a:r>
                      <a:endParaRPr sz="1800"/>
                    </a:p>
                  </a:txBody>
                  <a:tcPr marT="91425" marB="91425" marR="91425" marL="91425"/>
                </a:tc>
              </a:tr>
              <a:tr h="5822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A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0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</a:txBody>
                  <a:tcPr marT="91425" marB="91425" marR="91425" marL="91425"/>
                </a:tc>
              </a:tr>
              <a:tr h="5822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A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cxnSp>
        <p:nvCxnSpPr>
          <p:cNvPr id="144" name="Google Shape;144;p22"/>
          <p:cNvCxnSpPr/>
          <p:nvPr/>
        </p:nvCxnSpPr>
        <p:spPr>
          <a:xfrm>
            <a:off x="4613547" y="3250774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45" name="Google Shape;145;p22"/>
          <p:cNvCxnSpPr/>
          <p:nvPr/>
        </p:nvCxnSpPr>
        <p:spPr>
          <a:xfrm>
            <a:off x="5234240" y="2656125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46" name="Google Shape;146;p22"/>
          <p:cNvSpPr/>
          <p:nvPr/>
        </p:nvSpPr>
        <p:spPr>
          <a:xfrm>
            <a:off x="4995925" y="3761950"/>
            <a:ext cx="1236600" cy="440100"/>
          </a:xfrm>
          <a:prstGeom prst="ellipse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7" name="Google Shape;147;p22"/>
          <p:cNvSpPr/>
          <p:nvPr/>
        </p:nvSpPr>
        <p:spPr>
          <a:xfrm>
            <a:off x="6597925" y="3076613"/>
            <a:ext cx="906600" cy="7371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FFF00"/>
          </a:solidFill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p22"/>
          <p:cNvSpPr txBox="1"/>
          <p:nvPr/>
        </p:nvSpPr>
        <p:spPr>
          <a:xfrm>
            <a:off x="7874725" y="3192925"/>
            <a:ext cx="1053000" cy="550200"/>
          </a:xfrm>
          <a:prstGeom prst="rect">
            <a:avLst/>
          </a:prstGeom>
          <a:solidFill>
            <a:srgbClr val="FFFF00"/>
          </a:solidFill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latin typeface="Tahoma"/>
                <a:ea typeface="Tahoma"/>
                <a:cs typeface="Tahoma"/>
                <a:sym typeface="Tahoma"/>
              </a:rPr>
              <a:t>OR</a:t>
            </a:r>
            <a:endParaRPr sz="24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49" name="Google Shape;149;p22"/>
          <p:cNvSpPr/>
          <p:nvPr/>
        </p:nvSpPr>
        <p:spPr>
          <a:xfrm>
            <a:off x="5716450" y="3183050"/>
            <a:ext cx="462000" cy="1096500"/>
          </a:xfrm>
          <a:prstGeom prst="ellipse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0" name="Google Shape;150;p22"/>
          <p:cNvSpPr txBox="1"/>
          <p:nvPr/>
        </p:nvSpPr>
        <p:spPr>
          <a:xfrm>
            <a:off x="5428150" y="4477075"/>
            <a:ext cx="1126800" cy="4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y=A+B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3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Mapa de Karnaugh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56" name="Google Shape;156;p23"/>
          <p:cNvSpPr txBox="1"/>
          <p:nvPr/>
        </p:nvSpPr>
        <p:spPr>
          <a:xfrm>
            <a:off x="1182675" y="1513284"/>
            <a:ext cx="7772400" cy="999900"/>
          </a:xfrm>
          <a:prstGeom prst="rect">
            <a:avLst/>
          </a:prstGeom>
          <a:noFill/>
          <a:ln cap="flat" cmpd="sng" w="9525">
            <a:solidFill>
              <a:srgbClr val="FF0000">
                <a:alpha val="0"/>
              </a:srgbClr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200"/>
              <a:buFont typeface="Tahoma"/>
              <a:buChar char="❏"/>
            </a:pPr>
            <a:r>
              <a:rPr lang="pt-BR" sz="2200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1) Questão de Revisão</a:t>
            </a:r>
            <a:endParaRPr sz="2200">
              <a:solidFill>
                <a:srgbClr val="FF0000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200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Utilize o Mapa de Karnaugh e determine y</a:t>
            </a:r>
            <a:endParaRPr sz="2200">
              <a:solidFill>
                <a:srgbClr val="FF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57" name="Google Shape;157;p23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graphicFrame>
        <p:nvGraphicFramePr>
          <p:cNvPr id="158" name="Google Shape;158;p23"/>
          <p:cNvGraphicFramePr/>
          <p:nvPr/>
        </p:nvGraphicFramePr>
        <p:xfrm>
          <a:off x="3814325" y="27241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{A9DB1BF1-9684-4AF2-9B93-E8CC7BC6FED6}</a:tableStyleId>
              </a:tblPr>
              <a:tblGrid>
                <a:gridCol w="504850"/>
                <a:gridCol w="505250"/>
                <a:gridCol w="505250"/>
              </a:tblGrid>
              <a:tr h="4260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A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B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y</a:t>
                      </a:r>
                      <a:endParaRPr sz="1800"/>
                    </a:p>
                  </a:txBody>
                  <a:tcPr marT="91425" marB="91425" marR="91425" marL="91425"/>
                </a:tc>
              </a:tr>
              <a:tr h="11951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0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0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0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0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0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0</a:t>
                      </a:r>
                      <a:endParaRPr sz="1800"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24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Mapa de Karnaugh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64" name="Google Shape;164;p24"/>
          <p:cNvSpPr txBox="1"/>
          <p:nvPr/>
        </p:nvSpPr>
        <p:spPr>
          <a:xfrm>
            <a:off x="1182675" y="1513268"/>
            <a:ext cx="7772400" cy="440100"/>
          </a:xfrm>
          <a:prstGeom prst="rect">
            <a:avLst/>
          </a:prstGeom>
          <a:noFill/>
          <a:ln cap="flat" cmpd="sng" w="9525">
            <a:solidFill>
              <a:srgbClr val="FF0000">
                <a:alpha val="0"/>
              </a:srgbClr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Três variáveis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65" name="Google Shape;165;p24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graphicFrame>
        <p:nvGraphicFramePr>
          <p:cNvPr id="166" name="Google Shape;166;p24"/>
          <p:cNvGraphicFramePr/>
          <p:nvPr/>
        </p:nvGraphicFramePr>
        <p:xfrm>
          <a:off x="1469407" y="2012307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{A9DB1BF1-9684-4AF2-9B93-E8CC7BC6FED6}</a:tableStyleId>
              </a:tblPr>
              <a:tblGrid>
                <a:gridCol w="490875"/>
                <a:gridCol w="491225"/>
                <a:gridCol w="491225"/>
                <a:gridCol w="491225"/>
              </a:tblGrid>
              <a:tr h="4260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A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B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C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y</a:t>
                      </a:r>
                      <a:endParaRPr sz="1800"/>
                    </a:p>
                  </a:txBody>
                  <a:tcPr marT="91425" marB="91425" marR="91425" marL="91425"/>
                </a:tc>
              </a:tr>
              <a:tr h="11951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0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0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0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0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0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0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0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0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K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L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M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N</a:t>
                      </a:r>
                      <a:endParaRPr sz="1800"/>
                    </a:p>
                  </a:txBody>
                  <a:tcPr marT="91425" marB="91425" marR="91425" marL="91425"/>
                </a:tc>
              </a:tr>
              <a:tr h="11951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0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0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0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0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O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P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Q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R</a:t>
                      </a:r>
                      <a:endParaRPr sz="1800"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sp>
        <p:nvSpPr>
          <p:cNvPr id="167" name="Google Shape;167;p24"/>
          <p:cNvSpPr/>
          <p:nvPr/>
        </p:nvSpPr>
        <p:spPr>
          <a:xfrm>
            <a:off x="4116450" y="3076613"/>
            <a:ext cx="906600" cy="7371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FFF00"/>
          </a:solidFill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aphicFrame>
        <p:nvGraphicFramePr>
          <p:cNvPr id="168" name="Google Shape;168;p24"/>
          <p:cNvGraphicFramePr/>
          <p:nvPr/>
        </p:nvGraphicFramePr>
        <p:xfrm>
          <a:off x="5388600" y="25717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{A9DB1BF1-9684-4AF2-9B93-E8CC7BC6FED6}</a:tableStyleId>
              </a:tblPr>
              <a:tblGrid>
                <a:gridCol w="565725"/>
                <a:gridCol w="566200"/>
                <a:gridCol w="566200"/>
                <a:gridCol w="566200"/>
                <a:gridCol w="566200"/>
              </a:tblGrid>
              <a:tr h="5822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B C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B C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B C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B C</a:t>
                      </a:r>
                      <a:endParaRPr sz="1800"/>
                    </a:p>
                  </a:txBody>
                  <a:tcPr marT="91425" marB="91425" marR="91425" marL="91425"/>
                </a:tc>
              </a:tr>
              <a:tr h="5822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A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5822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A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cxnSp>
        <p:nvCxnSpPr>
          <p:cNvPr id="169" name="Google Shape;169;p24"/>
          <p:cNvCxnSpPr/>
          <p:nvPr/>
        </p:nvCxnSpPr>
        <p:spPr>
          <a:xfrm>
            <a:off x="5580033" y="3250774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70" name="Google Shape;170;p24"/>
          <p:cNvCxnSpPr/>
          <p:nvPr/>
        </p:nvCxnSpPr>
        <p:spPr>
          <a:xfrm>
            <a:off x="6022283" y="2656125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71" name="Google Shape;171;p24"/>
          <p:cNvCxnSpPr/>
          <p:nvPr/>
        </p:nvCxnSpPr>
        <p:spPr>
          <a:xfrm>
            <a:off x="6261975" y="2656125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72" name="Google Shape;172;p24"/>
          <p:cNvCxnSpPr/>
          <p:nvPr/>
        </p:nvCxnSpPr>
        <p:spPr>
          <a:xfrm>
            <a:off x="6581726" y="2656125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73" name="Google Shape;173;p24"/>
          <p:cNvCxnSpPr/>
          <p:nvPr/>
        </p:nvCxnSpPr>
        <p:spPr>
          <a:xfrm>
            <a:off x="7964418" y="2656125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74" name="Google Shape;174;p24"/>
          <p:cNvSpPr txBox="1"/>
          <p:nvPr/>
        </p:nvSpPr>
        <p:spPr>
          <a:xfrm>
            <a:off x="5985625" y="3200100"/>
            <a:ext cx="5442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K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75" name="Google Shape;175;p24"/>
          <p:cNvSpPr txBox="1"/>
          <p:nvPr/>
        </p:nvSpPr>
        <p:spPr>
          <a:xfrm>
            <a:off x="6519150" y="3200088"/>
            <a:ext cx="5694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L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76" name="Google Shape;176;p24"/>
          <p:cNvSpPr txBox="1"/>
          <p:nvPr/>
        </p:nvSpPr>
        <p:spPr>
          <a:xfrm>
            <a:off x="7086725" y="3200100"/>
            <a:ext cx="5694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N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77" name="Google Shape;177;p24"/>
          <p:cNvSpPr txBox="1"/>
          <p:nvPr/>
        </p:nvSpPr>
        <p:spPr>
          <a:xfrm>
            <a:off x="7652925" y="3200100"/>
            <a:ext cx="5694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M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78" name="Google Shape;178;p24"/>
          <p:cNvSpPr txBox="1"/>
          <p:nvPr/>
        </p:nvSpPr>
        <p:spPr>
          <a:xfrm>
            <a:off x="5954325" y="3813725"/>
            <a:ext cx="5694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O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79" name="Google Shape;179;p24"/>
          <p:cNvSpPr txBox="1"/>
          <p:nvPr/>
        </p:nvSpPr>
        <p:spPr>
          <a:xfrm>
            <a:off x="6519163" y="3813725"/>
            <a:ext cx="5694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P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80" name="Google Shape;180;p24"/>
          <p:cNvSpPr txBox="1"/>
          <p:nvPr/>
        </p:nvSpPr>
        <p:spPr>
          <a:xfrm>
            <a:off x="7086725" y="3813725"/>
            <a:ext cx="5694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R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81" name="Google Shape;181;p24"/>
          <p:cNvSpPr txBox="1"/>
          <p:nvPr/>
        </p:nvSpPr>
        <p:spPr>
          <a:xfrm>
            <a:off x="7652925" y="3813725"/>
            <a:ext cx="5694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Q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25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Mapa de Karnaugh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87" name="Google Shape;187;p25"/>
          <p:cNvSpPr txBox="1"/>
          <p:nvPr/>
        </p:nvSpPr>
        <p:spPr>
          <a:xfrm>
            <a:off x="1182675" y="1513268"/>
            <a:ext cx="7772400" cy="440100"/>
          </a:xfrm>
          <a:prstGeom prst="rect">
            <a:avLst/>
          </a:prstGeom>
          <a:noFill/>
          <a:ln cap="flat" cmpd="sng" w="9525">
            <a:solidFill>
              <a:srgbClr val="FF0000">
                <a:alpha val="0"/>
              </a:srgbClr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Três variáveis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88" name="Google Shape;188;p25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graphicFrame>
        <p:nvGraphicFramePr>
          <p:cNvPr id="189" name="Google Shape;189;p25"/>
          <p:cNvGraphicFramePr/>
          <p:nvPr/>
        </p:nvGraphicFramePr>
        <p:xfrm>
          <a:off x="1273800" y="25717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{A9DB1BF1-9684-4AF2-9B93-E8CC7BC6FED6}</a:tableStyleId>
              </a:tblPr>
              <a:tblGrid>
                <a:gridCol w="565725"/>
                <a:gridCol w="566200"/>
                <a:gridCol w="566200"/>
                <a:gridCol w="566200"/>
                <a:gridCol w="566200"/>
              </a:tblGrid>
              <a:tr h="5822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B C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B C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B C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B C</a:t>
                      </a:r>
                      <a:endParaRPr sz="1800"/>
                    </a:p>
                  </a:txBody>
                  <a:tcPr marT="91425" marB="91425" marR="91425" marL="91425"/>
                </a:tc>
              </a:tr>
              <a:tr h="5822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A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K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L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N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M</a:t>
                      </a:r>
                      <a:endParaRPr sz="1800"/>
                    </a:p>
                  </a:txBody>
                  <a:tcPr marT="91425" marB="91425" marR="91425" marL="91425"/>
                </a:tc>
              </a:tr>
              <a:tr h="5822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A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O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P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R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Q</a:t>
                      </a:r>
                      <a:endParaRPr sz="1800"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cxnSp>
        <p:nvCxnSpPr>
          <p:cNvPr id="190" name="Google Shape;190;p25"/>
          <p:cNvCxnSpPr/>
          <p:nvPr/>
        </p:nvCxnSpPr>
        <p:spPr>
          <a:xfrm>
            <a:off x="1465233" y="3250774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91" name="Google Shape;191;p25"/>
          <p:cNvCxnSpPr/>
          <p:nvPr/>
        </p:nvCxnSpPr>
        <p:spPr>
          <a:xfrm>
            <a:off x="1907483" y="2656125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92" name="Google Shape;192;p25"/>
          <p:cNvCxnSpPr/>
          <p:nvPr/>
        </p:nvCxnSpPr>
        <p:spPr>
          <a:xfrm>
            <a:off x="2147175" y="2656125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93" name="Google Shape;193;p25"/>
          <p:cNvCxnSpPr/>
          <p:nvPr/>
        </p:nvCxnSpPr>
        <p:spPr>
          <a:xfrm>
            <a:off x="2466926" y="2656125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94" name="Google Shape;194;p25"/>
          <p:cNvCxnSpPr/>
          <p:nvPr/>
        </p:nvCxnSpPr>
        <p:spPr>
          <a:xfrm>
            <a:off x="3849618" y="2656125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95" name="Google Shape;195;p25"/>
          <p:cNvSpPr txBox="1"/>
          <p:nvPr/>
        </p:nvSpPr>
        <p:spPr>
          <a:xfrm>
            <a:off x="4572000" y="2537809"/>
            <a:ext cx="3818400" cy="18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Procuraremos os valores ‘1’ e agrupá-los em grupos de 1, 2 (pares) ou 4 (quadras) elementos.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POI_THEME_TEMPLATE_DESIGN">
  <a:themeElements>
    <a:clrScheme name="POI_THEME_TEMPLATE_DESIGN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CC99"/>
      </a:accent4>
      <a:accent5>
        <a:srgbClr val="3333CC"/>
      </a:accent5>
      <a:accent6>
        <a:srgbClr val="FFFFFF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POI_THEME_TEMPLATE_DESIGN">
  <a:themeElements>
    <a:clrScheme name="POI_THEME_TEMPLATE_DESIGN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CC99"/>
      </a:accent4>
      <a:accent5>
        <a:srgbClr val="3333CC"/>
      </a:accent5>
      <a:accent6>
        <a:srgbClr val="FFFFFF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