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1" r:id="rId4"/>
    <p:sldMasterId id="2147483662" r:id="rId5"/>
    <p:sldMasterId id="214748366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y="5143500" cx="9144000"/>
  <p:notesSz cx="6858000" cy="9144000"/>
  <p:embeddedFontLst>
    <p:embeddedFont>
      <p:font typeface="Tahoma"/>
      <p:regular r:id="rId21"/>
      <p:bold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11" Type="http://schemas.openxmlformats.org/officeDocument/2006/relationships/slide" Target="slides/slide4.xml"/><Relationship Id="rId22" Type="http://schemas.openxmlformats.org/officeDocument/2006/relationships/font" Target="fonts/Tahoma-bold.fntdata"/><Relationship Id="rId10" Type="http://schemas.openxmlformats.org/officeDocument/2006/relationships/slide" Target="slides/slide3.xml"/><Relationship Id="rId21" Type="http://schemas.openxmlformats.org/officeDocument/2006/relationships/font" Target="fonts/Tahoma-regular.fntdata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2.xml"/><Relationship Id="rId6" Type="http://schemas.openxmlformats.org/officeDocument/2006/relationships/slideMaster" Target="slideMasters/slideMaster3.xml"/><Relationship Id="rId18" Type="http://schemas.openxmlformats.org/officeDocument/2006/relationships/slide" Target="slides/slide1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9670935179_2_15:notes"/>
          <p:cNvSpPr/>
          <p:nvPr>
            <p:ph idx="2" type="sldImg"/>
          </p:nvPr>
        </p:nvSpPr>
        <p:spPr>
          <a:xfrm>
            <a:off x="1003700" y="695135"/>
            <a:ext cx="4849158" cy="342815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3" name="Google Shape;83;g9670935179_2_15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967093536c_1_4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1" name="Google Shape;181;g967093536c_1_4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9794c45abc_1_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2" name="Google Shape;192;g9794c45abc_1_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9670935179_0_1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9" name="Google Shape;199;g9670935179_0_1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9670935179_2_54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06" name="Google Shape;206;g9670935179_2_54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9670935179_2_44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9" name="Google Shape;89;g9670935179_2_44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9670935179_2_49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6" name="Google Shape;96;g9670935179_2_49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967093536c_0_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3" name="Google Shape;103;g967093536c_0_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967093536c_0_19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0" name="Google Shape;110;g967093536c_0_19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967093536c_0_6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7" name="Google Shape;127;g967093536c_0_6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967093536c_1_6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0" name="Google Shape;140;g967093536c_1_6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967093536c_0_1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6" name="Google Shape;156;g967093536c_0_1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967093536c_1_3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65" name="Google Shape;165;g967093536c_1_3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ayout with centered title and subtitle placeholders" type="title">
  <p:cSld name="TITL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622080" y="1932412"/>
            <a:ext cx="7050240" cy="133339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1244160" y="3524997"/>
            <a:ext cx="5806080" cy="1589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type="tx">
  <p:cSld name="TITLE_AND_BOD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1224000" y="99356"/>
            <a:ext cx="7702559" cy="108572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26880" y="1468749"/>
            <a:ext cx="8357760" cy="2982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80" name="Google Shape;80;p16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2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3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13060" l="0" r="0" t="10428"/>
          <a:stretch/>
        </p:blipFill>
        <p:spPr>
          <a:xfrm>
            <a:off x="33125" y="128275"/>
            <a:ext cx="9110875" cy="149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98880" y="2694145"/>
            <a:ext cx="4211999" cy="2396076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/>
          <p:nvPr/>
        </p:nvSpPr>
        <p:spPr>
          <a:xfrm>
            <a:off x="162720" y="1840607"/>
            <a:ext cx="8979900" cy="61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32A041"/>
              </a:gs>
            </a:gsLst>
            <a:lin ang="360000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3"/>
          <p:cNvSpPr txBox="1"/>
          <p:nvPr>
            <p:ph type="title"/>
          </p:nvPr>
        </p:nvSpPr>
        <p:spPr>
          <a:xfrm>
            <a:off x="456480" y="204473"/>
            <a:ext cx="8226720" cy="85677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800640" y="2620708"/>
            <a:ext cx="7541280" cy="20317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2200" u="none" cap="none" strike="noStrike">
                <a:solidFill>
                  <a:srgbClr val="32A04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1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1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898880" y="2694145"/>
            <a:ext cx="4211999" cy="2396076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/>
          <p:nvPr/>
        </p:nvSpPr>
        <p:spPr>
          <a:xfrm>
            <a:off x="0" y="0"/>
            <a:ext cx="9144000" cy="1163479"/>
          </a:xfrm>
          <a:prstGeom prst="rect">
            <a:avLst/>
          </a:prstGeom>
          <a:gradFill>
            <a:gsLst>
              <a:gs pos="0">
                <a:srgbClr val="32A041"/>
              </a:gs>
              <a:gs pos="100000">
                <a:srgbClr val="FFFFFF"/>
              </a:gs>
            </a:gsLst>
            <a:lin ang="1086000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5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15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5"/>
          <p:cNvSpPr/>
          <p:nvPr/>
        </p:nvSpPr>
        <p:spPr>
          <a:xfrm>
            <a:off x="0" y="1163479"/>
            <a:ext cx="9144000" cy="61917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FFFFFF"/>
              </a:gs>
            </a:gsLst>
            <a:lin ang="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26880" y="1468749"/>
            <a:ext cx="8357760" cy="2982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22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0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3" name="Google Shape;73;p15"/>
          <p:cNvSpPr txBox="1"/>
          <p:nvPr>
            <p:ph type="title"/>
          </p:nvPr>
        </p:nvSpPr>
        <p:spPr>
          <a:xfrm>
            <a:off x="1224000" y="99356"/>
            <a:ext cx="7702559" cy="108572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4" name="Google Shape;74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" y="24479"/>
            <a:ext cx="1068480" cy="110156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/>
        </p:nvSpPr>
        <p:spPr>
          <a:xfrm>
            <a:off x="1502700" y="3580930"/>
            <a:ext cx="6138600" cy="9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0825" lIns="81625" spcFirstLastPara="1" rIns="81625" wrap="square" tIns="47250">
            <a:noAutofit/>
          </a:bodyPr>
          <a:lstStyle/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Prof. Gustavo Fernandes de Lima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6" name="Google Shape;86;p17"/>
          <p:cNvSpPr txBox="1"/>
          <p:nvPr/>
        </p:nvSpPr>
        <p:spPr>
          <a:xfrm>
            <a:off x="0" y="1903809"/>
            <a:ext cx="9144000" cy="11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solidFill>
                  <a:srgbClr val="FF0000"/>
                </a:solidFill>
              </a:rPr>
              <a:t>Sistemas Numéricos</a:t>
            </a:r>
            <a:endParaRPr sz="36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Sistemas Numéricos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4" name="Google Shape;184;p26"/>
          <p:cNvSpPr txBox="1"/>
          <p:nvPr/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Sistema Binário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Os algarismos podem ser chamados de dígitos.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Cada dígito é denominado bit (</a:t>
            </a:r>
            <a:r>
              <a:rPr lang="pt-BR" sz="18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BI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nary digi</a:t>
            </a:r>
            <a:r>
              <a:rPr lang="pt-BR" sz="18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T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).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Dígito menos significativo (LSB, least significant bit).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Dígito mais significativo (MSB, most significant bit).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0 1 0 1 1 0 0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endParaRPr baseline="-25000" sz="1800">
              <a:latin typeface="Tahoma"/>
              <a:ea typeface="Tahoma"/>
              <a:cs typeface="Tahoma"/>
              <a:sym typeface="Tahoma"/>
            </a:endParaRPr>
          </a:p>
          <a:p>
            <a:pPr indent="457200" lvl="0" marL="22860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LSB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457200" lvl="0" marL="22860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MSB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5" name="Google Shape;185;p26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cxnSp>
        <p:nvCxnSpPr>
          <p:cNvPr id="186" name="Google Shape;186;p26"/>
          <p:cNvCxnSpPr/>
          <p:nvPr/>
        </p:nvCxnSpPr>
        <p:spPr>
          <a:xfrm>
            <a:off x="3452825" y="4071950"/>
            <a:ext cx="0" cy="2025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7" name="Google Shape;187;p26"/>
          <p:cNvCxnSpPr/>
          <p:nvPr/>
        </p:nvCxnSpPr>
        <p:spPr>
          <a:xfrm>
            <a:off x="2478888" y="4012400"/>
            <a:ext cx="0" cy="678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8" name="Google Shape;188;p26"/>
          <p:cNvCxnSpPr/>
          <p:nvPr/>
        </p:nvCxnSpPr>
        <p:spPr>
          <a:xfrm>
            <a:off x="2481275" y="4678250"/>
            <a:ext cx="1423800" cy="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9" name="Google Shape;189;p26"/>
          <p:cNvCxnSpPr/>
          <p:nvPr/>
        </p:nvCxnSpPr>
        <p:spPr>
          <a:xfrm>
            <a:off x="3452825" y="4279125"/>
            <a:ext cx="452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Sistemas Numéricos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5" name="Google Shape;195;p27"/>
          <p:cNvSpPr txBox="1"/>
          <p:nvPr/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Sistema Binário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Utilizado principalmente na eletrônica digital, na computação, nas telecomunicações, na robótica, na automação, etc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São áreas que usam circuitos digitais.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Que têm como entradas e saídas somente valores “0” e “1”.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457200" lvl="0" marL="22860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6" name="Google Shape;196;p27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Resumindo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2" name="Google Shape;202;p2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03" name="Google Shape;203;p28"/>
          <p:cNvSpPr txBox="1"/>
          <p:nvPr/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Nesta vídeo aula você: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conheceu o sistema de numeração mais utilizado no nosso cotidiano, sistema decimal.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conheceu os sistemas de numeração utilizados na área de eletrônica digital, sistemas binário e hexadecimal.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conheceu as áreas de aplicação do sistema binário, eletrônica digital, computação, robótica, etc.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9"/>
          <p:cNvSpPr txBox="1"/>
          <p:nvPr/>
        </p:nvSpPr>
        <p:spPr>
          <a:xfrm>
            <a:off x="285750" y="1513284"/>
            <a:ext cx="8669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9" name="Google Shape;209;p2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0" name="Google Shape;210;p29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Definindo Objetivos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2" name="Google Shape;92;p1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93" name="Google Shape;93;p18"/>
          <p:cNvSpPr txBox="1"/>
          <p:nvPr/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Ao final desta aula, você deverá ser capaz de: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conhecer o sistema de numeração mais utilizado no nosso cotidiano.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conhecer os sistemas de numeração utilizados na área de eletrônica digital.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Sistemas Numéricos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9" name="Google Shape;99;p19"/>
          <p:cNvSpPr txBox="1"/>
          <p:nvPr/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São usados para representar a quantidade de determinados elementos.</a:t>
            </a:r>
            <a:endParaRPr sz="22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O mais usado atualmente é o sistema decimal.</a:t>
            </a:r>
            <a:endParaRPr sz="22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Foi adotado porque emprega dez algarismos.</a:t>
            </a:r>
            <a:endParaRPr sz="22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Existem outros sistemas utilizados nas áreas técnicas.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Sistema posicional.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0" name="Google Shape;100;p19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Sistemas Numéricos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6" name="Google Shape;106;p20"/>
          <p:cNvSpPr txBox="1"/>
          <p:nvPr/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Sistema Decimal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Surgiu da necessidade de representar as contagens e associações de quantidades.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Utilizamos o sistema indo-arábico.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Os dez símbolos são 0, 1, 2, 3, 4, 5, 6, 7, 8 e 9.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Associamos um ou mais algarismos para obtermos números com valores diferentes.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7" name="Google Shape;107;p20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Sistemas Numéricos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3" name="Google Shape;113;p21"/>
          <p:cNvSpPr txBox="1"/>
          <p:nvPr/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Sistema Decimal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Ex. o número 5 7 3 8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					unidade: 8 x 10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0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8 -&gt; peso 1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					dezena: 3 x 10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30 -&gt; peso 10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					centena: 7 x 10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700 -&gt; peso 100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					milhares: 5 x 10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5.000 -&gt; peso 1.000 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							Potência de base 10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4" name="Google Shape;114;p21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pSp>
        <p:nvGrpSpPr>
          <p:cNvPr id="115" name="Google Shape;115;p21"/>
          <p:cNvGrpSpPr/>
          <p:nvPr/>
        </p:nvGrpSpPr>
        <p:grpSpPr>
          <a:xfrm>
            <a:off x="3685050" y="2349100"/>
            <a:ext cx="712574" cy="1536350"/>
            <a:chOff x="3685050" y="2349100"/>
            <a:chExt cx="712574" cy="1536350"/>
          </a:xfrm>
        </p:grpSpPr>
        <p:cxnSp>
          <p:nvCxnSpPr>
            <p:cNvPr id="116" name="Google Shape;116;p21"/>
            <p:cNvCxnSpPr/>
            <p:nvPr/>
          </p:nvCxnSpPr>
          <p:spPr>
            <a:xfrm>
              <a:off x="3685050" y="2349100"/>
              <a:ext cx="0" cy="1536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7" name="Google Shape;117;p21"/>
            <p:cNvCxnSpPr/>
            <p:nvPr/>
          </p:nvCxnSpPr>
          <p:spPr>
            <a:xfrm>
              <a:off x="3685050" y="3885450"/>
              <a:ext cx="6903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18" name="Google Shape;118;p21"/>
            <p:cNvCxnSpPr/>
            <p:nvPr/>
          </p:nvCxnSpPr>
          <p:spPr>
            <a:xfrm>
              <a:off x="3870849" y="2349100"/>
              <a:ext cx="0" cy="1113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9" name="Google Shape;119;p21"/>
            <p:cNvCxnSpPr/>
            <p:nvPr/>
          </p:nvCxnSpPr>
          <p:spPr>
            <a:xfrm>
              <a:off x="4066050" y="2349100"/>
              <a:ext cx="0" cy="72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0" name="Google Shape;120;p21"/>
            <p:cNvCxnSpPr/>
            <p:nvPr/>
          </p:nvCxnSpPr>
          <p:spPr>
            <a:xfrm>
              <a:off x="4262982" y="2349100"/>
              <a:ext cx="0" cy="2895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1" name="Google Shape;121;p21"/>
            <p:cNvCxnSpPr/>
            <p:nvPr/>
          </p:nvCxnSpPr>
          <p:spPr>
            <a:xfrm>
              <a:off x="3863200" y="3448833"/>
              <a:ext cx="5121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22" name="Google Shape;122;p21"/>
            <p:cNvCxnSpPr/>
            <p:nvPr/>
          </p:nvCxnSpPr>
          <p:spPr>
            <a:xfrm>
              <a:off x="4074725" y="3056775"/>
              <a:ext cx="3006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23" name="Google Shape;123;p21"/>
            <p:cNvCxnSpPr/>
            <p:nvPr/>
          </p:nvCxnSpPr>
          <p:spPr>
            <a:xfrm>
              <a:off x="4260524" y="2621841"/>
              <a:ext cx="1371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cxnSp>
        <p:nvCxnSpPr>
          <p:cNvPr id="124" name="Google Shape;124;p21"/>
          <p:cNvCxnSpPr/>
          <p:nvPr/>
        </p:nvCxnSpPr>
        <p:spPr>
          <a:xfrm>
            <a:off x="6009375" y="3993325"/>
            <a:ext cx="0" cy="478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Sistemas Numéricos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0" name="Google Shape;130;p22"/>
          <p:cNvSpPr txBox="1"/>
          <p:nvPr/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Sistema Hexadecimal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Possui 16 símbolos 0, 1, 2, 3, 4, 5, 6, 7, 8, 9, A, B, C, D, E e F.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Fazendo uma correspondência com o sistema decimal, temos: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457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0, 1, 2, 3, 4, 5, 6, 7, 8, 9, A, B, C, D, E e F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457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0, 1, 2, 3, 4, 5, 6, 7, 8, 9, 10, 11, 12, 13, 14 e 15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Dizemos que o sistema hexadecimal é um sistema de base 16.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457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1" name="Google Shape;131;p22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cxnSp>
        <p:nvCxnSpPr>
          <p:cNvPr id="132" name="Google Shape;132;p22"/>
          <p:cNvCxnSpPr/>
          <p:nvPr/>
        </p:nvCxnSpPr>
        <p:spPr>
          <a:xfrm>
            <a:off x="4929200" y="3190875"/>
            <a:ext cx="12000" cy="547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3" name="Google Shape;133;p22"/>
          <p:cNvCxnSpPr/>
          <p:nvPr/>
        </p:nvCxnSpPr>
        <p:spPr>
          <a:xfrm>
            <a:off x="5214950" y="3202775"/>
            <a:ext cx="119100" cy="512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4" name="Google Shape;134;p22"/>
          <p:cNvCxnSpPr/>
          <p:nvPr/>
        </p:nvCxnSpPr>
        <p:spPr>
          <a:xfrm>
            <a:off x="5524500" y="3214700"/>
            <a:ext cx="214200" cy="511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5" name="Google Shape;135;p22"/>
          <p:cNvCxnSpPr/>
          <p:nvPr/>
        </p:nvCxnSpPr>
        <p:spPr>
          <a:xfrm>
            <a:off x="5786450" y="3178975"/>
            <a:ext cx="345300" cy="53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6" name="Google Shape;136;p22"/>
          <p:cNvCxnSpPr/>
          <p:nvPr/>
        </p:nvCxnSpPr>
        <p:spPr>
          <a:xfrm>
            <a:off x="6096000" y="3202775"/>
            <a:ext cx="428700" cy="500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7" name="Google Shape;137;p22"/>
          <p:cNvCxnSpPr/>
          <p:nvPr/>
        </p:nvCxnSpPr>
        <p:spPr>
          <a:xfrm>
            <a:off x="6453200" y="3190875"/>
            <a:ext cx="583500" cy="512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Sistemas Numéricos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3" name="Google Shape;143;p23"/>
          <p:cNvSpPr txBox="1"/>
          <p:nvPr/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Sistema Hexadecimal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Ex. 4 3 B C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16</a:t>
            </a:r>
            <a:endParaRPr baseline="-25000"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			12 x 16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0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12 -&gt; C tem peso 1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			11 x 16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176 -&gt; B tem peso 16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			3 x 16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768 -&gt; 3 tem peso 16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			4 x 16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16.384 -&gt; 4 tem peso 16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3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					17.340 -&gt; 43BC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16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17.340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O número decimal pode ser representado sem o índice.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4" name="Google Shape;144;p2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cxnSp>
        <p:nvCxnSpPr>
          <p:cNvPr id="145" name="Google Shape;145;p23"/>
          <p:cNvCxnSpPr/>
          <p:nvPr/>
        </p:nvCxnSpPr>
        <p:spPr>
          <a:xfrm>
            <a:off x="4429125" y="4036225"/>
            <a:ext cx="976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6" name="Google Shape;146;p23"/>
          <p:cNvCxnSpPr/>
          <p:nvPr/>
        </p:nvCxnSpPr>
        <p:spPr>
          <a:xfrm>
            <a:off x="2649213" y="2353850"/>
            <a:ext cx="0" cy="153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7" name="Google Shape;147;p23"/>
          <p:cNvCxnSpPr/>
          <p:nvPr/>
        </p:nvCxnSpPr>
        <p:spPr>
          <a:xfrm>
            <a:off x="2649213" y="3890200"/>
            <a:ext cx="768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8" name="Google Shape;148;p23"/>
          <p:cNvCxnSpPr/>
          <p:nvPr/>
        </p:nvCxnSpPr>
        <p:spPr>
          <a:xfrm>
            <a:off x="2835012" y="2353850"/>
            <a:ext cx="0" cy="111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9" name="Google Shape;149;p23"/>
          <p:cNvCxnSpPr/>
          <p:nvPr/>
        </p:nvCxnSpPr>
        <p:spPr>
          <a:xfrm>
            <a:off x="3030213" y="2353850"/>
            <a:ext cx="0" cy="72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0" name="Google Shape;150;p23"/>
          <p:cNvCxnSpPr/>
          <p:nvPr/>
        </p:nvCxnSpPr>
        <p:spPr>
          <a:xfrm>
            <a:off x="3239051" y="2353850"/>
            <a:ext cx="0" cy="289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1" name="Google Shape;151;p23"/>
          <p:cNvCxnSpPr/>
          <p:nvPr/>
        </p:nvCxnSpPr>
        <p:spPr>
          <a:xfrm>
            <a:off x="2827363" y="3453583"/>
            <a:ext cx="589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2" name="Google Shape;152;p23"/>
          <p:cNvCxnSpPr/>
          <p:nvPr/>
        </p:nvCxnSpPr>
        <p:spPr>
          <a:xfrm>
            <a:off x="3038888" y="3061525"/>
            <a:ext cx="41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3" name="Google Shape;153;p23"/>
          <p:cNvCxnSpPr/>
          <p:nvPr/>
        </p:nvCxnSpPr>
        <p:spPr>
          <a:xfrm>
            <a:off x="3250400" y="2626600"/>
            <a:ext cx="226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Sistemas Numéricos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9" name="Google Shape;159;p24"/>
          <p:cNvSpPr txBox="1"/>
          <p:nvPr/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Sistema Binário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Possui 2 símbolos 0 e 1.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Fazendo uma correspondência com o sistema decimal, temos: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0 e 1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0 e 1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Dizemos que o sistema binário é um sistema de base 2.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0" name="Google Shape;160;p24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cxnSp>
        <p:nvCxnSpPr>
          <p:cNvPr id="161" name="Google Shape;161;p24"/>
          <p:cNvCxnSpPr/>
          <p:nvPr/>
        </p:nvCxnSpPr>
        <p:spPr>
          <a:xfrm>
            <a:off x="2250294" y="3226600"/>
            <a:ext cx="0" cy="440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2" name="Google Shape;162;p24"/>
          <p:cNvCxnSpPr/>
          <p:nvPr/>
        </p:nvCxnSpPr>
        <p:spPr>
          <a:xfrm>
            <a:off x="2643200" y="3226600"/>
            <a:ext cx="0" cy="440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Sistemas Numéricos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8" name="Google Shape;168;p25"/>
          <p:cNvSpPr txBox="1"/>
          <p:nvPr/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Sistema Binário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Ex. 1 1 0 1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					1 x 2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0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1 -&gt; 1 tem peso 1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					0 x 2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0 -&gt; 0 tem peso 2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					1 x 2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4 -&gt; 1 tem peso 2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endParaRPr baseline="30000"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18288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	1 x 2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8 -&gt; 1 tem peso 2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3</a:t>
            </a:r>
            <a:endParaRPr baseline="30000"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18288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		     13 -&gt; 1101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13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número decimal pode ser representado sem o índice.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9" name="Google Shape;169;p25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cxnSp>
        <p:nvCxnSpPr>
          <p:cNvPr id="170" name="Google Shape;170;p25"/>
          <p:cNvCxnSpPr/>
          <p:nvPr/>
        </p:nvCxnSpPr>
        <p:spPr>
          <a:xfrm>
            <a:off x="4333875" y="4071950"/>
            <a:ext cx="333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1" name="Google Shape;171;p25"/>
          <p:cNvCxnSpPr/>
          <p:nvPr/>
        </p:nvCxnSpPr>
        <p:spPr>
          <a:xfrm>
            <a:off x="2649213" y="2353850"/>
            <a:ext cx="0" cy="153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2" name="Google Shape;172;p25"/>
          <p:cNvCxnSpPr/>
          <p:nvPr/>
        </p:nvCxnSpPr>
        <p:spPr>
          <a:xfrm>
            <a:off x="2649213" y="3890200"/>
            <a:ext cx="768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3" name="Google Shape;173;p25"/>
          <p:cNvCxnSpPr/>
          <p:nvPr/>
        </p:nvCxnSpPr>
        <p:spPr>
          <a:xfrm>
            <a:off x="2835012" y="2353850"/>
            <a:ext cx="0" cy="111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4" name="Google Shape;174;p25"/>
          <p:cNvCxnSpPr/>
          <p:nvPr/>
        </p:nvCxnSpPr>
        <p:spPr>
          <a:xfrm>
            <a:off x="3030213" y="2353850"/>
            <a:ext cx="0" cy="72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5" name="Google Shape;175;p25"/>
          <p:cNvCxnSpPr/>
          <p:nvPr/>
        </p:nvCxnSpPr>
        <p:spPr>
          <a:xfrm>
            <a:off x="3239051" y="2353850"/>
            <a:ext cx="0" cy="289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6" name="Google Shape;176;p25"/>
          <p:cNvCxnSpPr/>
          <p:nvPr/>
        </p:nvCxnSpPr>
        <p:spPr>
          <a:xfrm>
            <a:off x="2827363" y="3466506"/>
            <a:ext cx="589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7" name="Google Shape;177;p25"/>
          <p:cNvCxnSpPr/>
          <p:nvPr/>
        </p:nvCxnSpPr>
        <p:spPr>
          <a:xfrm>
            <a:off x="3038888" y="3074448"/>
            <a:ext cx="41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8" name="Google Shape;178;p25"/>
          <p:cNvCxnSpPr/>
          <p:nvPr/>
        </p:nvCxnSpPr>
        <p:spPr>
          <a:xfrm>
            <a:off x="3250400" y="2639523"/>
            <a:ext cx="226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