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93565E5-C5FD-487D-A18B-FA5AB29C65D3}">
  <a:tblStyle styleId="{093565E5-C5FD-487D-A18B-FA5AB29C65D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21" Type="http://schemas.openxmlformats.org/officeDocument/2006/relationships/font" Target="fonts/Tahoma-bold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1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0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8" name="Google Shape;228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5" name="Google Shape;235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98e7341f60_0_1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8" name="Google Shape;118;g98e7341f60_0_1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8e7341f60_0_12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g98e7341f60_0_12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8e7341f60_0_7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8" name="Google Shape;168;g98e7341f60_0_7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96bb798505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0" name="Google Shape;190;g96bb798505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98e7341f60_0_4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8" name="Google Shape;198;g98e7341f60_0_4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98e7341f60_0_10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4" name="Google Shape;214;g98e7341f60_0_10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Conversão de Sistemas Numéricos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6"/>
          <p:cNvSpPr txBox="1"/>
          <p:nvPr/>
        </p:nvSpPr>
        <p:spPr>
          <a:xfrm>
            <a:off x="1182675" y="1513267"/>
            <a:ext cx="7772400" cy="30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Nesta vídeo aula você: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conheceu os sistemas numéricos mais utilizados na eletrônica digital.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aprendeu a converter números entre as 3 bases.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2" name="Google Shape;232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8" name="Google Shape;238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9" name="Google Shape;239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0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os sistemas numéricos mais utilizados na eletrônica digital.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 converter números de uma base para outra.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182675" y="1513281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binário em 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Somamos os pesos dos bits de valor “1” para obter o equivalente decimal.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1" name="Google Shape;101;p19"/>
          <p:cNvSpPr txBox="1"/>
          <p:nvPr/>
        </p:nvSpPr>
        <p:spPr>
          <a:xfrm>
            <a:off x="1182675" y="28086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1 0 1 0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em decimal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02" name="Google Shape;102;p19"/>
          <p:cNvCxnSpPr/>
          <p:nvPr/>
        </p:nvCxnSpPr>
        <p:spPr>
          <a:xfrm>
            <a:off x="3608850" y="3187300"/>
            <a:ext cx="0" cy="13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" name="Google Shape;103;p19"/>
          <p:cNvCxnSpPr/>
          <p:nvPr/>
        </p:nvCxnSpPr>
        <p:spPr>
          <a:xfrm>
            <a:off x="3608850" y="4509916"/>
            <a:ext cx="690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" name="Google Shape;104;p19"/>
          <p:cNvCxnSpPr/>
          <p:nvPr/>
        </p:nvCxnSpPr>
        <p:spPr>
          <a:xfrm>
            <a:off x="3794649" y="3187300"/>
            <a:ext cx="0" cy="93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5" name="Google Shape;105;p19"/>
          <p:cNvCxnSpPr/>
          <p:nvPr/>
        </p:nvCxnSpPr>
        <p:spPr>
          <a:xfrm>
            <a:off x="3989850" y="3187300"/>
            <a:ext cx="0" cy="57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" name="Google Shape;106;p19"/>
          <p:cNvCxnSpPr/>
          <p:nvPr/>
        </p:nvCxnSpPr>
        <p:spPr>
          <a:xfrm>
            <a:off x="4186782" y="3187300"/>
            <a:ext cx="0" cy="18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9"/>
          <p:cNvCxnSpPr/>
          <p:nvPr/>
        </p:nvCxnSpPr>
        <p:spPr>
          <a:xfrm>
            <a:off x="3787000" y="4134633"/>
            <a:ext cx="512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9"/>
          <p:cNvCxnSpPr/>
          <p:nvPr/>
        </p:nvCxnSpPr>
        <p:spPr>
          <a:xfrm>
            <a:off x="3998525" y="3757441"/>
            <a:ext cx="300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9"/>
          <p:cNvCxnSpPr/>
          <p:nvPr/>
        </p:nvCxnSpPr>
        <p:spPr>
          <a:xfrm>
            <a:off x="4184324" y="3383841"/>
            <a:ext cx="137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9"/>
          <p:cNvSpPr txBox="1"/>
          <p:nvPr/>
        </p:nvSpPr>
        <p:spPr>
          <a:xfrm>
            <a:off x="4415075" y="3189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4415175" y="3570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4415175" y="3951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4415175" y="4332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 x 2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8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4415175" y="4713675"/>
            <a:ext cx="4539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        10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5" name="Google Shape;115;p19"/>
          <p:cNvCxnSpPr/>
          <p:nvPr/>
        </p:nvCxnSpPr>
        <p:spPr>
          <a:xfrm>
            <a:off x="5158375" y="4695672"/>
            <a:ext cx="50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1182675" y="1513276"/>
            <a:ext cx="7772400" cy="9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decimal em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Agrupar os restos das divisões sucessivas por 2 (base 2).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1182675" y="25038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13 em binário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20"/>
          <p:cNvSpPr txBox="1"/>
          <p:nvPr/>
        </p:nvSpPr>
        <p:spPr>
          <a:xfrm>
            <a:off x="3576875" y="2884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13 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3576975" y="3265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6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20"/>
          <p:cNvSpPr txBox="1"/>
          <p:nvPr/>
        </p:nvSpPr>
        <p:spPr>
          <a:xfrm>
            <a:off x="3576975" y="3646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   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3  2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Google Shape;127;p20"/>
          <p:cNvSpPr txBox="1"/>
          <p:nvPr/>
        </p:nvSpPr>
        <p:spPr>
          <a:xfrm>
            <a:off x="3576975" y="4027875"/>
            <a:ext cx="22257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       1  1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 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8" name="Google Shape;128;p20"/>
          <p:cNvSpPr txBox="1"/>
          <p:nvPr/>
        </p:nvSpPr>
        <p:spPr>
          <a:xfrm>
            <a:off x="5802675" y="4606325"/>
            <a:ext cx="23160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Resp.: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13 = 1101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29" name="Google Shape;129;p20"/>
          <p:cNvGrpSpPr/>
          <p:nvPr/>
        </p:nvGrpSpPr>
        <p:grpSpPr>
          <a:xfrm>
            <a:off x="3998844" y="2906175"/>
            <a:ext cx="327000" cy="327050"/>
            <a:chOff x="3998844" y="3210975"/>
            <a:chExt cx="327000" cy="327050"/>
          </a:xfrm>
        </p:grpSpPr>
        <p:cxnSp>
          <p:nvCxnSpPr>
            <p:cNvPr id="130" name="Google Shape;130;p20"/>
            <p:cNvCxnSpPr/>
            <p:nvPr/>
          </p:nvCxnSpPr>
          <p:spPr>
            <a:xfrm>
              <a:off x="3998850" y="3210975"/>
              <a:ext cx="0" cy="31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1" name="Google Shape;131;p20"/>
            <p:cNvCxnSpPr/>
            <p:nvPr/>
          </p:nvCxnSpPr>
          <p:spPr>
            <a:xfrm>
              <a:off x="3998844" y="3538025"/>
              <a:ext cx="3270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2" name="Google Shape;132;p20"/>
          <p:cNvGrpSpPr/>
          <p:nvPr/>
        </p:nvGrpSpPr>
        <p:grpSpPr>
          <a:xfrm>
            <a:off x="4272041" y="3287175"/>
            <a:ext cx="327000" cy="327050"/>
            <a:chOff x="3998844" y="3210975"/>
            <a:chExt cx="327000" cy="327050"/>
          </a:xfrm>
        </p:grpSpPr>
        <p:cxnSp>
          <p:nvCxnSpPr>
            <p:cNvPr id="133" name="Google Shape;133;p20"/>
            <p:cNvCxnSpPr/>
            <p:nvPr/>
          </p:nvCxnSpPr>
          <p:spPr>
            <a:xfrm>
              <a:off x="3998850" y="3210975"/>
              <a:ext cx="0" cy="31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4" name="Google Shape;134;p20"/>
            <p:cNvCxnSpPr/>
            <p:nvPr/>
          </p:nvCxnSpPr>
          <p:spPr>
            <a:xfrm>
              <a:off x="3998844" y="3538025"/>
              <a:ext cx="3270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5" name="Google Shape;135;p20"/>
          <p:cNvGrpSpPr/>
          <p:nvPr/>
        </p:nvGrpSpPr>
        <p:grpSpPr>
          <a:xfrm>
            <a:off x="4547109" y="3668175"/>
            <a:ext cx="327000" cy="327050"/>
            <a:chOff x="3998844" y="3210975"/>
            <a:chExt cx="327000" cy="327050"/>
          </a:xfrm>
        </p:grpSpPr>
        <p:cxnSp>
          <p:nvCxnSpPr>
            <p:cNvPr id="136" name="Google Shape;136;p20"/>
            <p:cNvCxnSpPr/>
            <p:nvPr/>
          </p:nvCxnSpPr>
          <p:spPr>
            <a:xfrm>
              <a:off x="3998850" y="3210975"/>
              <a:ext cx="0" cy="31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7" name="Google Shape;137;p20"/>
            <p:cNvCxnSpPr/>
            <p:nvPr/>
          </p:nvCxnSpPr>
          <p:spPr>
            <a:xfrm>
              <a:off x="3998844" y="3538025"/>
              <a:ext cx="3270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38" name="Google Shape;138;p20"/>
          <p:cNvCxnSpPr/>
          <p:nvPr/>
        </p:nvCxnSpPr>
        <p:spPr>
          <a:xfrm rot="10800000">
            <a:off x="4188237" y="4390648"/>
            <a:ext cx="728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20"/>
          <p:cNvCxnSpPr/>
          <p:nvPr/>
        </p:nvCxnSpPr>
        <p:spPr>
          <a:xfrm rot="10800000">
            <a:off x="3315075" y="3426425"/>
            <a:ext cx="891900" cy="96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0" name="Google Shape;140;p20"/>
          <p:cNvSpPr txBox="1"/>
          <p:nvPr/>
        </p:nvSpPr>
        <p:spPr>
          <a:xfrm>
            <a:off x="5272725" y="4009650"/>
            <a:ext cx="2996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-&gt;  1101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1182675" y="1513277"/>
            <a:ext cx="7772400" cy="9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decimal em hexadecimal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Agrupar os restos das divisões sucessivas por 16 (base 16).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8" name="Google Shape;148;p21"/>
          <p:cNvSpPr txBox="1"/>
          <p:nvPr/>
        </p:nvSpPr>
        <p:spPr>
          <a:xfrm>
            <a:off x="1182675" y="25038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2.470 em hexadecimal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3576875" y="2884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2.470  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3576975" y="3265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2.464   154   16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3576975" y="3646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   6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144    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9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3576975" y="40278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          10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5593025" y="4022113"/>
            <a:ext cx="2781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-&gt; 9 10 6 = 9A6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54" name="Google Shape;154;p21"/>
          <p:cNvGrpSpPr/>
          <p:nvPr/>
        </p:nvGrpSpPr>
        <p:grpSpPr>
          <a:xfrm>
            <a:off x="4379844" y="2906175"/>
            <a:ext cx="327000" cy="327050"/>
            <a:chOff x="3998844" y="3210975"/>
            <a:chExt cx="327000" cy="327050"/>
          </a:xfrm>
        </p:grpSpPr>
        <p:cxnSp>
          <p:nvCxnSpPr>
            <p:cNvPr id="155" name="Google Shape;155;p21"/>
            <p:cNvCxnSpPr/>
            <p:nvPr/>
          </p:nvCxnSpPr>
          <p:spPr>
            <a:xfrm>
              <a:off x="3998850" y="3210975"/>
              <a:ext cx="0" cy="31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" name="Google Shape;156;p21"/>
            <p:cNvCxnSpPr/>
            <p:nvPr/>
          </p:nvCxnSpPr>
          <p:spPr>
            <a:xfrm>
              <a:off x="3998844" y="3538025"/>
              <a:ext cx="3270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7" name="Google Shape;157;p21"/>
          <p:cNvGrpSpPr/>
          <p:nvPr/>
        </p:nvGrpSpPr>
        <p:grpSpPr>
          <a:xfrm>
            <a:off x="4987572" y="3287175"/>
            <a:ext cx="327000" cy="327050"/>
            <a:chOff x="3998844" y="3210975"/>
            <a:chExt cx="327000" cy="327050"/>
          </a:xfrm>
        </p:grpSpPr>
        <p:cxnSp>
          <p:nvCxnSpPr>
            <p:cNvPr id="158" name="Google Shape;158;p21"/>
            <p:cNvCxnSpPr/>
            <p:nvPr/>
          </p:nvCxnSpPr>
          <p:spPr>
            <a:xfrm>
              <a:off x="3998850" y="3210975"/>
              <a:ext cx="0" cy="31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9" name="Google Shape;159;p21"/>
            <p:cNvCxnSpPr/>
            <p:nvPr/>
          </p:nvCxnSpPr>
          <p:spPr>
            <a:xfrm>
              <a:off x="3998844" y="3538025"/>
              <a:ext cx="3270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60" name="Google Shape;160;p21"/>
          <p:cNvCxnSpPr/>
          <p:nvPr/>
        </p:nvCxnSpPr>
        <p:spPr>
          <a:xfrm rot="10800000">
            <a:off x="4200144" y="4402232"/>
            <a:ext cx="664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21"/>
          <p:cNvCxnSpPr/>
          <p:nvPr/>
        </p:nvCxnSpPr>
        <p:spPr>
          <a:xfrm rot="10800000">
            <a:off x="3315075" y="3426425"/>
            <a:ext cx="891900" cy="96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2" name="Google Shape;162;p21"/>
          <p:cNvCxnSpPr/>
          <p:nvPr/>
        </p:nvCxnSpPr>
        <p:spPr>
          <a:xfrm>
            <a:off x="3653175" y="3641775"/>
            <a:ext cx="645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21"/>
          <p:cNvCxnSpPr/>
          <p:nvPr/>
        </p:nvCxnSpPr>
        <p:spPr>
          <a:xfrm>
            <a:off x="4459675" y="4022775"/>
            <a:ext cx="372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21"/>
          <p:cNvCxnSpPr/>
          <p:nvPr/>
        </p:nvCxnSpPr>
        <p:spPr>
          <a:xfrm flipH="1" rot="10800000">
            <a:off x="4860691" y="3920794"/>
            <a:ext cx="446100" cy="47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5" name="Google Shape;165;p21"/>
          <p:cNvSpPr txBox="1"/>
          <p:nvPr/>
        </p:nvSpPr>
        <p:spPr>
          <a:xfrm>
            <a:off x="5695000" y="4588063"/>
            <a:ext cx="2781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Resp.: 2.740 = 9A6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22"/>
          <p:cNvSpPr txBox="1"/>
          <p:nvPr/>
        </p:nvSpPr>
        <p:spPr>
          <a:xfrm>
            <a:off x="1182675" y="1513281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hexadecimal em 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Somamos os pesos multiplicados pelos números correspondentes em decimal para obter o equivalente decimal.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2" name="Google Shape;172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3" name="Google Shape;173;p22"/>
          <p:cNvSpPr txBox="1"/>
          <p:nvPr/>
        </p:nvSpPr>
        <p:spPr>
          <a:xfrm>
            <a:off x="1182675" y="28086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A 8 E 6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em decimal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4415075" y="3189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6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         6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4415175" y="3570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14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    224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4415175" y="3951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8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   2.048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2"/>
          <p:cNvSpPr txBox="1"/>
          <p:nvPr/>
        </p:nvSpPr>
        <p:spPr>
          <a:xfrm>
            <a:off x="4415175" y="433267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 x 16</a:t>
            </a:r>
            <a:r>
              <a:rPr baseline="30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40.960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4415175" y="4713675"/>
            <a:ext cx="4539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             43.238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9" name="Google Shape;179;p22"/>
          <p:cNvCxnSpPr/>
          <p:nvPr/>
        </p:nvCxnSpPr>
        <p:spPr>
          <a:xfrm>
            <a:off x="5604325" y="4682675"/>
            <a:ext cx="773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p22"/>
          <p:cNvCxnSpPr/>
          <p:nvPr/>
        </p:nvCxnSpPr>
        <p:spPr>
          <a:xfrm>
            <a:off x="3608850" y="3187300"/>
            <a:ext cx="0" cy="13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22"/>
          <p:cNvCxnSpPr/>
          <p:nvPr/>
        </p:nvCxnSpPr>
        <p:spPr>
          <a:xfrm>
            <a:off x="3618550" y="4509925"/>
            <a:ext cx="833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2" name="Google Shape;182;p22"/>
          <p:cNvCxnSpPr/>
          <p:nvPr/>
        </p:nvCxnSpPr>
        <p:spPr>
          <a:xfrm>
            <a:off x="3794649" y="3187300"/>
            <a:ext cx="0" cy="93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2"/>
          <p:cNvCxnSpPr/>
          <p:nvPr/>
        </p:nvCxnSpPr>
        <p:spPr>
          <a:xfrm>
            <a:off x="3989850" y="3187300"/>
            <a:ext cx="0" cy="57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2"/>
          <p:cNvCxnSpPr/>
          <p:nvPr/>
        </p:nvCxnSpPr>
        <p:spPr>
          <a:xfrm>
            <a:off x="4186782" y="3187300"/>
            <a:ext cx="0" cy="18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22"/>
          <p:cNvCxnSpPr/>
          <p:nvPr/>
        </p:nvCxnSpPr>
        <p:spPr>
          <a:xfrm>
            <a:off x="3786550" y="4134625"/>
            <a:ext cx="664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6" name="Google Shape;186;p22"/>
          <p:cNvCxnSpPr/>
          <p:nvPr/>
        </p:nvCxnSpPr>
        <p:spPr>
          <a:xfrm>
            <a:off x="3980400" y="3757450"/>
            <a:ext cx="471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22"/>
          <p:cNvCxnSpPr/>
          <p:nvPr/>
        </p:nvCxnSpPr>
        <p:spPr>
          <a:xfrm>
            <a:off x="4184324" y="3383841"/>
            <a:ext cx="23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1182675" y="1513272"/>
            <a:ext cx="7772400" cy="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Tabela de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4" name="Google Shape;194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3800475" y="1400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{093565E5-C5FD-487D-A18B-FA5AB29C65D3}</a:tableStyleId>
              </a:tblPr>
              <a:tblGrid>
                <a:gridCol w="514350"/>
                <a:gridCol w="514350"/>
                <a:gridCol w="5143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B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D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H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0000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0001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0010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0011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0100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0101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0110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0111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7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1000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1001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1010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1011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B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1100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1101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D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1110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E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1111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15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F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" name="Google Shape;201;p24"/>
          <p:cNvSpPr txBox="1"/>
          <p:nvPr/>
        </p:nvSpPr>
        <p:spPr>
          <a:xfrm>
            <a:off x="1182675" y="1513281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hexadecimal em binário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Convertemos dígito a dígito, da direita para esquerda, em grupos de quatro bits. E completar com zeros à esquerda, se necessário.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3" name="Google Shape;203;p24"/>
          <p:cNvSpPr txBox="1"/>
          <p:nvPr/>
        </p:nvSpPr>
        <p:spPr>
          <a:xfrm>
            <a:off x="1182675" y="28086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1 A D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em binário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2824475" y="4408875"/>
            <a:ext cx="61302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0001.1010.1101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5" name="Google Shape;205;p24"/>
          <p:cNvCxnSpPr/>
          <p:nvPr/>
        </p:nvCxnSpPr>
        <p:spPr>
          <a:xfrm>
            <a:off x="3820450" y="3270425"/>
            <a:ext cx="0" cy="44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6" name="Google Shape;206;p24"/>
          <p:cNvCxnSpPr/>
          <p:nvPr/>
        </p:nvCxnSpPr>
        <p:spPr>
          <a:xfrm flipH="1">
            <a:off x="3248000" y="3285300"/>
            <a:ext cx="379200" cy="37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7" name="Google Shape;207;p24"/>
          <p:cNvCxnSpPr/>
          <p:nvPr/>
        </p:nvCxnSpPr>
        <p:spPr>
          <a:xfrm>
            <a:off x="4058300" y="3315025"/>
            <a:ext cx="213900" cy="37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8" name="Google Shape;208;p24"/>
          <p:cNvSpPr txBox="1"/>
          <p:nvPr/>
        </p:nvSpPr>
        <p:spPr>
          <a:xfrm>
            <a:off x="2824475" y="3723075"/>
            <a:ext cx="61302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   1      A     D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9" name="Google Shape;209;p24"/>
          <p:cNvCxnSpPr/>
          <p:nvPr/>
        </p:nvCxnSpPr>
        <p:spPr>
          <a:xfrm>
            <a:off x="3248000" y="4050106"/>
            <a:ext cx="0" cy="36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0" name="Google Shape;210;p24"/>
          <p:cNvCxnSpPr/>
          <p:nvPr/>
        </p:nvCxnSpPr>
        <p:spPr>
          <a:xfrm>
            <a:off x="3813003" y="4050106"/>
            <a:ext cx="0" cy="36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24"/>
          <p:cNvCxnSpPr/>
          <p:nvPr/>
        </p:nvCxnSpPr>
        <p:spPr>
          <a:xfrm>
            <a:off x="4329666" y="4050106"/>
            <a:ext cx="0" cy="36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Conversão de Sistemas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7" name="Google Shape;217;p25"/>
          <p:cNvSpPr txBox="1"/>
          <p:nvPr/>
        </p:nvSpPr>
        <p:spPr>
          <a:xfrm>
            <a:off x="1182675" y="1513281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Conversão de binário em hexadecimal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Separamos o número binário em grupos de quatro bits da direita para esquerda. Converta cada grupo em hexadecimal.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8" name="Google Shape;218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9" name="Google Shape;219;p25"/>
          <p:cNvSpPr txBox="1"/>
          <p:nvPr/>
        </p:nvSpPr>
        <p:spPr>
          <a:xfrm>
            <a:off x="1182675" y="2808678"/>
            <a:ext cx="77724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Ex. Converta 101010011000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em hexadecimal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0" name="Google Shape;220;p25"/>
          <p:cNvSpPr txBox="1"/>
          <p:nvPr/>
        </p:nvSpPr>
        <p:spPr>
          <a:xfrm>
            <a:off x="3419075" y="3503725"/>
            <a:ext cx="45399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1010.1001.1000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21" name="Google Shape;221;p25"/>
          <p:cNvCxnSpPr/>
          <p:nvPr/>
        </p:nvCxnSpPr>
        <p:spPr>
          <a:xfrm>
            <a:off x="4296150" y="3196100"/>
            <a:ext cx="0" cy="26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2" name="Google Shape;222;p25"/>
          <p:cNvSpPr txBox="1"/>
          <p:nvPr/>
        </p:nvSpPr>
        <p:spPr>
          <a:xfrm>
            <a:off x="4013725" y="4341925"/>
            <a:ext cx="39453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A98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16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23" name="Google Shape;223;p25"/>
          <p:cNvCxnSpPr/>
          <p:nvPr/>
        </p:nvCxnSpPr>
        <p:spPr>
          <a:xfrm>
            <a:off x="3808875" y="3924925"/>
            <a:ext cx="275400" cy="47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25"/>
          <p:cNvCxnSpPr/>
          <p:nvPr/>
        </p:nvCxnSpPr>
        <p:spPr>
          <a:xfrm flipH="1">
            <a:off x="4296025" y="3850200"/>
            <a:ext cx="15000" cy="52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5" name="Google Shape;225;p25"/>
          <p:cNvCxnSpPr/>
          <p:nvPr/>
        </p:nvCxnSpPr>
        <p:spPr>
          <a:xfrm flipH="1">
            <a:off x="4494675" y="3924925"/>
            <a:ext cx="275400" cy="47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