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1" r:id="rId5"/>
    <p:sldMasterId id="2147483662" r:id="rId6"/>
    <p:sldMasterId id="214748366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</p:sldIdLst>
  <p:sldSz cy="5143500" cx="9144000"/>
  <p:notesSz cx="6858000" cy="9144000"/>
  <p:embeddedFontLst>
    <p:embeddedFont>
      <p:font typeface="Tahoma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B5FA57D-31CE-4E7D-840F-2126655E5ABC}">
  <a:tblStyle styleId="{BB5FA57D-31CE-4E7D-840F-2126655E5ABC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Tahoma-regular.fntdata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21" Type="http://schemas.openxmlformats.org/officeDocument/2006/relationships/font" Target="fonts/Tahoma-bold.fntdata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1.xml"/><Relationship Id="rId6" Type="http://schemas.openxmlformats.org/officeDocument/2006/relationships/slideMaster" Target="slideMasters/slideMaster2.xml"/><Relationship Id="rId18" Type="http://schemas.openxmlformats.org/officeDocument/2006/relationships/slide" Target="slides/slide10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9670935179_2_15:notes"/>
          <p:cNvSpPr/>
          <p:nvPr>
            <p:ph idx="2" type="sldImg"/>
          </p:nvPr>
        </p:nvSpPr>
        <p:spPr>
          <a:xfrm>
            <a:off x="1003700" y="695135"/>
            <a:ext cx="4849158" cy="342815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3" name="Google Shape;83;g9670935179_2_15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9670935179_0_1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0" name="Google Shape;150;g9670935179_0_1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9670935179_2_5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7" name="Google Shape;157;g9670935179_2_5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9670935179_2_4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0" name="Google Shape;90;g9670935179_2_4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9670935179_2_49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7" name="Google Shape;97;g9670935179_2_49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96d0f4f64d_0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4" name="Google Shape;104;g96d0f4f64d_0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96d0f4f64d_0_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2" name="Google Shape;112;g96d0f4f64d_0_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96d0f4f64d_0_1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0" name="Google Shape;120;g96d0f4f64d_0_1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96d0f4f64d_0_2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7" name="Google Shape;127;g96d0f4f64d_0_2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96d0f4f64d_0_2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4" name="Google Shape;134;g96d0f4f64d_0_2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96d0f4f64d_0_4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3" name="Google Shape;143;g96d0f4f64d_0_4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ayout with centered title and subtitle placeholders" type="title">
  <p:cSld name="TITL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622080" y="1932412"/>
            <a:ext cx="7050240" cy="133339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1244160" y="3524997"/>
            <a:ext cx="5806080" cy="1589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tx">
  <p:cSld name="TITLE_AND_BOD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1224000" y="99356"/>
            <a:ext cx="7702559" cy="10857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26880" y="1468749"/>
            <a:ext cx="8357760" cy="2982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0" name="Google Shape;80;p16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3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13060" l="0" r="0" t="10428"/>
          <a:stretch/>
        </p:blipFill>
        <p:spPr>
          <a:xfrm>
            <a:off x="33125" y="128275"/>
            <a:ext cx="9110875" cy="149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98880" y="2694145"/>
            <a:ext cx="4211999" cy="23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/>
          <p:nvPr/>
        </p:nvSpPr>
        <p:spPr>
          <a:xfrm>
            <a:off x="162720" y="1840607"/>
            <a:ext cx="8979900" cy="61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32A041"/>
              </a:gs>
            </a:gsLst>
            <a:lin ang="360000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 txBox="1"/>
          <p:nvPr>
            <p:ph type="title"/>
          </p:nvPr>
        </p:nvSpPr>
        <p:spPr>
          <a:xfrm>
            <a:off x="456480" y="204473"/>
            <a:ext cx="8226720" cy="85677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800640" y="2620708"/>
            <a:ext cx="7541280" cy="20317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2200" u="none" cap="none" strike="noStrike">
                <a:solidFill>
                  <a:srgbClr val="32A04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1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1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898880" y="2694145"/>
            <a:ext cx="4211999" cy="23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/>
          <p:nvPr/>
        </p:nvSpPr>
        <p:spPr>
          <a:xfrm>
            <a:off x="0" y="0"/>
            <a:ext cx="9144000" cy="1163479"/>
          </a:xfrm>
          <a:prstGeom prst="rect">
            <a:avLst/>
          </a:prstGeom>
          <a:gradFill>
            <a:gsLst>
              <a:gs pos="0">
                <a:srgbClr val="32A041"/>
              </a:gs>
              <a:gs pos="100000">
                <a:srgbClr val="FFFFFF"/>
              </a:gs>
            </a:gsLst>
            <a:lin ang="1086000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5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0" y="1163479"/>
            <a:ext cx="9144000" cy="61917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FFFF"/>
              </a:gs>
            </a:gsLst>
            <a:lin ang="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26880" y="1468749"/>
            <a:ext cx="8357760" cy="2982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22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0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3" name="Google Shape;73;p15"/>
          <p:cNvSpPr txBox="1"/>
          <p:nvPr>
            <p:ph type="title"/>
          </p:nvPr>
        </p:nvSpPr>
        <p:spPr>
          <a:xfrm>
            <a:off x="1224000" y="99356"/>
            <a:ext cx="7702559" cy="10857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4" name="Google Shape;74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" y="24479"/>
            <a:ext cx="1068480" cy="110156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/>
        </p:nvSpPr>
        <p:spPr>
          <a:xfrm>
            <a:off x="1502700" y="3580930"/>
            <a:ext cx="6138600" cy="9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0825" lIns="81625" spcFirstLastPara="1" rIns="81625" wrap="square" tIns="47250">
            <a:noAutofit/>
          </a:bodyPr>
          <a:lstStyle/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Prof. Gustavo Fernandes de Lima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0" y="1903809"/>
            <a:ext cx="9144000" cy="11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rgbClr val="FF0000"/>
                </a:solidFill>
              </a:rPr>
              <a:t>Funções Lógicas</a:t>
            </a:r>
            <a:endParaRPr sz="3600">
              <a:solidFill>
                <a:srgbClr val="FF0000"/>
              </a:solidFill>
            </a:endParaRPr>
          </a:p>
        </p:txBody>
      </p:sp>
      <p:sp>
        <p:nvSpPr>
          <p:cNvPr id="87" name="Google Shape;87;p17"/>
          <p:cNvSpPr txBox="1"/>
          <p:nvPr/>
        </p:nvSpPr>
        <p:spPr>
          <a:xfrm>
            <a:off x="0" y="2589609"/>
            <a:ext cx="9144000" cy="11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6000">
              <a:solidFill>
                <a:srgbClr val="6AA84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Resumindo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3" name="Google Shape;153;p2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54" name="Google Shape;154;p26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Nesta vídeo aula você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conheceu os principais conceitos utilizados na álgebra booleana.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aprendeu sobre a tabela verdade.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 txBox="1"/>
          <p:nvPr/>
        </p:nvSpPr>
        <p:spPr>
          <a:xfrm>
            <a:off x="285750" y="1513284"/>
            <a:ext cx="8669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http://docente.ifrn.edu.br/gustavolima</a:t>
            </a:r>
            <a:endParaRPr b="1"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0" name="Google Shape;160;p2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1" name="Google Shape;161;p27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Definindo Objetivos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3" name="Google Shape;93;p1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4" name="Google Shape;94;p18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Ao final desta aula, você deverá ser capaz de: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conhecer os principais conceitos utilizados na álgebra booleana.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aprender sobre a tabela verdade.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Funções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0" name="Google Shape;100;p19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George Boole (1815-1864), matemático britânico, criou uma nova lógica chamada Álgebra de Boole ou booleana.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Sistema que permitiu elaborar expressões conhecidas como funções lógicas.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Possibilitou o desenvolvimento da eletrônica digital.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Para iniciar o estudo, vamos analisar o seguinte circuito: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1" name="Google Shape;101;p1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Funções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7" name="Google Shape;107;p20"/>
          <p:cNvSpPr txBox="1"/>
          <p:nvPr/>
        </p:nvSpPr>
        <p:spPr>
          <a:xfrm>
            <a:off x="1182675" y="3024075"/>
            <a:ext cx="7772400" cy="19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S1 = S2 = 0 -&gt; chaves abertas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S1 = S2 = 1 -&gt; chaves fechadas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L = 0 -&gt; lâmpada apagada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L = 1 -&gt; lâmpada acesa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8" name="Google Shape;108;p20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47913" y="1533525"/>
            <a:ext cx="4448175" cy="131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Funções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5" name="Google Shape;115;p21"/>
          <p:cNvSpPr txBox="1"/>
          <p:nvPr/>
        </p:nvSpPr>
        <p:spPr>
          <a:xfrm>
            <a:off x="1182675" y="3024075"/>
            <a:ext cx="7772400" cy="19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Se S1 = 1 (S1 fechada) e S2 = 1 (S2 fechada)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-&gt; L = 1 (lâmpada acesa).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Se S1 = 1 (S1 fechada) e S2 = 0 (S2 aberta)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	-&gt; L = 0 (lâmpada apagada).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6" name="Google Shape;116;p2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17" name="Google Shape;11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47913" y="1533525"/>
            <a:ext cx="4448175" cy="131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Funções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3" name="Google Shape;123;p22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24" name="Google Shape;124;p22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 condição da lâmpada (acesa ou apagada) é função (depende) de cada uma das chaves (aberta ou fechada).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As variáveis podem assumir apenas dois estados (0 ou 1, aberto ou fechado, verdadeiro ou falso etc.).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S1 e S2 são as variáveis booleanas.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“0” e “1” são os estados lógicos.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Funções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0" name="Google Shape;130;p2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31" name="Google Shape;131;p23"/>
          <p:cNvSpPr txBox="1"/>
          <p:nvPr/>
        </p:nvSpPr>
        <p:spPr>
          <a:xfrm>
            <a:off x="1182675" y="1513275"/>
            <a:ext cx="7772400" cy="33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As funções booleanas podem ser simples ou complexas.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As funções simples são obtidas por meio de um conjunto de circuitos eletrônicos denominados </a:t>
            </a: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portas lógicas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Associando portas lógicas é possível implementar circuitos eletrônicos de funções mais complexas.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As variáveis de entrada são representados pelas letras A, B, C, …, N e a variável de saída por y.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Funções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7" name="Google Shape;137;p2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38" name="Google Shape;138;p24"/>
          <p:cNvSpPr txBox="1"/>
          <p:nvPr/>
        </p:nvSpPr>
        <p:spPr>
          <a:xfrm>
            <a:off x="1182675" y="1513273"/>
            <a:ext cx="7772400" cy="25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Chamamos tabela verdade os valores da função </a:t>
            </a: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y=f(A,B)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para todas as combinações possíveis das duas variáveis.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Como visto, anteriormente, y é saída da porta lógica, enquanto que A e B são as variáveis de entrada.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Ex. 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graphicFrame>
        <p:nvGraphicFramePr>
          <p:cNvPr id="139" name="Google Shape;139;p24"/>
          <p:cNvGraphicFramePr/>
          <p:nvPr/>
        </p:nvGraphicFramePr>
        <p:xfrm>
          <a:off x="4364025" y="3515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{BB5FA57D-31CE-4E7D-840F-2126655E5ABC}</a:tableStyleId>
              </a:tblPr>
              <a:tblGrid>
                <a:gridCol w="476250"/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40" name="Google Shape;140;p24"/>
          <p:cNvGraphicFramePr/>
          <p:nvPr/>
        </p:nvGraphicFramePr>
        <p:xfrm>
          <a:off x="2463025" y="3515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{BB5FA57D-31CE-4E7D-840F-2126655E5ABC}</a:tableStyleId>
              </a:tblPr>
              <a:tblGrid>
                <a:gridCol w="476250"/>
                <a:gridCol w="476250"/>
                <a:gridCol w="457200"/>
              </a:tblGrid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S1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S2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y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Funções Lógicas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6" name="Google Shape;146;p2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47" name="Google Shape;147;p25"/>
          <p:cNvSpPr txBox="1"/>
          <p:nvPr/>
        </p:nvSpPr>
        <p:spPr>
          <a:xfrm>
            <a:off x="1182675" y="1513276"/>
            <a:ext cx="7772400" cy="343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 tabela verdade é uma forma de estabelecer a correspondência entre os valores da função (y) e das variáveis (A e B).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Ex. A penúltima linha da tabela informa que nas condições A = 1 e B = 0 resulta em y = 1. 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Outra forma de correspondência é a expressão booleana da função, que será abordado futuramente.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