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5"/>
    <p:sldMasterId id="2147483662" r:id="rId6"/>
    <p:sldMasterId id="214748366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y="5143500" cx="9144000"/>
  <p:notesSz cx="6858000" cy="9144000"/>
  <p:embeddedFontLst>
    <p:embeddedFont>
      <p:font typeface="Tahoma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F184363-9237-4B77-8EF2-B3749748B963}">
  <a:tblStyle styleId="{1F184363-9237-4B77-8EF2-B3749748B96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font" Target="fonts/Tahoma-regular.fntdata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Tahoma-bold.fntdata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" name="Google Shape;83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96d0998352_0_7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4" name="Google Shape;164;g96d0998352_0_7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96d0998352_0_8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6" name="Google Shape;176;g96d0998352_0_8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96d0998352_0_9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5" name="Google Shape;185;g96d0998352_0_9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96d0998352_0_10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7" name="Google Shape;197;g96d0998352_0_10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96d0998352_0_10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6" name="Google Shape;206;g96d0998352_0_10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96d0998352_0_11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0" name="Google Shape;220;g96d0998352_0_11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96d0998352_0_13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9" name="Google Shape;229;g96d0998352_0_13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96d0998352_0_14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3" name="Google Shape;243;g96d0998352_0_14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9670935179_0_1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2" name="Google Shape;252;g9670935179_0_1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9" name="Google Shape;259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670935179_2_4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g9670935179_2_4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9670935179_2_49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9670935179_2_49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96d0998352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3" name="Google Shape;103;g96d0998352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96d0998352_0_1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5" name="Google Shape;115;g96d0998352_0_1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96d0998352_0_2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4" name="Google Shape;124;g96d0998352_0_2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96d0998352_0_6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5" name="Google Shape;135;g96d0998352_0_6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96d0998352_0_4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4" name="Google Shape;144;g96d0998352_0_4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96d0998352_0_6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5" name="Google Shape;155;g96d0998352_0_6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622080" y="1932412"/>
            <a:ext cx="7050240" cy="1333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1244160" y="3524997"/>
            <a:ext cx="5806080" cy="1589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456480" y="204473"/>
            <a:ext cx="8226720" cy="856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800640" y="2620708"/>
            <a:ext cx="7541280" cy="2031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0" y="0"/>
            <a:ext cx="9144000" cy="1163479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6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0" y="1163479"/>
            <a:ext cx="9144000" cy="61917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1502700" y="35809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0" y="19038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FF0000"/>
                </a:solidFill>
              </a:rPr>
              <a:t>Portas Lógicas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7" name="Google Shape;167;p26"/>
          <p:cNvSpPr txBox="1"/>
          <p:nvPr/>
        </p:nvSpPr>
        <p:spPr>
          <a:xfrm>
            <a:off x="1182675" y="1513275"/>
            <a:ext cx="7772400" cy="14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porta NOU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(NOR, em inglês) corresponde à uma porta OU com saída invertida. A saída será “1” somente quando todas as entradas forem iguais a “0”.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8" name="Google Shape;168;p2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69" name="Google Shape;169;p26"/>
          <p:cNvGraphicFramePr/>
          <p:nvPr/>
        </p:nvGraphicFramePr>
        <p:xfrm>
          <a:off x="3943850" y="3495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0" name="Google Shape;170;p26"/>
          <p:cNvSpPr txBox="1"/>
          <p:nvPr/>
        </p:nvSpPr>
        <p:spPr>
          <a:xfrm>
            <a:off x="6852175" y="3813463"/>
            <a:ext cx="15336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 = A + B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71" name="Google Shape;171;p26"/>
          <p:cNvCxnSpPr/>
          <p:nvPr/>
        </p:nvCxnSpPr>
        <p:spPr>
          <a:xfrm>
            <a:off x="7466575" y="3876525"/>
            <a:ext cx="856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2" name="Google Shape;172;p26"/>
          <p:cNvSpPr txBox="1"/>
          <p:nvPr/>
        </p:nvSpPr>
        <p:spPr>
          <a:xfrm>
            <a:off x="1182675" y="3037276"/>
            <a:ext cx="77724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Símbolo           Tabela-verdade         Expressão booleana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73" name="Google Shape;17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4750" y="3666676"/>
            <a:ext cx="1533525" cy="61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9" name="Google Shape;179;p27"/>
          <p:cNvSpPr txBox="1"/>
          <p:nvPr/>
        </p:nvSpPr>
        <p:spPr>
          <a:xfrm>
            <a:off x="1182675" y="1513272"/>
            <a:ext cx="7772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elétrico equivalente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0" name="Google Shape;180;p2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1" name="Google Shape;18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844" y="2333775"/>
            <a:ext cx="5377675" cy="1799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82" name="Google Shape;182;p27"/>
          <p:cNvGraphicFramePr/>
          <p:nvPr/>
        </p:nvGraphicFramePr>
        <p:xfrm>
          <a:off x="6889456" y="25189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8" name="Google Shape;188;p28"/>
          <p:cNvSpPr txBox="1"/>
          <p:nvPr/>
        </p:nvSpPr>
        <p:spPr>
          <a:xfrm>
            <a:off x="1182675" y="1513275"/>
            <a:ext cx="7772400" cy="14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porta NE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(NAND, em inglês) corresponde à uma porta E com saída invertida. A saída será “0” somente quando todas as entradas forem iguais a “1”.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9" name="Google Shape;189;p2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90" name="Google Shape;190;p28"/>
          <p:cNvGraphicFramePr/>
          <p:nvPr/>
        </p:nvGraphicFramePr>
        <p:xfrm>
          <a:off x="3943850" y="3495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91" name="Google Shape;191;p28"/>
          <p:cNvSpPr txBox="1"/>
          <p:nvPr/>
        </p:nvSpPr>
        <p:spPr>
          <a:xfrm>
            <a:off x="6852175" y="3876525"/>
            <a:ext cx="15336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 = A </a:t>
            </a: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 B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92" name="Google Shape;192;p28"/>
          <p:cNvCxnSpPr/>
          <p:nvPr/>
        </p:nvCxnSpPr>
        <p:spPr>
          <a:xfrm>
            <a:off x="7466575" y="3952725"/>
            <a:ext cx="7269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3" name="Google Shape;193;p28"/>
          <p:cNvSpPr txBox="1"/>
          <p:nvPr/>
        </p:nvSpPr>
        <p:spPr>
          <a:xfrm>
            <a:off x="1182675" y="3037275"/>
            <a:ext cx="77724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Símbolo           Tabela-verdade         Expressão booleana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94" name="Google Shape;19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3025" y="3733638"/>
            <a:ext cx="1581150" cy="61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0" name="Google Shape;200;p29"/>
          <p:cNvSpPr txBox="1"/>
          <p:nvPr/>
        </p:nvSpPr>
        <p:spPr>
          <a:xfrm>
            <a:off x="1182675" y="1513272"/>
            <a:ext cx="7772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elétrico equivalente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" name="Google Shape;201;p2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02" name="Google Shape;20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6431" y="2333776"/>
            <a:ext cx="4878325" cy="2096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03" name="Google Shape;203;p29"/>
          <p:cNvGraphicFramePr/>
          <p:nvPr/>
        </p:nvGraphicFramePr>
        <p:xfrm>
          <a:off x="6567869" y="266752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9" name="Google Shape;209;p30"/>
          <p:cNvSpPr txBox="1"/>
          <p:nvPr/>
        </p:nvSpPr>
        <p:spPr>
          <a:xfrm>
            <a:off x="1182675" y="1513275"/>
            <a:ext cx="7772400" cy="14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porta OU EXCLUSIVO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(XOR, em inglês) na verdade é uma operação lógica. A saída será “1” se as entradas forem diferentes.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0" name="Google Shape;210;p3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211" name="Google Shape;211;p30"/>
          <p:cNvGraphicFramePr/>
          <p:nvPr/>
        </p:nvGraphicFramePr>
        <p:xfrm>
          <a:off x="3943850" y="3495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2" name="Google Shape;212;p30"/>
          <p:cNvSpPr txBox="1"/>
          <p:nvPr/>
        </p:nvSpPr>
        <p:spPr>
          <a:xfrm>
            <a:off x="6598075" y="3588025"/>
            <a:ext cx="21942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 = </a:t>
            </a: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B + A B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13" name="Google Shape;213;p30"/>
          <p:cNvCxnSpPr/>
          <p:nvPr/>
        </p:nvCxnSpPr>
        <p:spPr>
          <a:xfrm>
            <a:off x="7209877" y="3657322"/>
            <a:ext cx="245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4" name="Google Shape;214;p30"/>
          <p:cNvCxnSpPr/>
          <p:nvPr/>
        </p:nvCxnSpPr>
        <p:spPr>
          <a:xfrm>
            <a:off x="8358718" y="3647925"/>
            <a:ext cx="245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15" name="Google Shape;21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4750" y="3628876"/>
            <a:ext cx="1533525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0"/>
          <p:cNvSpPr txBox="1"/>
          <p:nvPr/>
        </p:nvSpPr>
        <p:spPr>
          <a:xfrm>
            <a:off x="6931075" y="4220375"/>
            <a:ext cx="17520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 = </a:t>
            </a: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⊕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B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7" name="Google Shape;217;p30"/>
          <p:cNvSpPr txBox="1"/>
          <p:nvPr/>
        </p:nvSpPr>
        <p:spPr>
          <a:xfrm>
            <a:off x="1182675" y="3037276"/>
            <a:ext cx="7772400" cy="4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Símbolo           Tabela-verdade         Expressão booleana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3" name="Google Shape;223;p31"/>
          <p:cNvSpPr txBox="1"/>
          <p:nvPr/>
        </p:nvSpPr>
        <p:spPr>
          <a:xfrm>
            <a:off x="1182675" y="1513272"/>
            <a:ext cx="7772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eletrônico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4" name="Google Shape;224;p3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25" name="Google Shape;22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7281" y="2207763"/>
            <a:ext cx="5288325" cy="2297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6" name="Google Shape;226;p31"/>
          <p:cNvGraphicFramePr/>
          <p:nvPr/>
        </p:nvGraphicFramePr>
        <p:xfrm>
          <a:off x="6727019" y="264218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2" name="Google Shape;232;p32"/>
          <p:cNvSpPr txBox="1"/>
          <p:nvPr/>
        </p:nvSpPr>
        <p:spPr>
          <a:xfrm>
            <a:off x="1182675" y="1513275"/>
            <a:ext cx="7772400" cy="14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porta NOU EXCLUSIVO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(XNOR, em inglês) na verdade é uma operação lógica, também chamada Coincidência. A saída será “1” se as entradas forem iguais.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3" name="Google Shape;233;p3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234" name="Google Shape;234;p32"/>
          <p:cNvGraphicFramePr/>
          <p:nvPr/>
        </p:nvGraphicFramePr>
        <p:xfrm>
          <a:off x="3943850" y="3495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5" name="Google Shape;235;p32"/>
          <p:cNvSpPr txBox="1"/>
          <p:nvPr/>
        </p:nvSpPr>
        <p:spPr>
          <a:xfrm>
            <a:off x="6554875" y="3614850"/>
            <a:ext cx="21942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 = </a:t>
            </a: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B + A B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36" name="Google Shape;236;p32"/>
          <p:cNvCxnSpPr/>
          <p:nvPr/>
        </p:nvCxnSpPr>
        <p:spPr>
          <a:xfrm>
            <a:off x="7158183" y="3733522"/>
            <a:ext cx="245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7" name="Google Shape;237;p32"/>
          <p:cNvCxnSpPr/>
          <p:nvPr/>
        </p:nvCxnSpPr>
        <p:spPr>
          <a:xfrm>
            <a:off x="7468825" y="3724125"/>
            <a:ext cx="2457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8" name="Google Shape;238;p32"/>
          <p:cNvSpPr txBox="1"/>
          <p:nvPr/>
        </p:nvSpPr>
        <p:spPr>
          <a:xfrm>
            <a:off x="6883725" y="4299825"/>
            <a:ext cx="17031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 = </a:t>
            </a: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⊙ </a:t>
            </a: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B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9" name="Google Shape;23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8875" y="3724126"/>
            <a:ext cx="1581150" cy="6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2"/>
          <p:cNvSpPr txBox="1"/>
          <p:nvPr/>
        </p:nvSpPr>
        <p:spPr>
          <a:xfrm>
            <a:off x="1182675" y="3037276"/>
            <a:ext cx="7772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ímbolo           Tabela-verdade         Expressão booleana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6" name="Google Shape;246;p33"/>
          <p:cNvSpPr txBox="1"/>
          <p:nvPr/>
        </p:nvSpPr>
        <p:spPr>
          <a:xfrm>
            <a:off x="1182675" y="1513272"/>
            <a:ext cx="7772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eletrônico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7" name="Google Shape;247;p3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48" name="Google Shape;24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881" y="2181376"/>
            <a:ext cx="5494525" cy="21738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49" name="Google Shape;249;p33"/>
          <p:cNvGraphicFramePr/>
          <p:nvPr/>
        </p:nvGraphicFramePr>
        <p:xfrm>
          <a:off x="6951419" y="255390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5" name="Google Shape;255;p3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56" name="Google Shape;256;p34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aula você: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conheceu as portas lógicas básicas, NOT, OR, AND, NOR E NAND,  e seus circuitos elétricos equivalentes.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conheceu as operações lógicas, XOR e XNOR, implementadas com portas lógicas básicas.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5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2" name="Google Shape;262;p3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3" name="Google Shape;263;p3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as portas lógicas básicas e seus circuitos elétricos equivalentes.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as operações lógicas implementadas com portas lógicas básicas.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São circuitos eletrônicos básicos que possuem uma ou mais entradas e uma única saída.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Onde podemos associar os estados “0” e “1”.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Nos circuitos eletrônicos atribuímos às entradas e às saídas valores de tensão de 5V para “1” (nível ALTO) e 0V para “0” (nível BAIXO).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0" name="Google Shape;100;p1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1182675" y="1513273"/>
            <a:ext cx="77724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porta lógica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mais simples é denominada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inversora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. Nela, a saída é igual ao complemento da entrada.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7" name="Google Shape;107;p2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08" name="Google Shape;108;p20"/>
          <p:cNvGraphicFramePr/>
          <p:nvPr/>
        </p:nvGraphicFramePr>
        <p:xfrm>
          <a:off x="4105275" y="3038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9" name="Google Shape;109;p20"/>
          <p:cNvSpPr txBox="1"/>
          <p:nvPr/>
        </p:nvSpPr>
        <p:spPr>
          <a:xfrm>
            <a:off x="7211225" y="3181275"/>
            <a:ext cx="1033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 = Ā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0" name="Google Shape;110;p20"/>
          <p:cNvSpPr txBox="1"/>
          <p:nvPr/>
        </p:nvSpPr>
        <p:spPr>
          <a:xfrm>
            <a:off x="1182675" y="4485072"/>
            <a:ext cx="7772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porta inversora tem somente uma entrada.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8875" y="3181275"/>
            <a:ext cx="2046316" cy="5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 txBox="1"/>
          <p:nvPr/>
        </p:nvSpPr>
        <p:spPr>
          <a:xfrm>
            <a:off x="1182675" y="2531650"/>
            <a:ext cx="77724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Símbolo           Tabela-verdade         Expressão booleana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8" name="Google Shape;118;p21"/>
          <p:cNvSpPr txBox="1"/>
          <p:nvPr/>
        </p:nvSpPr>
        <p:spPr>
          <a:xfrm>
            <a:off x="1182675" y="1513272"/>
            <a:ext cx="7772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elétrico equivalente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9" name="Google Shape;119;p2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20" name="Google Shape;12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1225" y="2460763"/>
            <a:ext cx="5863150" cy="1902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1" name="Google Shape;121;p21"/>
          <p:cNvGraphicFramePr/>
          <p:nvPr/>
        </p:nvGraphicFramePr>
        <p:xfrm>
          <a:off x="7369325" y="2883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7" name="Google Shape;127;p22"/>
          <p:cNvSpPr txBox="1"/>
          <p:nvPr/>
        </p:nvSpPr>
        <p:spPr>
          <a:xfrm>
            <a:off x="1182675" y="1513275"/>
            <a:ext cx="7772400" cy="14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porta OU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(OR, em inglês) possui duas ou mais entradas. A saída sempre será “1” se pelo menos uma das entradas for igual a “1”.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8" name="Google Shape;128;p2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29" name="Google Shape;12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3025" y="3680551"/>
            <a:ext cx="1533525" cy="6477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0" name="Google Shape;130;p22"/>
          <p:cNvGraphicFramePr/>
          <p:nvPr/>
        </p:nvGraphicFramePr>
        <p:xfrm>
          <a:off x="3943850" y="3495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31" name="Google Shape;131;p22"/>
          <p:cNvSpPr txBox="1"/>
          <p:nvPr/>
        </p:nvSpPr>
        <p:spPr>
          <a:xfrm>
            <a:off x="6852175" y="3807013"/>
            <a:ext cx="15336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 = A + B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2" name="Google Shape;132;p22"/>
          <p:cNvSpPr txBox="1"/>
          <p:nvPr/>
        </p:nvSpPr>
        <p:spPr>
          <a:xfrm>
            <a:off x="1182675" y="3037276"/>
            <a:ext cx="7772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Símbolo           Tabela-verdade         Expressão booleana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8" name="Google Shape;138;p23"/>
          <p:cNvSpPr txBox="1"/>
          <p:nvPr/>
        </p:nvSpPr>
        <p:spPr>
          <a:xfrm>
            <a:off x="1182675" y="1513272"/>
            <a:ext cx="7772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elétrico equivalente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9" name="Google Shape;139;p2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40" name="Google Shape;14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088" y="2204302"/>
            <a:ext cx="5603163" cy="1902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1" name="Google Shape;141;p23"/>
          <p:cNvGraphicFramePr/>
          <p:nvPr/>
        </p:nvGraphicFramePr>
        <p:xfrm>
          <a:off x="7095213" y="244112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7" name="Google Shape;147;p24"/>
          <p:cNvSpPr txBox="1"/>
          <p:nvPr/>
        </p:nvSpPr>
        <p:spPr>
          <a:xfrm>
            <a:off x="1182675" y="1513275"/>
            <a:ext cx="7772400" cy="14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porta E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(AND, em inglês) possui duas ou mais entradas. A saída será “1” somente quando todas as entradas forem iguais a “1”.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8" name="Google Shape;148;p2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49" name="Google Shape;149;p24"/>
          <p:cNvGraphicFramePr/>
          <p:nvPr/>
        </p:nvGraphicFramePr>
        <p:xfrm>
          <a:off x="3943850" y="3495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0" name="Google Shape;150;p24"/>
          <p:cNvSpPr txBox="1"/>
          <p:nvPr/>
        </p:nvSpPr>
        <p:spPr>
          <a:xfrm>
            <a:off x="6852175" y="3801013"/>
            <a:ext cx="15336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 = A ⦁ B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1" name="Google Shape;15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5975" y="3669226"/>
            <a:ext cx="1533525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4"/>
          <p:cNvSpPr txBox="1"/>
          <p:nvPr/>
        </p:nvSpPr>
        <p:spPr>
          <a:xfrm>
            <a:off x="1182675" y="3037276"/>
            <a:ext cx="77724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Símbolo           Tabela-verdade         Expressão booleana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Portas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8" name="Google Shape;158;p25"/>
          <p:cNvSpPr txBox="1"/>
          <p:nvPr/>
        </p:nvSpPr>
        <p:spPr>
          <a:xfrm>
            <a:off x="1182675" y="1513272"/>
            <a:ext cx="7772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elétrico equivalente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9" name="Google Shape;159;p2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60" name="Google Shape;16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250" y="2569312"/>
            <a:ext cx="5439899" cy="1967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1" name="Google Shape;161;p25"/>
          <p:cNvGraphicFramePr/>
          <p:nvPr/>
        </p:nvGraphicFramePr>
        <p:xfrm>
          <a:off x="6818050" y="2838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{1F184363-9237-4B77-8EF2-B3749748B963}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