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5"/>
    <p:sldMasterId id="2147483662" r:id="rId6"/>
    <p:sldMasterId id="214748366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</p:sldIdLst>
  <p:sldSz cy="5143500" cx="9144000"/>
  <p:notesSz cx="6858000" cy="9144000"/>
  <p:embeddedFontLst>
    <p:embeddedFont>
      <p:font typeface="Tahoma"/>
      <p:regular r:id="rId30"/>
      <p:bold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3851250-2BCC-424B-A9DE-249D9203E25F}">
  <a:tblStyle styleId="{03851250-2BCC-424B-A9DE-249D9203E25F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font" Target="fonts/Tahoma-bold.fntdata"/><Relationship Id="rId30" Type="http://schemas.openxmlformats.org/officeDocument/2006/relationships/font" Target="fonts/Tahoma-regular.fntdata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9670935179_2_15:notes"/>
          <p:cNvSpPr/>
          <p:nvPr>
            <p:ph idx="2" type="sldImg"/>
          </p:nvPr>
        </p:nvSpPr>
        <p:spPr>
          <a:xfrm>
            <a:off x="1003700" y="695135"/>
            <a:ext cx="4849158" cy="342815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3" name="Google Shape;83;g9670935179_2_15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985cd4ae35_0_17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1" name="Google Shape;211;g985cd4ae35_0_17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997392a126_0_11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2" name="Google Shape;222;g997392a126_0_11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997392a126_0_16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7" name="Google Shape;237;g997392a126_0_16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997392a126_0_14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5" name="Google Shape;255;g997392a126_0_14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985cd4ae35_0_13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70" name="Google Shape;270;g985cd4ae35_0_13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985cd4ae35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83" name="Google Shape;283;g985cd4ae35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9a37db11d9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96" name="Google Shape;296;g9a37db11d9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985cd4ae35_0_2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14" name="Google Shape;314;g985cd4ae35_0_2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985cd4ae35_0_6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31" name="Google Shape;331;g985cd4ae35_0_6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985cd4ae35_0_15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51" name="Google Shape;351;g985cd4ae35_0_15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9670935179_2_4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" name="Google Shape;89;g9670935179_2_4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9670935179_0_1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62" name="Google Shape;362;g9670935179_0_1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9670935179_2_5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69" name="Google Shape;369;g9670935179_2_5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9670935179_2_49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6" name="Google Shape;96;g9670935179_2_49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9832f2c2eb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3" name="Google Shape;103;g9832f2c2eb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997392a126_0_3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3" name="Google Shape;123;g997392a126_0_3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997392a126_0_2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8" name="Google Shape;148;g997392a126_0_2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997392a126_0_6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8" name="Google Shape;168;g997392a126_0_6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997392a126_0_9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3" name="Google Shape;193;g997392a126_0_9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997392a126_0_9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0" name="Google Shape;200;g997392a126_0_9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622080" y="1932412"/>
            <a:ext cx="7050240" cy="133339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1244160" y="3524997"/>
            <a:ext cx="5806080" cy="1589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13060" l="0" r="0" t="10428"/>
          <a:stretch/>
        </p:blipFill>
        <p:spPr>
          <a:xfrm>
            <a:off x="33125" y="128275"/>
            <a:ext cx="9110875" cy="14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/>
          <p:nvPr/>
        </p:nvSpPr>
        <p:spPr>
          <a:xfrm>
            <a:off x="162720" y="1840607"/>
            <a:ext cx="8979900" cy="6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2A041"/>
              </a:gs>
            </a:gsLst>
            <a:lin ang="360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type="title"/>
          </p:nvPr>
        </p:nvSpPr>
        <p:spPr>
          <a:xfrm>
            <a:off x="456480" y="204473"/>
            <a:ext cx="8226720" cy="856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800640" y="2620708"/>
            <a:ext cx="7541280" cy="20317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200" u="none" cap="none" strike="noStrike">
                <a:solidFill>
                  <a:srgbClr val="32A04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1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1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/>
          <p:nvPr/>
        </p:nvSpPr>
        <p:spPr>
          <a:xfrm>
            <a:off x="0" y="0"/>
            <a:ext cx="9144000" cy="1163479"/>
          </a:xfrm>
          <a:prstGeom prst="rect">
            <a:avLst/>
          </a:prstGeom>
          <a:gradFill>
            <a:gsLst>
              <a:gs pos="0">
                <a:srgbClr val="32A041"/>
              </a:gs>
              <a:gs pos="100000">
                <a:srgbClr val="FFFFFF"/>
              </a:gs>
            </a:gsLst>
            <a:lin ang="1086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0" y="1163479"/>
            <a:ext cx="9144000" cy="61917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22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0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" y="24479"/>
            <a:ext cx="1068480" cy="110156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1502700" y="3580930"/>
            <a:ext cx="61386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0825" lIns="81625" spcFirstLastPara="1" rIns="81625" wrap="square" tIns="47250">
            <a:noAutofit/>
          </a:bodyPr>
          <a:lstStyle/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0" y="1903809"/>
            <a:ext cx="91440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FF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rgbClr val="FF0000"/>
                </a:solidFill>
              </a:rPr>
              <a:t>Álgebra Booleana</a:t>
            </a:r>
            <a:endParaRPr sz="3600">
              <a:solidFill>
                <a:srgbClr val="FF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P A R T E I</a:t>
            </a: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4" name="Google Shape;214;p2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15" name="Google Shape;215;p26"/>
          <p:cNvSpPr txBox="1"/>
          <p:nvPr/>
        </p:nvSpPr>
        <p:spPr>
          <a:xfrm>
            <a:off x="1182675" y="1513275"/>
            <a:ext cx="69111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Propriedade da União (adição)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6" name="Google Shape;216;p26"/>
          <p:cNvSpPr txBox="1"/>
          <p:nvPr/>
        </p:nvSpPr>
        <p:spPr>
          <a:xfrm>
            <a:off x="1182675" y="2031627"/>
            <a:ext cx="7772400" cy="4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Está relacionada com a porta OR. Os casos possíveis são: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7" name="Google Shape;217;p26"/>
          <p:cNvSpPr txBox="1"/>
          <p:nvPr/>
        </p:nvSpPr>
        <p:spPr>
          <a:xfrm>
            <a:off x="3969150" y="2604925"/>
            <a:ext cx="1205700" cy="7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+ 1 = 1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+ 0 = 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18" name="Google Shape;21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0200" y="3772151"/>
            <a:ext cx="2128200" cy="835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96125" y="3742500"/>
            <a:ext cx="2279325" cy="8944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5" name="Google Shape;225;p27"/>
          <p:cNvSpPr txBox="1"/>
          <p:nvPr/>
        </p:nvSpPr>
        <p:spPr>
          <a:xfrm>
            <a:off x="1182675" y="1513268"/>
            <a:ext cx="77724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Propriedade da Tautologia (Palavra grega usada em lógica para descrever uma proposição que é verdadeira quaisquer que sejam os valores das suas variáveis)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6" name="Google Shape;226;p2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27" name="Google Shape;227;p27"/>
          <p:cNvSpPr txBox="1"/>
          <p:nvPr/>
        </p:nvSpPr>
        <p:spPr>
          <a:xfrm>
            <a:off x="2097226" y="3226925"/>
            <a:ext cx="12246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⦁ A = 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8" name="Google Shape;228;p27"/>
          <p:cNvSpPr txBox="1"/>
          <p:nvPr/>
        </p:nvSpPr>
        <p:spPr>
          <a:xfrm>
            <a:off x="3712300" y="3035225"/>
            <a:ext cx="2842500" cy="7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= 0 → 0 ⦁ 0 = 0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A = 1 → 1 ⦁ 1 = 1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9" name="Google Shape;229;p27"/>
          <p:cNvSpPr txBox="1"/>
          <p:nvPr/>
        </p:nvSpPr>
        <p:spPr>
          <a:xfrm>
            <a:off x="2067150" y="4252625"/>
            <a:ext cx="12546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+ A = 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0" name="Google Shape;230;p27"/>
          <p:cNvSpPr txBox="1"/>
          <p:nvPr/>
        </p:nvSpPr>
        <p:spPr>
          <a:xfrm>
            <a:off x="3712300" y="4060925"/>
            <a:ext cx="2842500" cy="7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= 0 → 0 + 0 = 0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A = 1 → 1 + 1 = 1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1" name="Google Shape;231;p27"/>
          <p:cNvSpPr/>
          <p:nvPr/>
        </p:nvSpPr>
        <p:spPr>
          <a:xfrm>
            <a:off x="3321850" y="3008875"/>
            <a:ext cx="315900" cy="8421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7"/>
          <p:cNvSpPr/>
          <p:nvPr/>
        </p:nvSpPr>
        <p:spPr>
          <a:xfrm>
            <a:off x="3321850" y="4075675"/>
            <a:ext cx="315900" cy="8421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3" name="Google Shape;23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85250" y="3081674"/>
            <a:ext cx="2128200" cy="7013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85250" y="4060927"/>
            <a:ext cx="2128200" cy="7518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0" name="Google Shape;240;p28"/>
          <p:cNvSpPr txBox="1"/>
          <p:nvPr/>
        </p:nvSpPr>
        <p:spPr>
          <a:xfrm>
            <a:off x="1182675" y="1513268"/>
            <a:ext cx="77724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Propriedade dos Complementos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1" name="Google Shape;241;p2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42" name="Google Shape;242;p28"/>
          <p:cNvSpPr txBox="1"/>
          <p:nvPr/>
        </p:nvSpPr>
        <p:spPr>
          <a:xfrm>
            <a:off x="1182675" y="2031621"/>
            <a:ext cx="7772400" cy="12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Se aplicarmos um sinal lógico e seu complemento a uma porta lógica, simultaneamente, a saída será “0” ou “1”, dependendo da porta.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3" name="Google Shape;243;p28"/>
          <p:cNvSpPr txBox="1"/>
          <p:nvPr/>
        </p:nvSpPr>
        <p:spPr>
          <a:xfrm>
            <a:off x="2097226" y="3226925"/>
            <a:ext cx="12246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⦁ A = 0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4" name="Google Shape;244;p28"/>
          <p:cNvSpPr txBox="1"/>
          <p:nvPr/>
        </p:nvSpPr>
        <p:spPr>
          <a:xfrm>
            <a:off x="3712300" y="3035225"/>
            <a:ext cx="2479500" cy="7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A = 0 → 0 ⦁ 1 = 0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A = 1 → 1 ⦁ 0 = 0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5" name="Google Shape;245;p28"/>
          <p:cNvSpPr txBox="1"/>
          <p:nvPr/>
        </p:nvSpPr>
        <p:spPr>
          <a:xfrm>
            <a:off x="2067150" y="4252625"/>
            <a:ext cx="12546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+ A = 1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6" name="Google Shape;246;p28"/>
          <p:cNvSpPr txBox="1"/>
          <p:nvPr/>
        </p:nvSpPr>
        <p:spPr>
          <a:xfrm>
            <a:off x="3712300" y="4060925"/>
            <a:ext cx="2579700" cy="7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A = 0 → 0 + 1 = 1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A = 1 → 1 + 0 = 1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7" name="Google Shape;247;p28"/>
          <p:cNvSpPr/>
          <p:nvPr/>
        </p:nvSpPr>
        <p:spPr>
          <a:xfrm>
            <a:off x="3321850" y="3008875"/>
            <a:ext cx="315900" cy="8421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8"/>
          <p:cNvSpPr/>
          <p:nvPr/>
        </p:nvSpPr>
        <p:spPr>
          <a:xfrm>
            <a:off x="3321850" y="4075675"/>
            <a:ext cx="315900" cy="8421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9" name="Google Shape;249;p28"/>
          <p:cNvCxnSpPr/>
          <p:nvPr/>
        </p:nvCxnSpPr>
        <p:spPr>
          <a:xfrm>
            <a:off x="2593348" y="4296690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0" name="Google Shape;250;p28"/>
          <p:cNvCxnSpPr/>
          <p:nvPr/>
        </p:nvCxnSpPr>
        <p:spPr>
          <a:xfrm>
            <a:off x="2532187" y="3273328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51" name="Google Shape;25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9188" y="4039023"/>
            <a:ext cx="2479575" cy="732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9200" y="3117976"/>
            <a:ext cx="2479550" cy="675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8" name="Google Shape;258;p29"/>
          <p:cNvSpPr txBox="1"/>
          <p:nvPr/>
        </p:nvSpPr>
        <p:spPr>
          <a:xfrm>
            <a:off x="1182675" y="1513268"/>
            <a:ext cx="77724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Propriedade da Dupla Negação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9" name="Google Shape;259;p2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60" name="Google Shape;260;p29"/>
          <p:cNvSpPr txBox="1"/>
          <p:nvPr/>
        </p:nvSpPr>
        <p:spPr>
          <a:xfrm>
            <a:off x="1182675" y="2031625"/>
            <a:ext cx="7772400" cy="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O complemento do complemento de uma variável é igual a ela própria.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1" name="Google Shape;261;p29"/>
          <p:cNvSpPr txBox="1"/>
          <p:nvPr/>
        </p:nvSpPr>
        <p:spPr>
          <a:xfrm>
            <a:off x="4140900" y="2769725"/>
            <a:ext cx="862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= 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62" name="Google Shape;262;p29"/>
          <p:cNvCxnSpPr/>
          <p:nvPr/>
        </p:nvCxnSpPr>
        <p:spPr>
          <a:xfrm>
            <a:off x="4206472" y="2815647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3" name="Google Shape;263;p29"/>
          <p:cNvCxnSpPr/>
          <p:nvPr/>
        </p:nvCxnSpPr>
        <p:spPr>
          <a:xfrm>
            <a:off x="4206486" y="2753288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4" name="Google Shape;264;p29"/>
          <p:cNvSpPr txBox="1"/>
          <p:nvPr/>
        </p:nvSpPr>
        <p:spPr>
          <a:xfrm>
            <a:off x="1182675" y="3494468"/>
            <a:ext cx="77724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Propriedade Comutativa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5" name="Google Shape;265;p29"/>
          <p:cNvSpPr txBox="1"/>
          <p:nvPr/>
        </p:nvSpPr>
        <p:spPr>
          <a:xfrm>
            <a:off x="1182675" y="4012824"/>
            <a:ext cx="77724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Semelhante à propriedade da álgebra convencional.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6" name="Google Shape;266;p29"/>
          <p:cNvSpPr txBox="1"/>
          <p:nvPr/>
        </p:nvSpPr>
        <p:spPr>
          <a:xfrm>
            <a:off x="2358750" y="4522325"/>
            <a:ext cx="16833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 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B ⦁ 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7" name="Google Shape;267;p29"/>
          <p:cNvSpPr txBox="1"/>
          <p:nvPr/>
        </p:nvSpPr>
        <p:spPr>
          <a:xfrm>
            <a:off x="5101950" y="4522325"/>
            <a:ext cx="16833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+ B = B + 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3" name="Google Shape;273;p30"/>
          <p:cNvSpPr txBox="1"/>
          <p:nvPr/>
        </p:nvSpPr>
        <p:spPr>
          <a:xfrm>
            <a:off x="1182675" y="1513268"/>
            <a:ext cx="77724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Propriedade Associativa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4" name="Google Shape;274;p3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75" name="Google Shape;275;p30"/>
          <p:cNvSpPr txBox="1"/>
          <p:nvPr/>
        </p:nvSpPr>
        <p:spPr>
          <a:xfrm>
            <a:off x="1182675" y="3494468"/>
            <a:ext cx="77724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Propriedade Distributiva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6" name="Google Shape;276;p30"/>
          <p:cNvSpPr txBox="1"/>
          <p:nvPr/>
        </p:nvSpPr>
        <p:spPr>
          <a:xfrm>
            <a:off x="1182675" y="4012824"/>
            <a:ext cx="77724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Semelhante à propriedade da álgebra convencional.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7" name="Google Shape;277;p30"/>
          <p:cNvSpPr txBox="1"/>
          <p:nvPr/>
        </p:nvSpPr>
        <p:spPr>
          <a:xfrm>
            <a:off x="3066000" y="4522325"/>
            <a:ext cx="30120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⦁ (B + C) = A ⦁ B + A ⦁ C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8" name="Google Shape;278;p30"/>
          <p:cNvSpPr txBox="1"/>
          <p:nvPr/>
        </p:nvSpPr>
        <p:spPr>
          <a:xfrm>
            <a:off x="1182675" y="1955424"/>
            <a:ext cx="77724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Semelhante à propriedade da álgebra convencional.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9" name="Google Shape;279;p30"/>
          <p:cNvSpPr txBox="1"/>
          <p:nvPr/>
        </p:nvSpPr>
        <p:spPr>
          <a:xfrm>
            <a:off x="2644800" y="2388725"/>
            <a:ext cx="38544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⦁ B) ⦁ C = A ⦁ (B ⦁ C) =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 ⦁ B ⦁ C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0" name="Google Shape;280;p30"/>
          <p:cNvSpPr txBox="1"/>
          <p:nvPr/>
        </p:nvSpPr>
        <p:spPr>
          <a:xfrm>
            <a:off x="2260500" y="2845925"/>
            <a:ext cx="46230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(A + B) + C = A + (B + C) =  A + B + C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6" name="Google Shape;286;p31"/>
          <p:cNvSpPr txBox="1"/>
          <p:nvPr/>
        </p:nvSpPr>
        <p:spPr>
          <a:xfrm>
            <a:off x="1182675" y="1513268"/>
            <a:ext cx="77724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Propriedades Auxiliares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7" name="Google Shape;287;p3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88" name="Google Shape;288;p31"/>
          <p:cNvSpPr txBox="1"/>
          <p:nvPr/>
        </p:nvSpPr>
        <p:spPr>
          <a:xfrm>
            <a:off x="1182675" y="2031624"/>
            <a:ext cx="77724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Não existem propriedades semelhantes na álgebra convencional.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9" name="Google Shape;289;p31"/>
          <p:cNvSpPr txBox="1"/>
          <p:nvPr/>
        </p:nvSpPr>
        <p:spPr>
          <a:xfrm>
            <a:off x="3708750" y="2441925"/>
            <a:ext cx="1621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+ A ⦁ B = 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0" name="Google Shape;290;p31"/>
          <p:cNvSpPr txBox="1"/>
          <p:nvPr/>
        </p:nvSpPr>
        <p:spPr>
          <a:xfrm>
            <a:off x="3708750" y="3418275"/>
            <a:ext cx="50145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(1 + B)           [prop. da união: A + 1 = 1]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1" name="Google Shape;291;p31"/>
          <p:cNvSpPr txBox="1"/>
          <p:nvPr/>
        </p:nvSpPr>
        <p:spPr>
          <a:xfrm>
            <a:off x="3708850" y="3922300"/>
            <a:ext cx="4756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(1)                 [prop. da multiplicação]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2" name="Google Shape;292;p31"/>
          <p:cNvSpPr txBox="1"/>
          <p:nvPr/>
        </p:nvSpPr>
        <p:spPr>
          <a:xfrm>
            <a:off x="3708750" y="4350125"/>
            <a:ext cx="29316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3" name="Google Shape;293;p31"/>
          <p:cNvSpPr txBox="1"/>
          <p:nvPr/>
        </p:nvSpPr>
        <p:spPr>
          <a:xfrm>
            <a:off x="3708750" y="2931825"/>
            <a:ext cx="4756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+ A ⦁ B           [colocando A em evidência]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8" name="Google Shape;298;p32"/>
          <p:cNvGraphicFramePr/>
          <p:nvPr/>
        </p:nvGraphicFramePr>
        <p:xfrm>
          <a:off x="3521696" y="293943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{03851250-2BCC-424B-A9DE-249D9203E25F}</a:tableStyleId>
              </a:tblPr>
              <a:tblGrid>
                <a:gridCol w="1623775"/>
              </a:tblGrid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+ A 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⦁ B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 + 0 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⦁ 0 = 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 + 0 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⦁ 1 = 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 + 1 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⦁ 0 = 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 + 1 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⦁ 1 = 1 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99" name="Google Shape;299;p3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0" name="Google Shape;300;p32"/>
          <p:cNvSpPr txBox="1"/>
          <p:nvPr/>
        </p:nvSpPr>
        <p:spPr>
          <a:xfrm>
            <a:off x="1182675" y="1513268"/>
            <a:ext cx="77724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Propriedades Auxiliares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1" name="Google Shape;301;p3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02" name="Google Shape;302;p32"/>
          <p:cNvSpPr txBox="1"/>
          <p:nvPr/>
        </p:nvSpPr>
        <p:spPr>
          <a:xfrm>
            <a:off x="1182675" y="2031624"/>
            <a:ext cx="77724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Não existem propriedades semelhantes na álgebra convencional.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3" name="Google Shape;303;p32"/>
          <p:cNvSpPr txBox="1"/>
          <p:nvPr/>
        </p:nvSpPr>
        <p:spPr>
          <a:xfrm>
            <a:off x="3507900" y="2482300"/>
            <a:ext cx="2128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+ A ⦁ B = A + B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04" name="Google Shape;304;p32"/>
          <p:cNvCxnSpPr/>
          <p:nvPr/>
        </p:nvCxnSpPr>
        <p:spPr>
          <a:xfrm>
            <a:off x="4039047" y="2517337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5" name="Google Shape;305;p32"/>
          <p:cNvCxnSpPr/>
          <p:nvPr/>
        </p:nvCxnSpPr>
        <p:spPr>
          <a:xfrm>
            <a:off x="4050827" y="3396636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6" name="Google Shape;306;p32"/>
          <p:cNvCxnSpPr/>
          <p:nvPr/>
        </p:nvCxnSpPr>
        <p:spPr>
          <a:xfrm>
            <a:off x="4063750" y="3790559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7" name="Google Shape;307;p32"/>
          <p:cNvCxnSpPr/>
          <p:nvPr/>
        </p:nvCxnSpPr>
        <p:spPr>
          <a:xfrm>
            <a:off x="4063750" y="4183142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8" name="Google Shape;308;p32"/>
          <p:cNvCxnSpPr/>
          <p:nvPr/>
        </p:nvCxnSpPr>
        <p:spPr>
          <a:xfrm>
            <a:off x="4065090" y="4601572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aphicFrame>
        <p:nvGraphicFramePr>
          <p:cNvPr id="309" name="Google Shape;309;p32"/>
          <p:cNvGraphicFramePr/>
          <p:nvPr/>
        </p:nvGraphicFramePr>
        <p:xfrm>
          <a:off x="2569201" y="293970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{03851250-2BCC-424B-A9DE-249D9203E25F}</a:tableStyleId>
              </a:tblPr>
              <a:tblGrid>
                <a:gridCol w="476250"/>
                <a:gridCol w="476250"/>
              </a:tblGrid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310" name="Google Shape;310;p32"/>
          <p:cNvGraphicFramePr/>
          <p:nvPr/>
        </p:nvGraphicFramePr>
        <p:xfrm>
          <a:off x="5155899" y="29397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{03851250-2BCC-424B-A9DE-249D9203E25F}</a:tableStyleId>
              </a:tblPr>
              <a:tblGrid>
                <a:gridCol w="1418900"/>
              </a:tblGrid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+ 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B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 + 0 = 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 + 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 = 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 +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0 = 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 +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1 = 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cxnSp>
        <p:nvCxnSpPr>
          <p:cNvPr id="311" name="Google Shape;311;p32"/>
          <p:cNvCxnSpPr/>
          <p:nvPr/>
        </p:nvCxnSpPr>
        <p:spPr>
          <a:xfrm>
            <a:off x="4279427" y="2978206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7" name="Google Shape;317;p33"/>
          <p:cNvSpPr txBox="1"/>
          <p:nvPr/>
        </p:nvSpPr>
        <p:spPr>
          <a:xfrm>
            <a:off x="1182675" y="1513281"/>
            <a:ext cx="7772400" cy="9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Ex. Utilize as propriedades da álgebra booleana para obter a expressão lógica da seguinte tabela verdade: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8" name="Google Shape;318;p3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319" name="Google Shape;319;p33"/>
          <p:cNvGraphicFramePr/>
          <p:nvPr/>
        </p:nvGraphicFramePr>
        <p:xfrm>
          <a:off x="1840638" y="2446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{03851250-2BCC-424B-A9DE-249D9203E25F}</a:tableStyleId>
              </a:tblPr>
              <a:tblGrid>
                <a:gridCol w="417350"/>
                <a:gridCol w="417350"/>
                <a:gridCol w="417350"/>
                <a:gridCol w="400675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C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20" name="Google Shape;320;p33"/>
          <p:cNvSpPr txBox="1"/>
          <p:nvPr/>
        </p:nvSpPr>
        <p:spPr>
          <a:xfrm>
            <a:off x="3506225" y="3566947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C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1" name="Google Shape;321;p33"/>
          <p:cNvSpPr txBox="1"/>
          <p:nvPr/>
        </p:nvSpPr>
        <p:spPr>
          <a:xfrm>
            <a:off x="3506225" y="4666048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C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22" name="Google Shape;322;p33"/>
          <p:cNvCxnSpPr/>
          <p:nvPr/>
        </p:nvCxnSpPr>
        <p:spPr>
          <a:xfrm>
            <a:off x="3799708" y="3637324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3" name="Google Shape;323;p33"/>
          <p:cNvSpPr txBox="1"/>
          <p:nvPr/>
        </p:nvSpPr>
        <p:spPr>
          <a:xfrm>
            <a:off x="3506225" y="4100347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C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24" name="Google Shape;324;p33"/>
          <p:cNvCxnSpPr/>
          <p:nvPr/>
        </p:nvCxnSpPr>
        <p:spPr>
          <a:xfrm>
            <a:off x="4077789" y="41801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5" name="Google Shape;325;p33"/>
          <p:cNvSpPr txBox="1"/>
          <p:nvPr/>
        </p:nvSpPr>
        <p:spPr>
          <a:xfrm>
            <a:off x="5785450" y="3566950"/>
            <a:ext cx="25890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ABC + ABC + ABC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6" name="Google Shape;326;p33"/>
          <p:cNvSpPr/>
          <p:nvPr/>
        </p:nvSpPr>
        <p:spPr>
          <a:xfrm>
            <a:off x="4796150" y="3334500"/>
            <a:ext cx="881700" cy="748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27" name="Google Shape;327;p33"/>
          <p:cNvCxnSpPr/>
          <p:nvPr/>
        </p:nvCxnSpPr>
        <p:spPr>
          <a:xfrm>
            <a:off x="6287589" y="3610604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8" name="Google Shape;328;p33"/>
          <p:cNvCxnSpPr/>
          <p:nvPr/>
        </p:nvCxnSpPr>
        <p:spPr>
          <a:xfrm>
            <a:off x="7152508" y="3601203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4" name="Google Shape;334;p34"/>
          <p:cNvSpPr txBox="1"/>
          <p:nvPr/>
        </p:nvSpPr>
        <p:spPr>
          <a:xfrm>
            <a:off x="1182675" y="1513281"/>
            <a:ext cx="7772400" cy="9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Ex. Utilize as propriedades da álgebra booleana para obter a expressão lógica da seguinte tabela verdade: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5" name="Google Shape;335;p3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36" name="Google Shape;336;p34"/>
          <p:cNvSpPr txBox="1"/>
          <p:nvPr/>
        </p:nvSpPr>
        <p:spPr>
          <a:xfrm>
            <a:off x="1710725" y="2506100"/>
            <a:ext cx="707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ABC + ABC + ABC                    [prop. da tautologia A = A + A]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37" name="Google Shape;337;p34"/>
          <p:cNvCxnSpPr/>
          <p:nvPr/>
        </p:nvCxnSpPr>
        <p:spPr>
          <a:xfrm>
            <a:off x="2222269" y="2543804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8" name="Google Shape;338;p34"/>
          <p:cNvCxnSpPr/>
          <p:nvPr/>
        </p:nvCxnSpPr>
        <p:spPr>
          <a:xfrm>
            <a:off x="3087189" y="2534403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9" name="Google Shape;339;p34"/>
          <p:cNvSpPr txBox="1"/>
          <p:nvPr/>
        </p:nvSpPr>
        <p:spPr>
          <a:xfrm>
            <a:off x="1710725" y="3012775"/>
            <a:ext cx="5396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ABC + ABC + ABC + ABC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40" name="Google Shape;340;p34"/>
          <p:cNvCxnSpPr/>
          <p:nvPr/>
        </p:nvCxnSpPr>
        <p:spPr>
          <a:xfrm>
            <a:off x="2222269" y="30371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1" name="Google Shape;341;p34"/>
          <p:cNvCxnSpPr/>
          <p:nvPr/>
        </p:nvCxnSpPr>
        <p:spPr>
          <a:xfrm>
            <a:off x="3087189" y="3027724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2" name="Google Shape;342;p34"/>
          <p:cNvSpPr txBox="1"/>
          <p:nvPr/>
        </p:nvSpPr>
        <p:spPr>
          <a:xfrm>
            <a:off x="1710725" y="3546175"/>
            <a:ext cx="7307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ABC + ABC + ABC + ABC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   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[colocando em evidência]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43" name="Google Shape;343;p34"/>
          <p:cNvCxnSpPr/>
          <p:nvPr/>
        </p:nvCxnSpPr>
        <p:spPr>
          <a:xfrm>
            <a:off x="2222269" y="35705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4" name="Google Shape;344;p34"/>
          <p:cNvCxnSpPr/>
          <p:nvPr/>
        </p:nvCxnSpPr>
        <p:spPr>
          <a:xfrm>
            <a:off x="3786348" y="3561124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5" name="Google Shape;345;p34"/>
          <p:cNvSpPr txBox="1"/>
          <p:nvPr/>
        </p:nvSpPr>
        <p:spPr>
          <a:xfrm>
            <a:off x="1710725" y="4079575"/>
            <a:ext cx="7133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BC (A + A) + AC (B + B)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  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[prop. complementos]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46" name="Google Shape;346;p34"/>
          <p:cNvCxnSpPr/>
          <p:nvPr/>
        </p:nvCxnSpPr>
        <p:spPr>
          <a:xfrm>
            <a:off x="2643348" y="41039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7" name="Google Shape;347;p34"/>
          <p:cNvCxnSpPr/>
          <p:nvPr/>
        </p:nvCxnSpPr>
        <p:spPr>
          <a:xfrm>
            <a:off x="4064429" y="4094524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8" name="Google Shape;348;p34"/>
          <p:cNvSpPr txBox="1"/>
          <p:nvPr/>
        </p:nvSpPr>
        <p:spPr>
          <a:xfrm>
            <a:off x="1710725" y="4612975"/>
            <a:ext cx="3406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BC + AC = C (A + B)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4" name="Google Shape;354;p35"/>
          <p:cNvSpPr txBox="1"/>
          <p:nvPr/>
        </p:nvSpPr>
        <p:spPr>
          <a:xfrm>
            <a:off x="1182675" y="1513281"/>
            <a:ext cx="7772400" cy="9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Ex. Utilize as propriedades da álgebra booleana para obter a expressão lógica da seguinte tabela verdade: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5" name="Google Shape;355;p3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56" name="Google Shape;356;p35"/>
          <p:cNvSpPr txBox="1"/>
          <p:nvPr/>
        </p:nvSpPr>
        <p:spPr>
          <a:xfrm>
            <a:off x="1694888" y="2555575"/>
            <a:ext cx="15156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AC + BC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7" name="Google Shape;357;p35"/>
          <p:cNvSpPr txBox="1"/>
          <p:nvPr/>
        </p:nvSpPr>
        <p:spPr>
          <a:xfrm>
            <a:off x="6087738" y="2555575"/>
            <a:ext cx="15939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 = C (A + B)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8" name="Google Shape;35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3251275"/>
            <a:ext cx="3838575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2550" y="3422725"/>
            <a:ext cx="3724275" cy="98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Definindo Objetivos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3" name="Google Shape;93;p18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as formas de representação das expressões lógicas.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as propriedades da álgebra booleana.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Resumindo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5" name="Google Shape;365;p3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66" name="Google Shape;366;p36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vídeo 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aula você: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conheceu as formas de representação das expressões lógicas, soma de produtos e produto das somas.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 as diversas propriedades da álgebra booleana.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7"/>
          <p:cNvSpPr txBox="1"/>
          <p:nvPr/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2" name="Google Shape;372;p3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3" name="Google Shape;373;p3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 estudo de circuitos lógicos é baseado em apenas dois valores (0/1, aberto/fechado, sim/não, etc.).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São representados por dois níveis de tensão: nível alto (H - high) ou “1” ou 5V e nível baixo (L - low) ou “0” ou 0V.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As funções representam relações entre as variáveis envolvidas em operações “AND” ( ⦁ ) e “OR” ( + ).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0" name="Google Shape;100;p1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1182675" y="1513272"/>
            <a:ext cx="7772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Representação na forma Soma de Produtos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7" name="Google Shape;107;p2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8" name="Google Shape;108;p20"/>
          <p:cNvSpPr txBox="1"/>
          <p:nvPr/>
        </p:nvSpPr>
        <p:spPr>
          <a:xfrm>
            <a:off x="3217925" y="4518075"/>
            <a:ext cx="2552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y 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= AB + AB + AB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9" name="Google Shape;109;p20"/>
          <p:cNvSpPr txBox="1"/>
          <p:nvPr/>
        </p:nvSpPr>
        <p:spPr>
          <a:xfrm>
            <a:off x="1182675" y="4044225"/>
            <a:ext cx="777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Junte os termos obtidos com a operação “OR”.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graphicFrame>
        <p:nvGraphicFramePr>
          <p:cNvPr id="110" name="Google Shape;110;p20"/>
          <p:cNvGraphicFramePr/>
          <p:nvPr/>
        </p:nvGraphicFramePr>
        <p:xfrm>
          <a:off x="3867150" y="2446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{03851250-2BCC-424B-A9DE-249D9203E25F}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1" name="Google Shape;111;p20"/>
          <p:cNvSpPr txBox="1"/>
          <p:nvPr/>
        </p:nvSpPr>
        <p:spPr>
          <a:xfrm>
            <a:off x="5335025" y="2653550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∙ B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2" name="Google Shape;112;p20"/>
          <p:cNvSpPr txBox="1"/>
          <p:nvPr/>
        </p:nvSpPr>
        <p:spPr>
          <a:xfrm>
            <a:off x="5335025" y="3186950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3" name="Google Shape;113;p20"/>
          <p:cNvSpPr txBox="1"/>
          <p:nvPr/>
        </p:nvSpPr>
        <p:spPr>
          <a:xfrm>
            <a:off x="5335025" y="3538088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14" name="Google Shape;114;p20"/>
          <p:cNvCxnSpPr/>
          <p:nvPr/>
        </p:nvCxnSpPr>
        <p:spPr>
          <a:xfrm>
            <a:off x="5629321" y="2732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" name="Google Shape;115;p20"/>
          <p:cNvCxnSpPr/>
          <p:nvPr/>
        </p:nvCxnSpPr>
        <p:spPr>
          <a:xfrm>
            <a:off x="5904042" y="2732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" name="Google Shape;116;p20"/>
          <p:cNvCxnSpPr/>
          <p:nvPr/>
        </p:nvCxnSpPr>
        <p:spPr>
          <a:xfrm>
            <a:off x="5904042" y="32657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7" name="Google Shape;117;p20"/>
          <p:cNvCxnSpPr/>
          <p:nvPr/>
        </p:nvCxnSpPr>
        <p:spPr>
          <a:xfrm>
            <a:off x="3799708" y="45611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8" name="Google Shape;118;p20"/>
          <p:cNvCxnSpPr/>
          <p:nvPr/>
        </p:nvCxnSpPr>
        <p:spPr>
          <a:xfrm>
            <a:off x="4028308" y="45611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9" name="Google Shape;119;p20"/>
          <p:cNvCxnSpPr/>
          <p:nvPr/>
        </p:nvCxnSpPr>
        <p:spPr>
          <a:xfrm>
            <a:off x="4714108" y="45611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0" name="Google Shape;120;p20"/>
          <p:cNvSpPr txBox="1"/>
          <p:nvPr/>
        </p:nvSpPr>
        <p:spPr>
          <a:xfrm>
            <a:off x="1182675" y="1961625"/>
            <a:ext cx="7772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Escreva um termo (operação “AND”) para cada saída igual a “1”.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6" name="Google Shape;126;p21"/>
          <p:cNvSpPr txBox="1"/>
          <p:nvPr/>
        </p:nvSpPr>
        <p:spPr>
          <a:xfrm>
            <a:off x="1182675" y="1513272"/>
            <a:ext cx="7772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Ex. 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Representação na forma Soma de Produtos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7" name="Google Shape;127;p2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28" name="Google Shape;128;p21"/>
          <p:cNvSpPr txBox="1"/>
          <p:nvPr/>
        </p:nvSpPr>
        <p:spPr>
          <a:xfrm>
            <a:off x="2180850" y="4607750"/>
            <a:ext cx="45909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y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= A B C + A B C + A B C + A B C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graphicFrame>
        <p:nvGraphicFramePr>
          <p:cNvPr id="129" name="Google Shape;129;p21"/>
          <p:cNvGraphicFramePr/>
          <p:nvPr/>
        </p:nvGraphicFramePr>
        <p:xfrm>
          <a:off x="3745638" y="1989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{03851250-2BCC-424B-A9DE-249D9203E25F}</a:tableStyleId>
              </a:tblPr>
              <a:tblGrid>
                <a:gridCol w="417350"/>
                <a:gridCol w="417350"/>
                <a:gridCol w="417350"/>
                <a:gridCol w="400675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C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30" name="Google Shape;130;p21"/>
          <p:cNvSpPr txBox="1"/>
          <p:nvPr/>
        </p:nvSpPr>
        <p:spPr>
          <a:xfrm>
            <a:off x="5411225" y="2272550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∙ B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C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1" name="Google Shape;131;p21"/>
          <p:cNvSpPr txBox="1"/>
          <p:nvPr/>
        </p:nvSpPr>
        <p:spPr>
          <a:xfrm>
            <a:off x="5411225" y="3033547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C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2" name="Google Shape;132;p21"/>
          <p:cNvSpPr txBox="1"/>
          <p:nvPr/>
        </p:nvSpPr>
        <p:spPr>
          <a:xfrm>
            <a:off x="5411225" y="3355609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C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33" name="Google Shape;133;p21"/>
          <p:cNvCxnSpPr/>
          <p:nvPr/>
        </p:nvCxnSpPr>
        <p:spPr>
          <a:xfrm>
            <a:off x="5704708" y="2351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4" name="Google Shape;134;p21"/>
          <p:cNvSpPr txBox="1"/>
          <p:nvPr/>
        </p:nvSpPr>
        <p:spPr>
          <a:xfrm>
            <a:off x="5411225" y="4208848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C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35" name="Google Shape;135;p21"/>
          <p:cNvCxnSpPr/>
          <p:nvPr/>
        </p:nvCxnSpPr>
        <p:spPr>
          <a:xfrm>
            <a:off x="5978427" y="2351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" name="Google Shape;136;p21"/>
          <p:cNvCxnSpPr/>
          <p:nvPr/>
        </p:nvCxnSpPr>
        <p:spPr>
          <a:xfrm>
            <a:off x="6253148" y="2351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7" name="Google Shape;137;p21"/>
          <p:cNvCxnSpPr/>
          <p:nvPr/>
        </p:nvCxnSpPr>
        <p:spPr>
          <a:xfrm>
            <a:off x="5704708" y="3113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8" name="Google Shape;138;p21"/>
          <p:cNvCxnSpPr/>
          <p:nvPr/>
        </p:nvCxnSpPr>
        <p:spPr>
          <a:xfrm>
            <a:off x="5978427" y="34181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" name="Google Shape;139;p21"/>
          <p:cNvCxnSpPr/>
          <p:nvPr/>
        </p:nvCxnSpPr>
        <p:spPr>
          <a:xfrm>
            <a:off x="6253148" y="34181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0" name="Google Shape;140;p21"/>
          <p:cNvCxnSpPr/>
          <p:nvPr/>
        </p:nvCxnSpPr>
        <p:spPr>
          <a:xfrm>
            <a:off x="2809108" y="4637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1" name="Google Shape;141;p21"/>
          <p:cNvCxnSpPr/>
          <p:nvPr/>
        </p:nvCxnSpPr>
        <p:spPr>
          <a:xfrm>
            <a:off x="3067787" y="4637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2" name="Google Shape;142;p21"/>
          <p:cNvCxnSpPr/>
          <p:nvPr/>
        </p:nvCxnSpPr>
        <p:spPr>
          <a:xfrm>
            <a:off x="3327469" y="4637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3" name="Google Shape;143;p21"/>
          <p:cNvCxnSpPr/>
          <p:nvPr/>
        </p:nvCxnSpPr>
        <p:spPr>
          <a:xfrm>
            <a:off x="3845829" y="4637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4" name="Google Shape;144;p21"/>
          <p:cNvCxnSpPr/>
          <p:nvPr/>
        </p:nvCxnSpPr>
        <p:spPr>
          <a:xfrm>
            <a:off x="5171308" y="4637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" name="Google Shape;145;p21"/>
          <p:cNvCxnSpPr/>
          <p:nvPr/>
        </p:nvCxnSpPr>
        <p:spPr>
          <a:xfrm>
            <a:off x="5429987" y="4637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/>
          <p:nvPr/>
        </p:nvSpPr>
        <p:spPr>
          <a:xfrm>
            <a:off x="5240325" y="3534800"/>
            <a:ext cx="1171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+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51" name="Google Shape;151;p22"/>
          <p:cNvCxnSpPr/>
          <p:nvPr/>
        </p:nvCxnSpPr>
        <p:spPr>
          <a:xfrm>
            <a:off x="5883638" y="3602284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2" name="Google Shape;152;p2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3" name="Google Shape;153;p22"/>
          <p:cNvSpPr txBox="1"/>
          <p:nvPr/>
        </p:nvSpPr>
        <p:spPr>
          <a:xfrm>
            <a:off x="1182675" y="1513272"/>
            <a:ext cx="7772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Representação na forma Produto das Somas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4" name="Google Shape;154;p2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55" name="Google Shape;155;p22"/>
          <p:cNvSpPr txBox="1"/>
          <p:nvPr/>
        </p:nvSpPr>
        <p:spPr>
          <a:xfrm>
            <a:off x="2631600" y="4518075"/>
            <a:ext cx="3880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y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= (A+B)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(A+B)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(A+B)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6" name="Google Shape;156;p22"/>
          <p:cNvSpPr txBox="1"/>
          <p:nvPr/>
        </p:nvSpPr>
        <p:spPr>
          <a:xfrm>
            <a:off x="1182675" y="4044225"/>
            <a:ext cx="777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Junte os termos obtidos com a operação “AND”.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graphicFrame>
        <p:nvGraphicFramePr>
          <p:cNvPr id="157" name="Google Shape;157;p22"/>
          <p:cNvGraphicFramePr/>
          <p:nvPr/>
        </p:nvGraphicFramePr>
        <p:xfrm>
          <a:off x="3867150" y="2446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{03851250-2BCC-424B-A9DE-249D9203E25F}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8" name="Google Shape;158;p22"/>
          <p:cNvSpPr txBox="1"/>
          <p:nvPr/>
        </p:nvSpPr>
        <p:spPr>
          <a:xfrm>
            <a:off x="5258825" y="2653550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+ B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9" name="Google Shape;159;p22"/>
          <p:cNvSpPr txBox="1"/>
          <p:nvPr/>
        </p:nvSpPr>
        <p:spPr>
          <a:xfrm>
            <a:off x="5258825" y="3186950"/>
            <a:ext cx="1171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A 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+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60" name="Google Shape;160;p22"/>
          <p:cNvCxnSpPr/>
          <p:nvPr/>
        </p:nvCxnSpPr>
        <p:spPr>
          <a:xfrm>
            <a:off x="5552118" y="32657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1" name="Google Shape;161;p22"/>
          <p:cNvCxnSpPr/>
          <p:nvPr/>
        </p:nvCxnSpPr>
        <p:spPr>
          <a:xfrm>
            <a:off x="4379229" y="45611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2" name="Google Shape;162;p22"/>
          <p:cNvCxnSpPr/>
          <p:nvPr/>
        </p:nvCxnSpPr>
        <p:spPr>
          <a:xfrm>
            <a:off x="5399908" y="45611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3" name="Google Shape;163;p22"/>
          <p:cNvCxnSpPr/>
          <p:nvPr/>
        </p:nvCxnSpPr>
        <p:spPr>
          <a:xfrm>
            <a:off x="5780908" y="45611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4" name="Google Shape;164;p22"/>
          <p:cNvCxnSpPr/>
          <p:nvPr/>
        </p:nvCxnSpPr>
        <p:spPr>
          <a:xfrm>
            <a:off x="5552118" y="3615643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5" name="Google Shape;165;p22"/>
          <p:cNvSpPr txBox="1"/>
          <p:nvPr/>
        </p:nvSpPr>
        <p:spPr>
          <a:xfrm>
            <a:off x="1182675" y="1961625"/>
            <a:ext cx="777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Escreva um termo (operação “OR”) para cada saída igual a “0”.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bg>
      <p:bgPr>
        <a:solidFill>
          <a:srgbClr val="FFFFFF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1" name="Google Shape;171;p23"/>
          <p:cNvSpPr txBox="1"/>
          <p:nvPr/>
        </p:nvSpPr>
        <p:spPr>
          <a:xfrm>
            <a:off x="1182675" y="1513272"/>
            <a:ext cx="7772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Ex. Representação na forma Soma de Produtos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2" name="Google Shape;172;p2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73" name="Google Shape;173;p23"/>
          <p:cNvSpPr txBox="1"/>
          <p:nvPr/>
        </p:nvSpPr>
        <p:spPr>
          <a:xfrm>
            <a:off x="1513800" y="4607750"/>
            <a:ext cx="6116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y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= (A+B+C)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 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A+B+C)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(A+B+C)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(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A+B+C)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graphicFrame>
        <p:nvGraphicFramePr>
          <p:cNvPr id="174" name="Google Shape;174;p23"/>
          <p:cNvGraphicFramePr/>
          <p:nvPr/>
        </p:nvGraphicFramePr>
        <p:xfrm>
          <a:off x="3745638" y="1989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{03851250-2BCC-424B-A9DE-249D9203E25F}</a:tableStyleId>
              </a:tblPr>
              <a:tblGrid>
                <a:gridCol w="417350"/>
                <a:gridCol w="417350"/>
                <a:gridCol w="417350"/>
                <a:gridCol w="400675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C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5" name="Google Shape;175;p23"/>
          <p:cNvSpPr txBox="1"/>
          <p:nvPr/>
        </p:nvSpPr>
        <p:spPr>
          <a:xfrm>
            <a:off x="5411225" y="2516189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(A + B +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C)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6" name="Google Shape;176;p23"/>
          <p:cNvSpPr txBox="1"/>
          <p:nvPr/>
        </p:nvSpPr>
        <p:spPr>
          <a:xfrm>
            <a:off x="5411225" y="2836029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(A +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 +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C)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7" name="Google Shape;177;p23"/>
          <p:cNvSpPr txBox="1"/>
          <p:nvPr/>
        </p:nvSpPr>
        <p:spPr>
          <a:xfrm>
            <a:off x="5411225" y="3630330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(A +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 +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C)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78" name="Google Shape;178;p23"/>
          <p:cNvCxnSpPr/>
          <p:nvPr/>
        </p:nvCxnSpPr>
        <p:spPr>
          <a:xfrm>
            <a:off x="5765869" y="3707886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9" name="Google Shape;179;p23"/>
          <p:cNvSpPr txBox="1"/>
          <p:nvPr/>
        </p:nvSpPr>
        <p:spPr>
          <a:xfrm>
            <a:off x="5411225" y="3950169"/>
            <a:ext cx="1652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→ (A +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B +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C)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80" name="Google Shape;180;p23"/>
          <p:cNvCxnSpPr/>
          <p:nvPr/>
        </p:nvCxnSpPr>
        <p:spPr>
          <a:xfrm>
            <a:off x="6115787" y="2914804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1" name="Google Shape;181;p23"/>
          <p:cNvCxnSpPr/>
          <p:nvPr/>
        </p:nvCxnSpPr>
        <p:spPr>
          <a:xfrm>
            <a:off x="6479548" y="26149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2" name="Google Shape;182;p23"/>
          <p:cNvCxnSpPr/>
          <p:nvPr/>
        </p:nvCxnSpPr>
        <p:spPr>
          <a:xfrm>
            <a:off x="5749827" y="40277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23"/>
          <p:cNvCxnSpPr/>
          <p:nvPr/>
        </p:nvCxnSpPr>
        <p:spPr>
          <a:xfrm>
            <a:off x="6466708" y="3707886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4" name="Google Shape;184;p23"/>
          <p:cNvCxnSpPr/>
          <p:nvPr/>
        </p:nvCxnSpPr>
        <p:spPr>
          <a:xfrm>
            <a:off x="6115787" y="40277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5" name="Google Shape;185;p23"/>
          <p:cNvCxnSpPr/>
          <p:nvPr/>
        </p:nvCxnSpPr>
        <p:spPr>
          <a:xfrm>
            <a:off x="2989387" y="4658288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6" name="Google Shape;186;p23"/>
          <p:cNvCxnSpPr/>
          <p:nvPr/>
        </p:nvCxnSpPr>
        <p:spPr>
          <a:xfrm>
            <a:off x="4010066" y="4672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7" name="Google Shape;187;p23"/>
          <p:cNvCxnSpPr/>
          <p:nvPr/>
        </p:nvCxnSpPr>
        <p:spPr>
          <a:xfrm>
            <a:off x="5031748" y="4672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8" name="Google Shape;188;p23"/>
          <p:cNvCxnSpPr/>
          <p:nvPr/>
        </p:nvCxnSpPr>
        <p:spPr>
          <a:xfrm>
            <a:off x="5793748" y="4672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9" name="Google Shape;189;p23"/>
          <p:cNvCxnSpPr/>
          <p:nvPr/>
        </p:nvCxnSpPr>
        <p:spPr>
          <a:xfrm>
            <a:off x="6403348" y="4672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0" name="Google Shape;190;p23"/>
          <p:cNvCxnSpPr/>
          <p:nvPr/>
        </p:nvCxnSpPr>
        <p:spPr>
          <a:xfrm>
            <a:off x="6784348" y="4672325"/>
            <a:ext cx="1698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6" name="Google Shape;196;p24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Propriedades da Álgebra Booleana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Permitem a simplificação de circuitos lógicos objetivo final de todo projeto de circuitos digitais.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As principais propriedades são apresentadas a seguir: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7" name="Google Shape;197;p2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3" name="Google Shape;203;p25"/>
          <p:cNvSpPr txBox="1"/>
          <p:nvPr/>
        </p:nvSpPr>
        <p:spPr>
          <a:xfrm>
            <a:off x="1182675" y="1513268"/>
            <a:ext cx="77724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Propriedade da Interseção (multiplicação)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4" name="Google Shape;204;p2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05" name="Google Shape;205;p25"/>
          <p:cNvSpPr txBox="1"/>
          <p:nvPr/>
        </p:nvSpPr>
        <p:spPr>
          <a:xfrm>
            <a:off x="1182675" y="2031627"/>
            <a:ext cx="7772400" cy="4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Está relacionada com a porta AND. Os casos possíveis são: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6" name="Google Shape;206;p25"/>
          <p:cNvSpPr txBox="1"/>
          <p:nvPr/>
        </p:nvSpPr>
        <p:spPr>
          <a:xfrm>
            <a:off x="3969150" y="2604925"/>
            <a:ext cx="1205700" cy="7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⦁ 1 = 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⦁ 0 = 0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07" name="Google Shape;20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4600" y="3822875"/>
            <a:ext cx="2128200" cy="826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58575" y="3822875"/>
            <a:ext cx="2128200" cy="8260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