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</p:sldIdLst>
  <p:sldSz cy="5143500" cx="9144000"/>
  <p:notesSz cx="6858000" cy="9144000"/>
  <p:embeddedFontLst>
    <p:embeddedFont>
      <p:font typeface="Tahoma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9CE954-D774-4392-8D2E-1909FBFADB7C}">
  <a:tblStyle styleId="{7E9CE954-D774-4392-8D2E-1909FBFADB7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1269D73-B64E-4D2D-A96A-D952C16C436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font" Target="fonts/Tahoma-bold.fntdata"/><Relationship Id="rId27" Type="http://schemas.openxmlformats.org/officeDocument/2006/relationships/font" Target="fonts/Tahoma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b335266123_0_6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gb335266123_0_6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b3b10e5719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4" name="Google Shape;164;gb3b10e5719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b3b10e5719_0_4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3" name="Google Shape;173;gb3b10e5719_0_4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b335266123_0_5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0" name="Google Shape;180;gb335266123_0_5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b3b10e5719_0_1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7" name="Google Shape;187;gb3b10e5719_0_1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b3b10e5719_0_1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5" name="Google Shape;195;gb3b10e5719_0_1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b3b10e5719_0_2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4" name="Google Shape;204;gb3b10e5719_0_2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b26ee18768_1_5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4" name="Google Shape;214;gb26ee18768_1_5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1" name="Google Shape;221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b26ee18768_1_3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b26ee18768_1_3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2c954223a_0_17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b2c954223a_0_17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b335266123_0_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3" name="Google Shape;103;gb335266123_0_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b335266123_0_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2" name="Google Shape;112;gb335266123_0_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b335266123_0_1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1" name="Google Shape;121;gb335266123_0_1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b335266123_0_2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8" name="Google Shape;128;gb335266123_0_2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b335266123_0_3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5" name="Google Shape;135;gb335266123_0_3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b335266123_0_4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3" name="Google Shape;143;gb335266123_0_4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6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6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00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59842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8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Circuitos Sequenciais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" name="Google Shape;155;p26"/>
          <p:cNvSpPr txBox="1"/>
          <p:nvPr/>
        </p:nvSpPr>
        <p:spPr>
          <a:xfrm>
            <a:off x="1182675" y="1513275"/>
            <a:ext cx="77724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NOU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(NOR, em inglês) corresponde à uma porta OU com saída invertida. A saída será “1” somente quando todas as entradas forem iguais a “0”.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" name="Google Shape;156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57" name="Google Shape;157;p26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{7E9CE954-D774-4392-8D2E-1909FBFADB7C}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8" name="Google Shape;158;p26"/>
          <p:cNvSpPr txBox="1"/>
          <p:nvPr/>
        </p:nvSpPr>
        <p:spPr>
          <a:xfrm>
            <a:off x="6852175" y="3813463"/>
            <a:ext cx="15336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A +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59" name="Google Shape;159;p26"/>
          <p:cNvCxnSpPr/>
          <p:nvPr/>
        </p:nvCxnSpPr>
        <p:spPr>
          <a:xfrm>
            <a:off x="7466575" y="3876525"/>
            <a:ext cx="856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0" name="Google Shape;160;p26"/>
          <p:cNvSpPr txBox="1"/>
          <p:nvPr/>
        </p:nvSpPr>
        <p:spPr>
          <a:xfrm>
            <a:off x="1182675" y="3037276"/>
            <a:ext cx="77724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1" name="Google Shape;16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4750" y="3666676"/>
            <a:ext cx="1533525" cy="6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7" name="Google Shape;167;p27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8" name="Google Shape;168;p27"/>
          <p:cNvSpPr txBox="1"/>
          <p:nvPr/>
        </p:nvSpPr>
        <p:spPr>
          <a:xfrm>
            <a:off x="1182675" y="1513200"/>
            <a:ext cx="77613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circuito de um Flip-Flop mais simples que pode se construído a partir de duas portas NAND/NOR, denominado Latch com portas NAND/NOR.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9" name="Google Shape;16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917" y="2822000"/>
            <a:ext cx="3952665" cy="2091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0" name="Google Shape;170;p27"/>
          <p:cNvGraphicFramePr/>
          <p:nvPr/>
        </p:nvGraphicFramePr>
        <p:xfrm>
          <a:off x="5400650" y="2822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{41269D73-B64E-4D2D-A96A-D952C16C4367}</a:tableStyleId>
              </a:tblPr>
              <a:tblGrid>
                <a:gridCol w="682550"/>
                <a:gridCol w="892250"/>
                <a:gridCol w="726675"/>
                <a:gridCol w="693575"/>
              </a:tblGrid>
              <a:tr h="38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Set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Reset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Q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Q’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Não Muda</a:t>
                      </a:r>
                      <a:endParaRPr/>
                    </a:p>
                  </a:txBody>
                  <a:tcPr marT="91425" marB="91425" marR="91425" marL="91425"/>
                </a:tc>
                <a:tc hMerge="1"/>
              </a:tr>
              <a:tr h="38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Inválido</a:t>
                      </a:r>
                      <a:endParaRPr/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8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7" name="Google Shape;177;p28"/>
          <p:cNvSpPr txBox="1"/>
          <p:nvPr/>
        </p:nvSpPr>
        <p:spPr>
          <a:xfrm>
            <a:off x="1182675" y="1513200"/>
            <a:ext cx="7761300" cy="3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Aplicação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Latch RS e relé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https://youtu.be/lATnTAHLTGg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" name="Google Shape;183;p29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4" name="Google Shape;184;p29"/>
          <p:cNvSpPr txBox="1"/>
          <p:nvPr/>
        </p:nvSpPr>
        <p:spPr>
          <a:xfrm>
            <a:off x="1182675" y="1513200"/>
            <a:ext cx="7761300" cy="32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Latch x Flip-Flop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Latch – elemento básico que permite armazenar indefinidamente um bit de informação.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Flip-Flop – elemento construído a partir de latches e que permite maior controle no armazenamento da informação.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0" name="Google Shape;190;p30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91" name="Google Shape;191;p30"/>
          <p:cNvSpPr txBox="1"/>
          <p:nvPr/>
        </p:nvSpPr>
        <p:spPr>
          <a:xfrm>
            <a:off x="1182675" y="1513200"/>
            <a:ext cx="77613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Flip-Flop JK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2" name="Google Shape;19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6920" y="2092500"/>
            <a:ext cx="4650161" cy="28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8" name="Google Shape;198;p31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99" name="Google Shape;199;p31"/>
          <p:cNvSpPr txBox="1"/>
          <p:nvPr/>
        </p:nvSpPr>
        <p:spPr>
          <a:xfrm>
            <a:off x="1182675" y="1513200"/>
            <a:ext cx="77613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Flips-Flop JK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0" name="Google Shape;20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3550" y="2549700"/>
            <a:ext cx="5676900" cy="15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1"/>
          <p:cNvSpPr txBox="1"/>
          <p:nvPr/>
        </p:nvSpPr>
        <p:spPr>
          <a:xfrm>
            <a:off x="1182675" y="4485000"/>
            <a:ext cx="77613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https://youtu.be/bldOA4ZMpSE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FFFFF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7" name="Google Shape;207;p32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8" name="Google Shape;208;p32"/>
          <p:cNvSpPr txBox="1"/>
          <p:nvPr/>
        </p:nvSpPr>
        <p:spPr>
          <a:xfrm>
            <a:off x="1182675" y="1513200"/>
            <a:ext cx="77613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Flips-Flop D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9" name="Google Shape;209;p32"/>
          <p:cNvPicPr preferRelativeResize="0"/>
          <p:nvPr/>
        </p:nvPicPr>
        <p:blipFill rotWithShape="1">
          <a:blip r:embed="rId3">
            <a:alphaModFix/>
          </a:blip>
          <a:srcRect b="0" l="0" r="43342" t="0"/>
          <a:stretch/>
        </p:blipFill>
        <p:spPr>
          <a:xfrm>
            <a:off x="1039425" y="2196075"/>
            <a:ext cx="2504000" cy="19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8900" y="2518087"/>
            <a:ext cx="1921800" cy="144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56688" y="2778725"/>
            <a:ext cx="1647825" cy="10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7" name="Google Shape;217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8" name="Google Shape;218;p33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sobre Circuitos Sequenciais.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5" name="Google Shape;225;p3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Circuitos Sequenciais.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1182675" y="1513200"/>
            <a:ext cx="77613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Eletrônica Digital é basicamente dividida em duas áreas: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p20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7" name="Google Shape;107;p20"/>
          <p:cNvSpPr txBox="1"/>
          <p:nvPr/>
        </p:nvSpPr>
        <p:spPr>
          <a:xfrm>
            <a:off x="1182675" y="1513200"/>
            <a:ext cx="77613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175" y="2144700"/>
            <a:ext cx="4819650" cy="187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0"/>
          <p:cNvSpPr txBox="1"/>
          <p:nvPr/>
        </p:nvSpPr>
        <p:spPr>
          <a:xfrm>
            <a:off x="1182675" y="4104000"/>
            <a:ext cx="77613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Exemplos: portas lógicas, circuitos aritméticos, codificadores, decodificadores, multiplexadores e demultiplexadores.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6" name="Google Shape;116;p21"/>
          <p:cNvSpPr txBox="1"/>
          <p:nvPr/>
        </p:nvSpPr>
        <p:spPr>
          <a:xfrm>
            <a:off x="1182675" y="1513200"/>
            <a:ext cx="7761300" cy="11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Os sinais de saída dependem das variáveis de entrada, bem como de seus estados anteriores que permanecem armazenados.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7938" y="2669400"/>
            <a:ext cx="3928125" cy="1985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/>
          <p:nvPr/>
        </p:nvSpPr>
        <p:spPr>
          <a:xfrm>
            <a:off x="1182675" y="4713600"/>
            <a:ext cx="7761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Exemplo: Latches e Flip-flops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Google Shape;124;p22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5" name="Google Shape;125;p22"/>
          <p:cNvSpPr txBox="1"/>
          <p:nvPr/>
        </p:nvSpPr>
        <p:spPr>
          <a:xfrm>
            <a:off x="1182675" y="1513200"/>
            <a:ext cx="7761300" cy="3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Combinacional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É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aquele em que as saídas só dependem das entradas atuais.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Ex: comando com botão para escolher o canal da TV.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Sequencial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É aquele em que as saídas dependem das entradas atuais, mas também da sequência de valores que passaram as entradas.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Ex: comando para escolher o canal da TV com um botão para ir para o canal próximo/anterior (botão “+/-”).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23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2" name="Google Shape;132;p23"/>
          <p:cNvSpPr txBox="1"/>
          <p:nvPr/>
        </p:nvSpPr>
        <p:spPr>
          <a:xfrm>
            <a:off x="1182675" y="1513200"/>
            <a:ext cx="7761300" cy="3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Por quê a necessidade dos circuitos sequenciais?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grande maioria das aplicações dos sistemas digitais requer a capacidade de memória, isto é, a capacidade de armazenar informação digital binária.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8" name="Google Shape;138;p24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9" name="Google Shape;139;p24"/>
          <p:cNvSpPr txBox="1"/>
          <p:nvPr/>
        </p:nvSpPr>
        <p:spPr>
          <a:xfrm>
            <a:off x="1182675" y="1513200"/>
            <a:ext cx="7761300" cy="11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Flip-Flops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É o principal bloco de construção dos circuitos sequenciais.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6016" y="2860800"/>
            <a:ext cx="4931968" cy="213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FFFFF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Sequenciais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" name="Google Shape;146;p25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7" name="Google Shape;147;p25"/>
          <p:cNvSpPr txBox="1"/>
          <p:nvPr/>
        </p:nvSpPr>
        <p:spPr>
          <a:xfrm>
            <a:off x="1182675" y="1513200"/>
            <a:ext cx="77613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circuito de um Flip-Flop mais simples que pode se construído a partir de duas portas NAND/NOR, denominado Latch com portas NAND/NOR.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8" name="Google Shape;14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3928" y="2900100"/>
            <a:ext cx="2925679" cy="209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4507" y="3129775"/>
            <a:ext cx="2508079" cy="163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