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5"/>
    <p:sldMasterId id="2147483662" r:id="rId6"/>
    <p:sldMasterId id="214748366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</p:sldIdLst>
  <p:sldSz cy="5143500" cx="9144000"/>
  <p:notesSz cx="6858000" cy="9144000"/>
  <p:embeddedFontLst>
    <p:embeddedFont>
      <p:font typeface="Tahoma"/>
      <p:regular r:id="rId44"/>
      <p:bold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19AF23B-92D1-4973-8475-1573D2FE3D46}">
  <a:tblStyle styleId="{F19AF23B-92D1-4973-8475-1573D2FE3D4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20" Type="http://schemas.openxmlformats.org/officeDocument/2006/relationships/slide" Target="slides/slide1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22" Type="http://schemas.openxmlformats.org/officeDocument/2006/relationships/slide" Target="slides/slide14.xml"/><Relationship Id="rId44" Type="http://schemas.openxmlformats.org/officeDocument/2006/relationships/font" Target="fonts/Tahoma-regular.fntdata"/><Relationship Id="rId21" Type="http://schemas.openxmlformats.org/officeDocument/2006/relationships/slide" Target="slides/slide13.xml"/><Relationship Id="rId43" Type="http://schemas.openxmlformats.org/officeDocument/2006/relationships/slide" Target="slides/slide35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45" Type="http://schemas.openxmlformats.org/officeDocument/2006/relationships/font" Target="fonts/Tahoma-bold.fntdata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slide" Target="slides/slide25.xml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35" Type="http://schemas.openxmlformats.org/officeDocument/2006/relationships/slide" Target="slides/slide27.xml"/><Relationship Id="rId12" Type="http://schemas.openxmlformats.org/officeDocument/2006/relationships/slide" Target="slides/slide4.xml"/><Relationship Id="rId34" Type="http://schemas.openxmlformats.org/officeDocument/2006/relationships/slide" Target="slides/slide26.xml"/><Relationship Id="rId15" Type="http://schemas.openxmlformats.org/officeDocument/2006/relationships/slide" Target="slides/slide7.xml"/><Relationship Id="rId37" Type="http://schemas.openxmlformats.org/officeDocument/2006/relationships/slide" Target="slides/slide29.xml"/><Relationship Id="rId14" Type="http://schemas.openxmlformats.org/officeDocument/2006/relationships/slide" Target="slides/slide6.xml"/><Relationship Id="rId36" Type="http://schemas.openxmlformats.org/officeDocument/2006/relationships/slide" Target="slides/slide28.xml"/><Relationship Id="rId17" Type="http://schemas.openxmlformats.org/officeDocument/2006/relationships/slide" Target="slides/slide9.xml"/><Relationship Id="rId39" Type="http://schemas.openxmlformats.org/officeDocument/2006/relationships/slide" Target="slides/slide31.xml"/><Relationship Id="rId16" Type="http://schemas.openxmlformats.org/officeDocument/2006/relationships/slide" Target="slides/slide8.xml"/><Relationship Id="rId38" Type="http://schemas.openxmlformats.org/officeDocument/2006/relationships/slide" Target="slides/slide30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b26ee18768_1_12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gb26ee18768_1_12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08e244c2f_1_4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5" name="Google Shape;165;gf08e244c2f_1_4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f08e244c2f_1_5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3" name="Google Shape;173;gf08e244c2f_1_5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f08e244c2f_1_6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0" name="Google Shape;180;gf08e244c2f_1_6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f08e244c2f_1_6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7" name="Google Shape;187;gf08e244c2f_1_6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eda49945c5_0_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7" name="Google Shape;197;geda49945c5_0_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eda49945c5_0_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7" name="Google Shape;207;geda49945c5_0_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f08e244c2f_1_7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5" name="Google Shape;215;gf08e244c2f_1_7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f08e244c2f_1_8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2" name="Google Shape;222;gf08e244c2f_1_8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08e244c2f_1_8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0" name="Google Shape;230;gf08e244c2f_1_8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b26ee18768_1_3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b26ee18768_1_3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f08e244c2f_1_10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9" name="Google Shape;249;gf08e244c2f_1_10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f08e244c2f_1_1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6" name="Google Shape;256;gf08e244c2f_1_1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f08e244c2f_1_12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64" name="Google Shape;264;gf08e244c2f_1_12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f08e244c2f_1_13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81" name="Google Shape;281;gf08e244c2f_1_13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f08e244c2f_1_14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89" name="Google Shape;289;gf08e244c2f_1_14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f08e244c2f_1_15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8" name="Google Shape;298;gf08e244c2f_1_15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f08e244c2f_1_15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06" name="Google Shape;306;gf08e244c2f_1_15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f08e244c2f_1_16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14" name="Google Shape;314;gf08e244c2f_1_16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f08e244c2f_1_20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6" name="Google Shape;336;gf08e244c2f_1_20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f08e244c2f_1_22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43" name="Google Shape;343;gf08e244c2f_1_22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16a17d163_0_2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b16a17d163_0_2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f08e244c2f_1_22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0" name="Google Shape;350;gf08e244c2f_1_22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eda49945c5_1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8" name="Google Shape;358;geda49945c5_1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f08e244c2f_1_20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66" name="Google Shape;366;gf08e244c2f_1_20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f08e244c2f_1_21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74" name="Google Shape;374;gf08e244c2f_1_21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b26ee18768_1_5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82" name="Google Shape;382;gb26ee18768_1_5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89" name="Google Shape;389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b18d2b0ff5_0_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4" name="Google Shape;104;gb18d2b0ff5_0_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b26ee18768_1_8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1" name="Google Shape;111;gb26ee18768_1_8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b26ee18768_1_7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8" name="Google Shape;118;gb26ee18768_1_7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b26ee18768_1_9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6" name="Google Shape;126;gb26ee18768_1_9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b26ee18768_1_9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gb26ee18768_1_9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b26ee18768_1_10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0" name="Google Shape;150;gb26ee18768_1_10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7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00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59842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8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jpg"/><Relationship Id="rId4" Type="http://schemas.openxmlformats.org/officeDocument/2006/relationships/image" Target="../media/image1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5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Circuitos Combinacionais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62" name="Google Shape;162;p26"/>
          <p:cNvSpPr txBox="1"/>
          <p:nvPr/>
        </p:nvSpPr>
        <p:spPr>
          <a:xfrm>
            <a:off x="1182675" y="1513191"/>
            <a:ext cx="7772400" cy="3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Com os circuitos combinacionais é possível montar: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Decodificadores/Codificadores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Circuitos Aritméticos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Meio somador, somador completo, meio subtrator, etc.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</a:rPr>
              <a:t>Multiplexadores/Demultiplexadores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Códigos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8" name="Google Shape;168;p27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69" name="Google Shape;169;p27"/>
          <p:cNvSpPr txBox="1"/>
          <p:nvPr/>
        </p:nvSpPr>
        <p:spPr>
          <a:xfrm>
            <a:off x="1182675" y="1513200"/>
            <a:ext cx="7761300" cy="12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Existem vários códigos dentro do campo da eletrônica digital, existindo situações em que a utilização de um é vantajosa em relação a outro.</a:t>
            </a:r>
            <a:endParaRPr sz="1800"/>
          </a:p>
        </p:txBody>
      </p:sp>
      <p:sp>
        <p:nvSpPr>
          <p:cNvPr id="170" name="Google Shape;170;p27"/>
          <p:cNvSpPr txBox="1"/>
          <p:nvPr/>
        </p:nvSpPr>
        <p:spPr>
          <a:xfrm>
            <a:off x="1182675" y="3037200"/>
            <a:ext cx="7761300" cy="16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/>
              <a:t>BCD 8421</a:t>
            </a:r>
            <a:endParaRPr sz="1800"/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❏"/>
            </a:pPr>
            <a:r>
              <a:rPr lang="pt-BR" sz="1800"/>
              <a:t>Excesso de 3</a:t>
            </a:r>
            <a:endParaRPr sz="1800"/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❏"/>
            </a:pPr>
            <a:r>
              <a:rPr lang="pt-BR" sz="1800"/>
              <a:t>Gray</a:t>
            </a:r>
            <a:endParaRPr sz="1800"/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❏"/>
            </a:pPr>
            <a:r>
              <a:rPr lang="pt-BR" sz="1800"/>
              <a:t>Entre outros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Código BCD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8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7" name="Google Shape;177;p28"/>
          <p:cNvSpPr txBox="1"/>
          <p:nvPr/>
        </p:nvSpPr>
        <p:spPr>
          <a:xfrm>
            <a:off x="1182675" y="1513200"/>
            <a:ext cx="7761300" cy="30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 código BCD 8421 ou BCD (Binary Code Decimal – decimal codificado em binário) é um dos mais comuns nos sistemas digitais.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Ele é composto de 4 bits, tendo cada bit um peso equivalente ao sistema numérico binário.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Código BCD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3" name="Google Shape;183;p29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aphicFrame>
        <p:nvGraphicFramePr>
          <p:cNvPr id="184" name="Google Shape;184;p29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{F19AF23B-92D1-4973-8475-1573D2FE3D46}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Decimal</a:t>
                      </a:r>
                      <a:endParaRPr/>
                    </a:p>
                  </a:txBody>
                  <a:tcPr marT="91425" marB="91425" marR="91425" marL="91425"/>
                </a:tc>
                <a:tc grid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BCD</a:t>
                      </a:r>
                      <a:endParaRPr/>
                    </a:p>
                  </a:txBody>
                  <a:tcPr marT="91425" marB="91425" marR="91425" marL="91425"/>
                </a:tc>
                <a:tc hMerge="1"/>
                <a:tc hMerge="1"/>
                <a:tc hMerge="1"/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8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2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3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4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5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6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7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8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9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Código BCD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0" name="Google Shape;190;p30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91" name="Google Shape;191;p30"/>
          <p:cNvSpPr txBox="1"/>
          <p:nvPr/>
        </p:nvSpPr>
        <p:spPr>
          <a:xfrm>
            <a:off x="1182675" y="1513200"/>
            <a:ext cx="7761300" cy="12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Converta o número 874</a:t>
            </a:r>
            <a:r>
              <a:rPr baseline="-25000" lang="pt-BR" sz="2200">
                <a:latin typeface="Tahoma"/>
                <a:ea typeface="Tahoma"/>
                <a:cs typeface="Tahoma"/>
                <a:sym typeface="Tahoma"/>
              </a:rPr>
              <a:t>10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 para BCD.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Cada dígito decimal é representado por 4 bits.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Cada grupo de 4 bits não pode ser superior a 9.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2" name="Google Shape;192;p30"/>
          <p:cNvPicPr preferRelativeResize="0"/>
          <p:nvPr/>
        </p:nvPicPr>
        <p:blipFill rotWithShape="1">
          <a:blip r:embed="rId3">
            <a:alphaModFix/>
          </a:blip>
          <a:srcRect b="68277" l="0" r="0" t="0"/>
          <a:stretch/>
        </p:blipFill>
        <p:spPr>
          <a:xfrm>
            <a:off x="1524000" y="2990475"/>
            <a:ext cx="6334125" cy="44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0"/>
          <p:cNvPicPr preferRelativeResize="0"/>
          <p:nvPr/>
        </p:nvPicPr>
        <p:blipFill rotWithShape="1">
          <a:blip r:embed="rId3">
            <a:alphaModFix/>
          </a:blip>
          <a:srcRect b="31877" l="0" r="0" t="30947"/>
          <a:stretch/>
        </p:blipFill>
        <p:spPr>
          <a:xfrm>
            <a:off x="1543488" y="3567900"/>
            <a:ext cx="6295149" cy="52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0"/>
          <p:cNvPicPr preferRelativeResize="0"/>
          <p:nvPr/>
        </p:nvPicPr>
        <p:blipFill rotWithShape="1">
          <a:blip r:embed="rId3">
            <a:alphaModFix/>
          </a:blip>
          <a:srcRect b="0" l="51" r="-2678" t="63050"/>
          <a:stretch/>
        </p:blipFill>
        <p:spPr>
          <a:xfrm>
            <a:off x="1543500" y="4024125"/>
            <a:ext cx="6500375" cy="52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Código BCD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0" name="Google Shape;200;p31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1" name="Google Shape;201;p31"/>
          <p:cNvSpPr txBox="1"/>
          <p:nvPr/>
        </p:nvSpPr>
        <p:spPr>
          <a:xfrm>
            <a:off x="1182675" y="1513200"/>
            <a:ext cx="77613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Outro exemplo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fg02_00000_eq002026" id="202" name="Google Shape;202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33866" y="1908300"/>
            <a:ext cx="5076268" cy="1130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31"/>
          <p:cNvSpPr txBox="1"/>
          <p:nvPr/>
        </p:nvSpPr>
        <p:spPr>
          <a:xfrm>
            <a:off x="1182675" y="3383550"/>
            <a:ext cx="77613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onverta 0110100000111001 (BCD) em decimal.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fg02_00000_eq002027" id="204" name="Google Shape;204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14575" y="3930150"/>
            <a:ext cx="3893300" cy="102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Código BCD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0" name="Google Shape;210;p32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11" name="Google Shape;211;p32"/>
          <p:cNvSpPr txBox="1"/>
          <p:nvPr/>
        </p:nvSpPr>
        <p:spPr>
          <a:xfrm>
            <a:off x="1182675" y="1513200"/>
            <a:ext cx="77613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Comparação entre BCD e binário puro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2" name="Google Shape;212;p32"/>
          <p:cNvSpPr txBox="1"/>
          <p:nvPr/>
        </p:nvSpPr>
        <p:spPr>
          <a:xfrm>
            <a:off x="242875" y="2350550"/>
            <a:ext cx="8634300" cy="22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Exemplo:</a:t>
            </a:r>
            <a:endParaRPr sz="32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</a:t>
            </a:r>
            <a:r>
              <a:rPr lang="pt-BR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137</a:t>
            </a:r>
            <a:r>
              <a:rPr baseline="-25000" lang="pt-BR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pt-BR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10001001</a:t>
            </a:r>
            <a:r>
              <a:rPr baseline="-25000" lang="pt-BR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pt-BR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(binário) </a:t>
            </a:r>
            <a:endParaRPr sz="32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just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137</a:t>
            </a:r>
            <a:r>
              <a:rPr baseline="-25000" lang="pt-BR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pt-BR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0001 0011 0111 (BCD)</a:t>
            </a:r>
            <a:endParaRPr sz="32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rgbClr val="FFFFFF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Código Excesso de 3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8" name="Google Shape;218;p33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19" name="Google Shape;219;p33"/>
          <p:cNvSpPr txBox="1"/>
          <p:nvPr/>
        </p:nvSpPr>
        <p:spPr>
          <a:xfrm>
            <a:off x="1182675" y="1513200"/>
            <a:ext cx="7761300" cy="28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É composto por 4 bits que correspondem aos números decimais no código BCD acrescidos de 3 (0011).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Ele foi criado para facilitar as operações de subtração no sistema binário devido ao fato do complemento de um algarismo do sistema decimal corresponder ao complemento bit a bit do código excesso 3.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rgbClr val="FFFFFF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Código Gray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5" name="Google Shape;225;p34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26" name="Google Shape;226;p34"/>
          <p:cNvSpPr txBox="1"/>
          <p:nvPr/>
        </p:nvSpPr>
        <p:spPr>
          <a:xfrm>
            <a:off x="1182675" y="1513200"/>
            <a:ext cx="7761300" cy="12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Tem como característica o fato de apenas um bit variar na mudança de um número para o próximo. 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Tem por objetivo minimizar a probabilidade de erros.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227" name="Google Shape;227;p34"/>
          <p:cNvGraphicFramePr/>
          <p:nvPr/>
        </p:nvGraphicFramePr>
        <p:xfrm>
          <a:off x="3199900" y="2724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{F19AF23B-92D1-4973-8475-1573D2FE3D46}</a:tableStyleId>
              </a:tblPr>
              <a:tblGrid>
                <a:gridCol w="1366775"/>
                <a:gridCol w="1366775"/>
              </a:tblGrid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Binário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B2 B1 B0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Gray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G2 G1 G0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0 0 0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0 0 1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0 1 0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0 1 1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0 0 0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0 0 1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0 1 1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0 1 0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1 0 0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1 0 1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1 1 0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1 1 1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1 1 0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1 1 1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1 0 1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1 0 0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rgbClr val="FFFFFF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Código Gray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3" name="Google Shape;233;p35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pSp>
        <p:nvGrpSpPr>
          <p:cNvPr id="234" name="Google Shape;234;p35"/>
          <p:cNvGrpSpPr/>
          <p:nvPr/>
        </p:nvGrpSpPr>
        <p:grpSpPr>
          <a:xfrm>
            <a:off x="1245000" y="1844725"/>
            <a:ext cx="2675575" cy="2506425"/>
            <a:chOff x="3302400" y="1463725"/>
            <a:chExt cx="2675575" cy="2506425"/>
          </a:xfrm>
        </p:grpSpPr>
        <p:sp>
          <p:nvSpPr>
            <p:cNvPr id="235" name="Google Shape;235;p35"/>
            <p:cNvSpPr txBox="1"/>
            <p:nvPr/>
          </p:nvSpPr>
          <p:spPr>
            <a:xfrm>
              <a:off x="3302400" y="1463725"/>
              <a:ext cx="2539200" cy="54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MSB                              LSB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B2               B1              B0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36" name="Google Shape;236;p35"/>
            <p:cNvSpPr txBox="1"/>
            <p:nvPr/>
          </p:nvSpPr>
          <p:spPr>
            <a:xfrm>
              <a:off x="3302400" y="3617350"/>
              <a:ext cx="2539200" cy="35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G2               G1              G0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cxnSp>
          <p:nvCxnSpPr>
            <p:cNvPr id="237" name="Google Shape;237;p35"/>
            <p:cNvCxnSpPr/>
            <p:nvPr/>
          </p:nvCxnSpPr>
          <p:spPr>
            <a:xfrm>
              <a:off x="3515700" y="2005325"/>
              <a:ext cx="0" cy="1523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38" name="Google Shape;238;p35"/>
            <p:cNvCxnSpPr/>
            <p:nvPr/>
          </p:nvCxnSpPr>
          <p:spPr>
            <a:xfrm>
              <a:off x="4506300" y="2005325"/>
              <a:ext cx="0" cy="1523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39" name="Google Shape;239;p35"/>
            <p:cNvSpPr txBox="1"/>
            <p:nvPr/>
          </p:nvSpPr>
          <p:spPr>
            <a:xfrm>
              <a:off x="3742975" y="2612975"/>
              <a:ext cx="1015800" cy="546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Diferente?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Sim = 1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cxnSp>
          <p:nvCxnSpPr>
            <p:cNvPr id="240" name="Google Shape;240;p35"/>
            <p:cNvCxnSpPr/>
            <p:nvPr/>
          </p:nvCxnSpPr>
          <p:spPr>
            <a:xfrm>
              <a:off x="5547057" y="2005325"/>
              <a:ext cx="0" cy="1523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41" name="Google Shape;241;p35"/>
            <p:cNvSpPr txBox="1"/>
            <p:nvPr/>
          </p:nvSpPr>
          <p:spPr>
            <a:xfrm>
              <a:off x="4962175" y="2612975"/>
              <a:ext cx="1015800" cy="546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Diferente?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Sim = 1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cxnSp>
          <p:nvCxnSpPr>
            <p:cNvPr id="242" name="Google Shape;242;p35"/>
            <p:cNvCxnSpPr/>
            <p:nvPr/>
          </p:nvCxnSpPr>
          <p:spPr>
            <a:xfrm>
              <a:off x="3528825" y="2226675"/>
              <a:ext cx="5991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3" name="Google Shape;243;p35"/>
            <p:cNvCxnSpPr/>
            <p:nvPr/>
          </p:nvCxnSpPr>
          <p:spPr>
            <a:xfrm>
              <a:off x="4105625" y="2224747"/>
              <a:ext cx="0" cy="3906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4" name="Google Shape;244;p35"/>
            <p:cNvCxnSpPr/>
            <p:nvPr/>
          </p:nvCxnSpPr>
          <p:spPr>
            <a:xfrm>
              <a:off x="4519425" y="2226675"/>
              <a:ext cx="5991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5" name="Google Shape;245;p35"/>
            <p:cNvCxnSpPr/>
            <p:nvPr/>
          </p:nvCxnSpPr>
          <p:spPr>
            <a:xfrm>
              <a:off x="5096225" y="2224747"/>
              <a:ext cx="0" cy="3906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aphicFrame>
        <p:nvGraphicFramePr>
          <p:cNvPr id="246" name="Google Shape;246;p35"/>
          <p:cNvGraphicFramePr/>
          <p:nvPr/>
        </p:nvGraphicFramePr>
        <p:xfrm>
          <a:off x="5104900" y="1962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{F19AF23B-92D1-4973-8475-1573D2FE3D46}</a:tableStyleId>
              </a:tblPr>
              <a:tblGrid>
                <a:gridCol w="1366775"/>
                <a:gridCol w="1366775"/>
              </a:tblGrid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Binário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B2 B1 B0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Gray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G2 G1 G0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0 0 0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0 0 1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0 1 0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0 1 1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0 0 0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0 0 1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0 1 1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0 1 0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96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1 0 0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1 0 1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1 1 0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1 1 1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1 1 0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1 1 1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1 0 1</a:t>
                      </a:r>
                      <a:endParaRPr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/>
                        <a:t>1 0 0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Conhecer o que são circuitos combinacionais.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a projetar circuitos combinacionais.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Conhecer os circuitos decodificadores.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2" name="Google Shape;252;p3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53" name="Google Shape;253;p36"/>
          <p:cNvSpPr txBox="1"/>
          <p:nvPr/>
        </p:nvSpPr>
        <p:spPr>
          <a:xfrm>
            <a:off x="1182675" y="1513200"/>
            <a:ext cx="7772400" cy="3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Decodificador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Dispositivo que converte um código qualquer desconhecido em um código conhecido pela máquina ou pelo usuário. 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É um circuito lógico de várias entradas binárias e várias linhas de saída.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Somente uma linha de saída é acionada por vez para cada combinação das linhas de entrada.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9" name="Google Shape;259;p3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60" name="Google Shape;260;p37"/>
          <p:cNvSpPr txBox="1"/>
          <p:nvPr/>
        </p:nvSpPr>
        <p:spPr>
          <a:xfrm>
            <a:off x="1182675" y="1513200"/>
            <a:ext cx="77724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Decodificador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É um circuito combinacional que ativa uma saída diferente para cada código diferente colocado em suas entradas. 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Veja a tabela-verdade abaixo:</a:t>
            </a:r>
            <a:endParaRPr sz="1800">
              <a:solidFill>
                <a:schemeClr val="dk1"/>
              </a:solidFill>
            </a:endParaRPr>
          </a:p>
        </p:txBody>
      </p:sp>
      <p:graphicFrame>
        <p:nvGraphicFramePr>
          <p:cNvPr id="261" name="Google Shape;261;p37"/>
          <p:cNvGraphicFramePr/>
          <p:nvPr/>
        </p:nvGraphicFramePr>
        <p:xfrm>
          <a:off x="2740688" y="311982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{F19AF23B-92D1-4973-8475-1573D2FE3D46}</a:tableStyleId>
              </a:tblPr>
              <a:tblGrid>
                <a:gridCol w="594750"/>
                <a:gridCol w="613575"/>
                <a:gridCol w="613575"/>
                <a:gridCol w="613575"/>
                <a:gridCol w="613575"/>
                <a:gridCol w="613575"/>
              </a:tblGrid>
              <a:tr h="243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S3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46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7" name="Google Shape;267;p38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68" name="Google Shape;268;p38"/>
          <p:cNvSpPr txBox="1"/>
          <p:nvPr/>
        </p:nvSpPr>
        <p:spPr>
          <a:xfrm>
            <a:off x="1182675" y="1513200"/>
            <a:ext cx="77724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Circuito Decodificador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A tabela indica uma saída diferente para cada caso de entrada que possui, o que por definição caracteriza um circuito decodificador.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69" name="Google Shape;269;p38"/>
          <p:cNvSpPr txBox="1"/>
          <p:nvPr/>
        </p:nvSpPr>
        <p:spPr>
          <a:xfrm>
            <a:off x="5402162" y="2918875"/>
            <a:ext cx="11970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S0 = A B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70" name="Google Shape;270;p38"/>
          <p:cNvCxnSpPr/>
          <p:nvPr/>
        </p:nvCxnSpPr>
        <p:spPr>
          <a:xfrm>
            <a:off x="6236205" y="29523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71" name="Google Shape;27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838" y="2918875"/>
            <a:ext cx="2327450" cy="2148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2" name="Google Shape;272;p38"/>
          <p:cNvCxnSpPr/>
          <p:nvPr/>
        </p:nvCxnSpPr>
        <p:spPr>
          <a:xfrm>
            <a:off x="6007605" y="29523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3" name="Google Shape;273;p38"/>
          <p:cNvSpPr txBox="1"/>
          <p:nvPr/>
        </p:nvSpPr>
        <p:spPr>
          <a:xfrm>
            <a:off x="5402162" y="3528475"/>
            <a:ext cx="11970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S1 = A B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74" name="Google Shape;274;p38"/>
          <p:cNvCxnSpPr/>
          <p:nvPr/>
        </p:nvCxnSpPr>
        <p:spPr>
          <a:xfrm>
            <a:off x="6007605" y="35619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5" name="Google Shape;275;p38"/>
          <p:cNvSpPr txBox="1"/>
          <p:nvPr/>
        </p:nvSpPr>
        <p:spPr>
          <a:xfrm>
            <a:off x="5402162" y="4061875"/>
            <a:ext cx="11970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S2 = A B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76" name="Google Shape;276;p38"/>
          <p:cNvCxnSpPr/>
          <p:nvPr/>
        </p:nvCxnSpPr>
        <p:spPr>
          <a:xfrm>
            <a:off x="6236205" y="40953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7" name="Google Shape;277;p38"/>
          <p:cNvSpPr txBox="1"/>
          <p:nvPr/>
        </p:nvSpPr>
        <p:spPr>
          <a:xfrm>
            <a:off x="5402162" y="4595275"/>
            <a:ext cx="11970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S3 = A B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8" name="Google Shape;278;p38"/>
          <p:cNvSpPr txBox="1"/>
          <p:nvPr/>
        </p:nvSpPr>
        <p:spPr>
          <a:xfrm>
            <a:off x="7064675" y="3516850"/>
            <a:ext cx="1277700" cy="644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(2x4)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4" name="Google Shape;284;p39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85" name="Google Shape;285;p39"/>
          <p:cNvSpPr txBox="1"/>
          <p:nvPr/>
        </p:nvSpPr>
        <p:spPr>
          <a:xfrm>
            <a:off x="1182675" y="1513200"/>
            <a:ext cx="77724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Projete um decodificador para, a partir de um código binário, escrever a sequência das letras do nome P A U L O em um display de 7 segmentos.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286" name="Google Shape;28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2258" y="2943000"/>
            <a:ext cx="5939485" cy="20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2" name="Google Shape;292;p40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93" name="Google Shape;293;p40"/>
          <p:cNvSpPr txBox="1"/>
          <p:nvPr/>
        </p:nvSpPr>
        <p:spPr>
          <a:xfrm>
            <a:off x="1182675" y="1513200"/>
            <a:ext cx="77724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Projete um decodificador para, a partir de um código binário, escrever a sequência das letras do nome P A U L O em um display de 7 segmentos.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294" name="Google Shape;294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0275" y="3128946"/>
            <a:ext cx="1206450" cy="16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007400"/>
            <a:ext cx="2655349" cy="189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1" name="Google Shape;301;p41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02" name="Google Shape;302;p41"/>
          <p:cNvSpPr txBox="1"/>
          <p:nvPr/>
        </p:nvSpPr>
        <p:spPr>
          <a:xfrm>
            <a:off x="1182675" y="1513200"/>
            <a:ext cx="77724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Projete um decodificador para, a partir de um código binário, escrever a sequência das letras do nome P A U L O em um display de 7 segmentos.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303" name="Google Shape;30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6071" y="2943000"/>
            <a:ext cx="6678877" cy="20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9" name="Google Shape;309;p42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10" name="Google Shape;310;p42"/>
          <p:cNvSpPr txBox="1"/>
          <p:nvPr/>
        </p:nvSpPr>
        <p:spPr>
          <a:xfrm>
            <a:off x="1182675" y="1513200"/>
            <a:ext cx="77724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Projete um decodificador para, a partir de um código binário, escrever a sequência das letras do nome P A U L O em um display de 7 segmentos.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311" name="Google Shape;31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9122" y="2943000"/>
            <a:ext cx="5385756" cy="20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7" name="Google Shape;317;p43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18" name="Google Shape;318;p43"/>
          <p:cNvSpPr txBox="1"/>
          <p:nvPr/>
        </p:nvSpPr>
        <p:spPr>
          <a:xfrm>
            <a:off x="1182675" y="1513200"/>
            <a:ext cx="7772400" cy="20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Projete um decodificador para, a partir de um código binário, escrever a sequência das letras do nome P A U L O em um display de 7 segmentos.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Expressões: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19" name="Google Shape;319;p43"/>
          <p:cNvSpPr txBox="1"/>
          <p:nvPr/>
        </p:nvSpPr>
        <p:spPr>
          <a:xfrm>
            <a:off x="2185854" y="3731525"/>
            <a:ext cx="8352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= Y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20" name="Google Shape;320;p43"/>
          <p:cNvCxnSpPr/>
          <p:nvPr/>
        </p:nvCxnSpPr>
        <p:spPr>
          <a:xfrm>
            <a:off x="2689062" y="376499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1" name="Google Shape;321;p43"/>
          <p:cNvSpPr txBox="1"/>
          <p:nvPr/>
        </p:nvSpPr>
        <p:spPr>
          <a:xfrm>
            <a:off x="2125562" y="4366675"/>
            <a:ext cx="11970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d = Y + X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2" name="Google Shape;322;p43"/>
          <p:cNvSpPr txBox="1"/>
          <p:nvPr/>
        </p:nvSpPr>
        <p:spPr>
          <a:xfrm>
            <a:off x="4030562" y="3757075"/>
            <a:ext cx="11970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 = Y + Z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23" name="Google Shape;323;p43"/>
          <p:cNvCxnSpPr/>
          <p:nvPr/>
        </p:nvCxnSpPr>
        <p:spPr>
          <a:xfrm>
            <a:off x="4979869" y="37905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4" name="Google Shape;324;p43"/>
          <p:cNvCxnSpPr/>
          <p:nvPr/>
        </p:nvCxnSpPr>
        <p:spPr>
          <a:xfrm>
            <a:off x="4559805" y="37905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5" name="Google Shape;325;p43"/>
          <p:cNvSpPr txBox="1"/>
          <p:nvPr/>
        </p:nvSpPr>
        <p:spPr>
          <a:xfrm>
            <a:off x="4030544" y="4366675"/>
            <a:ext cx="17880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 = f = X + Y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26" name="Google Shape;326;p43"/>
          <p:cNvCxnSpPr/>
          <p:nvPr/>
        </p:nvCxnSpPr>
        <p:spPr>
          <a:xfrm>
            <a:off x="5371962" y="44001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7" name="Google Shape;327;p43"/>
          <p:cNvCxnSpPr/>
          <p:nvPr/>
        </p:nvCxnSpPr>
        <p:spPr>
          <a:xfrm>
            <a:off x="4903669" y="44001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8" name="Google Shape;328;p43"/>
          <p:cNvSpPr txBox="1"/>
          <p:nvPr/>
        </p:nvSpPr>
        <p:spPr>
          <a:xfrm>
            <a:off x="6316549" y="3757075"/>
            <a:ext cx="18924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 = X + YZ + YZ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29" name="Google Shape;329;p43"/>
          <p:cNvCxnSpPr/>
          <p:nvPr/>
        </p:nvCxnSpPr>
        <p:spPr>
          <a:xfrm>
            <a:off x="7939855" y="379986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0" name="Google Shape;330;p43"/>
          <p:cNvCxnSpPr/>
          <p:nvPr/>
        </p:nvCxnSpPr>
        <p:spPr>
          <a:xfrm>
            <a:off x="7226805" y="37905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1" name="Google Shape;331;p43"/>
          <p:cNvSpPr txBox="1"/>
          <p:nvPr/>
        </p:nvSpPr>
        <p:spPr>
          <a:xfrm>
            <a:off x="6316562" y="4366675"/>
            <a:ext cx="11970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g = X Y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32" name="Google Shape;332;p43"/>
          <p:cNvCxnSpPr/>
          <p:nvPr/>
        </p:nvCxnSpPr>
        <p:spPr>
          <a:xfrm>
            <a:off x="7048362" y="44001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3" name="Google Shape;333;p43"/>
          <p:cNvCxnSpPr/>
          <p:nvPr/>
        </p:nvCxnSpPr>
        <p:spPr>
          <a:xfrm>
            <a:off x="6819762" y="440014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9" name="Google Shape;339;p44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40" name="Google Shape;340;p44"/>
          <p:cNvSpPr txBox="1"/>
          <p:nvPr/>
        </p:nvSpPr>
        <p:spPr>
          <a:xfrm>
            <a:off x="1182675" y="1513200"/>
            <a:ext cx="7772400" cy="27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Exemplo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Projete um decodificador para, a partir de um código binário, escrever a sequência das letras do nome P A U L O em um display de 7 segmentos.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Vídeo: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</a:rPr>
              <a:t>https://youtu.be/JSxUBmUQ3xA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6" name="Google Shape;346;p45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47" name="Google Shape;347;p45"/>
          <p:cNvSpPr txBox="1"/>
          <p:nvPr/>
        </p:nvSpPr>
        <p:spPr>
          <a:xfrm>
            <a:off x="1182675" y="1513200"/>
            <a:ext cx="7772400" cy="3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Modelos comerciais (alguns exemplos)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7447 - BCD para 7 segmentos - Anodo Comum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74138 - 3 para 8 Decodificador (3 entradas 8 saídas)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74154 - 4 para 16 Decodificador (4 entradas 16 saídas)</a:t>
            </a:r>
            <a:endParaRPr sz="18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7448 - BCD para 7 segmentos - Catodo Comum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0" name="Google Shape;100;p19"/>
          <p:cNvSpPr txBox="1"/>
          <p:nvPr/>
        </p:nvSpPr>
        <p:spPr>
          <a:xfrm>
            <a:off x="1182675" y="1513270"/>
            <a:ext cx="7772400" cy="12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 circuito combinacional é aquele em que a saída depende única e exclusivamente das combinações entre as variáveis de entrada.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5531" y="3051070"/>
            <a:ext cx="4832939" cy="1633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3" name="Google Shape;353;p46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54" name="Google Shape;354;p46"/>
          <p:cNvSpPr txBox="1"/>
          <p:nvPr/>
        </p:nvSpPr>
        <p:spPr>
          <a:xfrm>
            <a:off x="1182675" y="1513200"/>
            <a:ext cx="7772400" cy="27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Modelos comerciais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7448 - BCD para 7 segmentos - Catodo Comum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❏"/>
            </a:pPr>
            <a:r>
              <a:rPr lang="pt-BR" sz="1800">
                <a:solidFill>
                  <a:schemeClr val="dk1"/>
                </a:solidFill>
              </a:rPr>
              <a:t>BCD to 7 Segment Decoder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355" name="Google Shape;35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1" name="Google Shape;361;p47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62" name="Google Shape;362;p47"/>
          <p:cNvPicPr preferRelativeResize="0"/>
          <p:nvPr/>
        </p:nvPicPr>
        <p:blipFill rotWithShape="1">
          <a:blip r:embed="rId3">
            <a:alphaModFix/>
          </a:blip>
          <a:srcRect b="15732" l="6349" r="5954" t="61352"/>
          <a:stretch/>
        </p:blipFill>
        <p:spPr>
          <a:xfrm>
            <a:off x="186812" y="2351600"/>
            <a:ext cx="8770375" cy="1718825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47"/>
          <p:cNvSpPr txBox="1"/>
          <p:nvPr/>
        </p:nvSpPr>
        <p:spPr>
          <a:xfrm>
            <a:off x="1182675" y="1513200"/>
            <a:ext cx="77724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Calculadora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9" name="Google Shape;369;p48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70" name="Google Shape;370;p48"/>
          <p:cNvSpPr txBox="1"/>
          <p:nvPr/>
        </p:nvSpPr>
        <p:spPr>
          <a:xfrm>
            <a:off x="1182675" y="1513200"/>
            <a:ext cx="7772400" cy="14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Exemplo</a:t>
            </a:r>
            <a:endParaRPr sz="1800">
              <a:solidFill>
                <a:srgbClr val="FF0000"/>
              </a:solidFill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❏"/>
            </a:pPr>
            <a:r>
              <a:rPr lang="pt-BR" sz="1800">
                <a:solidFill>
                  <a:srgbClr val="FF0000"/>
                </a:solidFill>
              </a:rPr>
              <a:t>Projete um decodificador para, a partir de um código binário, escrever a sequência das letras do nome “b r e n o” em um display de 7 segmentos.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371" name="Google Shape;371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6650" y="3085300"/>
            <a:ext cx="3010700" cy="99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Decodificador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7" name="Google Shape;377;p49"/>
          <p:cNvSpPr txBox="1"/>
          <p:nvPr>
            <p:ph idx="12" type="sldNum"/>
          </p:nvPr>
        </p:nvSpPr>
        <p:spPr>
          <a:xfrm>
            <a:off x="8342504" y="4684150"/>
            <a:ext cx="3405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78" name="Google Shape;378;p49"/>
          <p:cNvSpPr txBox="1"/>
          <p:nvPr/>
        </p:nvSpPr>
        <p:spPr>
          <a:xfrm>
            <a:off x="1182675" y="1513200"/>
            <a:ext cx="77724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Exemplo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379" name="Google Shape;379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6737" y="2021300"/>
            <a:ext cx="5850526" cy="296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5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5" name="Google Shape;385;p5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86" name="Google Shape;386;p50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o que são circuitos combinacionais.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 a projetar circuitos combinacionais.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os circuitos decodificadores.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51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2" name="Google Shape;392;p5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3" name="Google Shape;393;p5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7" name="Google Shape;107;p2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2820" y="1409634"/>
            <a:ext cx="4918360" cy="3581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4" name="Google Shape;114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15" name="Google Shape;115;p21"/>
          <p:cNvSpPr txBox="1"/>
          <p:nvPr/>
        </p:nvSpPr>
        <p:spPr>
          <a:xfrm>
            <a:off x="1182675" y="1513238"/>
            <a:ext cx="7772400" cy="32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Uma empresa deseja implantar um esquema de prioridades no seu intercomunicador central da seguinte forma: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A) Presidente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B) Vice Presidente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C) Engenharia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D) Chefe de Seção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" name="Google Shape;121;p2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2" name="Google Shape;122;p22"/>
          <p:cNvSpPr txBox="1"/>
          <p:nvPr/>
        </p:nvSpPr>
        <p:spPr>
          <a:xfrm>
            <a:off x="1182675" y="1513202"/>
            <a:ext cx="77724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Situação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6463" y="1946700"/>
            <a:ext cx="6791074" cy="312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9" name="Google Shape;129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0" name="Google Shape;130;p23"/>
          <p:cNvSpPr txBox="1"/>
          <p:nvPr/>
        </p:nvSpPr>
        <p:spPr>
          <a:xfrm>
            <a:off x="1182675" y="1513203"/>
            <a:ext cx="77724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Tabela Verdade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131" name="Google Shape;131;p23"/>
          <p:cNvGraphicFramePr/>
          <p:nvPr/>
        </p:nvGraphicFramePr>
        <p:xfrm>
          <a:off x="2326675" y="1941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{F19AF23B-92D1-4973-8475-1573D2FE3D46}</a:tableStyleId>
              </a:tblPr>
              <a:tblGrid>
                <a:gridCol w="565850"/>
                <a:gridCol w="583775"/>
                <a:gridCol w="619700"/>
                <a:gridCol w="529925"/>
                <a:gridCol w="547850"/>
                <a:gridCol w="547850"/>
                <a:gridCol w="547850"/>
                <a:gridCol w="547850"/>
              </a:tblGrid>
              <a:tr h="2076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A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B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C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D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Sa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Sb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Sc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Sd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198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275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3084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1987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0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0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800">
                          <a:solidFill>
                            <a:schemeClr val="dk1"/>
                          </a:solidFill>
                        </a:rPr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7" name="Google Shape;137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8" name="Google Shape;138;p24"/>
          <p:cNvSpPr txBox="1"/>
          <p:nvPr/>
        </p:nvSpPr>
        <p:spPr>
          <a:xfrm>
            <a:off x="1182675" y="1513202"/>
            <a:ext cx="7772400" cy="4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Expressões Simplificadas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	Sa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45720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Sb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45720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Sc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45720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Sd</a:t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139" name="Google Shape;139;p24"/>
          <p:cNvGraphicFramePr/>
          <p:nvPr/>
        </p:nvGraphicFramePr>
        <p:xfrm>
          <a:off x="3036313" y="2038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{F19AF23B-92D1-4973-8475-1573D2FE3D46}</a:tableStyleId>
              </a:tblPr>
              <a:tblGrid>
                <a:gridCol w="613875"/>
                <a:gridCol w="614375"/>
                <a:gridCol w="614375"/>
                <a:gridCol w="614375"/>
                <a:gridCol w="614375"/>
              </a:tblGrid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C D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582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B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40" name="Google Shape;140;p24"/>
          <p:cNvCxnSpPr/>
          <p:nvPr/>
        </p:nvCxnSpPr>
        <p:spPr>
          <a:xfrm>
            <a:off x="3746195" y="212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24"/>
          <p:cNvCxnSpPr/>
          <p:nvPr/>
        </p:nvCxnSpPr>
        <p:spPr>
          <a:xfrm>
            <a:off x="3985888" y="212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24"/>
          <p:cNvCxnSpPr/>
          <p:nvPr/>
        </p:nvCxnSpPr>
        <p:spPr>
          <a:xfrm>
            <a:off x="4368817" y="212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3" name="Google Shape;143;p24"/>
          <p:cNvCxnSpPr/>
          <p:nvPr/>
        </p:nvCxnSpPr>
        <p:spPr>
          <a:xfrm>
            <a:off x="5807453" y="212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" name="Google Shape;144;p24"/>
          <p:cNvCxnSpPr/>
          <p:nvPr/>
        </p:nvCxnSpPr>
        <p:spPr>
          <a:xfrm>
            <a:off x="3123574" y="26821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24"/>
          <p:cNvCxnSpPr/>
          <p:nvPr/>
        </p:nvCxnSpPr>
        <p:spPr>
          <a:xfrm>
            <a:off x="3363266" y="26821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" name="Google Shape;146;p24"/>
          <p:cNvCxnSpPr/>
          <p:nvPr/>
        </p:nvCxnSpPr>
        <p:spPr>
          <a:xfrm>
            <a:off x="3158780" y="32917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7" name="Google Shape;147;p24"/>
          <p:cNvCxnSpPr/>
          <p:nvPr/>
        </p:nvCxnSpPr>
        <p:spPr>
          <a:xfrm>
            <a:off x="3363266" y="4434768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Circuitos Combinacionais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3" name="Google Shape;153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4" name="Google Shape;154;p25"/>
          <p:cNvSpPr txBox="1"/>
          <p:nvPr/>
        </p:nvSpPr>
        <p:spPr>
          <a:xfrm>
            <a:off x="1182675" y="1513177"/>
            <a:ext cx="7772400" cy="8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único com 4 entradas (A, B, C e D) e 4 saídas (Sa, Sb, Sc e Sd).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5" name="Google Shape;15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4513" y="2317825"/>
            <a:ext cx="4194975" cy="267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