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1" r:id="rId5"/>
    <p:sldMasterId id="2147483662" r:id="rId6"/>
    <p:sldMasterId id="2147483663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</p:sldIdLst>
  <p:sldSz cy="5143500" cx="9144000"/>
  <p:notesSz cx="6858000" cy="9144000"/>
  <p:embeddedFontLst>
    <p:embeddedFont>
      <p:font typeface="Tahoma"/>
      <p:regular r:id="rId32"/>
      <p:bold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0AF4DB6-FDEF-4CE4-8682-F58E18F8999F}">
  <a:tblStyle styleId="{A0AF4DB6-FDEF-4CE4-8682-F58E18F8999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1" Type="http://schemas.openxmlformats.org/officeDocument/2006/relationships/theme" Target="theme/theme4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11" Type="http://schemas.openxmlformats.org/officeDocument/2006/relationships/slide" Target="slides/slide3.xml"/><Relationship Id="rId33" Type="http://schemas.openxmlformats.org/officeDocument/2006/relationships/font" Target="fonts/Tahoma-bold.fntdata"/><Relationship Id="rId10" Type="http://schemas.openxmlformats.org/officeDocument/2006/relationships/slide" Target="slides/slide2.xml"/><Relationship Id="rId32" Type="http://schemas.openxmlformats.org/officeDocument/2006/relationships/font" Target="fonts/Tahoma-regular.fntdata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9670935179_2_15:notes"/>
          <p:cNvSpPr/>
          <p:nvPr>
            <p:ph idx="2" type="sldImg"/>
          </p:nvPr>
        </p:nvSpPr>
        <p:spPr>
          <a:xfrm>
            <a:off x="1003700" y="695135"/>
            <a:ext cx="4849158" cy="342815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3" name="Google Shape;83;g9670935179_2_15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9b02610be7_0_108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20" name="Google Shape;220;g9b02610be7_0_108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9db9dc59c5_0_2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52" name="Google Shape;252;g9db9dc59c5_0_2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11237e22196_0_28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79" name="Google Shape;279;g11237e22196_0_28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9db9dc59c5_0_11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96" name="Google Shape;296;g9db9dc59c5_0_11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9db9dc59c5_0_34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28" name="Google Shape;328;g9db9dc59c5_0_34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11237e22196_0_6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56" name="Google Shape;356;g11237e22196_0_6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9db9dc59c5_0_146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73" name="Google Shape;373;g9db9dc59c5_0_146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9db9dc59c5_0_278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13" name="Google Shape;413;g9db9dc59c5_0_278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9db9dc59c5_0_305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21" name="Google Shape;421;g9db9dc59c5_0_305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9db9dc59c5_0_311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48" name="Google Shape;448;g9db9dc59c5_0_311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9670935179_2_44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9" name="Google Shape;89;g9670935179_2_44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11237e22196_0_92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86" name="Google Shape;486;g11237e22196_0_92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11237e22196_0_101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96" name="Google Shape;496;g11237e22196_0_101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9670935179_0_13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41" name="Google Shape;541;g9670935179_0_13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9670935179_2_54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48" name="Google Shape;548;g9670935179_2_54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9670935179_2_49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6" name="Google Shape;96;g9670935179_2_49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9b02610be7_0_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3" name="Google Shape;103;g9b02610be7_0_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9b02610be7_0_77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9" name="Google Shape;129;g9b02610be7_0_77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9b02610be7_0_25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0" name="Google Shape;140;g9b02610be7_0_25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9b02610be7_0_94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66" name="Google Shape;166;g9b02610be7_0_94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9db9dc59c5_0_219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77" name="Google Shape;177;g9db9dc59c5_0_219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1237e22196_0_1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11" name="Google Shape;211;g11237e22196_0_1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ayout with centered title and subtitle placeholders" type="title">
  <p:cSld name="TITL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622080" y="1932412"/>
            <a:ext cx="7050240" cy="133339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subTitle"/>
          </p:nvPr>
        </p:nvSpPr>
        <p:spPr>
          <a:xfrm>
            <a:off x="1244160" y="3524997"/>
            <a:ext cx="5806080" cy="1589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lvl="2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lvl="3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lvl="4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lvl="5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lvl="6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lvl="7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lvl="8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type="tx">
  <p:cSld name="TITLE_AND_BOD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1224000" y="99356"/>
            <a:ext cx="7702559" cy="108572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26880" y="1468749"/>
            <a:ext cx="8357760" cy="29821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80" name="Google Shape;80;p16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3.jp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13060" l="0" r="0" t="10428"/>
          <a:stretch/>
        </p:blipFill>
        <p:spPr>
          <a:xfrm>
            <a:off x="33125" y="128275"/>
            <a:ext cx="9110875" cy="149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98880" y="2694145"/>
            <a:ext cx="4211999" cy="2396076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/>
          <p:nvPr/>
        </p:nvSpPr>
        <p:spPr>
          <a:xfrm>
            <a:off x="162720" y="1840607"/>
            <a:ext cx="8979900" cy="61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32A041"/>
              </a:gs>
            </a:gsLst>
            <a:lin ang="360000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3"/>
          <p:cNvSpPr txBox="1"/>
          <p:nvPr>
            <p:ph type="title"/>
          </p:nvPr>
        </p:nvSpPr>
        <p:spPr>
          <a:xfrm>
            <a:off x="456480" y="204473"/>
            <a:ext cx="8226720" cy="85677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800640" y="2620708"/>
            <a:ext cx="7541280" cy="20317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1" i="0" sz="2200" u="none" cap="none" strike="noStrike">
                <a:solidFill>
                  <a:srgbClr val="32A04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1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1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13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898880" y="2694145"/>
            <a:ext cx="4211999" cy="2396076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/>
          <p:nvPr/>
        </p:nvSpPr>
        <p:spPr>
          <a:xfrm>
            <a:off x="0" y="0"/>
            <a:ext cx="9144000" cy="1163479"/>
          </a:xfrm>
          <a:prstGeom prst="rect">
            <a:avLst/>
          </a:prstGeom>
          <a:gradFill>
            <a:gsLst>
              <a:gs pos="0">
                <a:srgbClr val="32A041"/>
              </a:gs>
              <a:gs pos="100000">
                <a:srgbClr val="FFFFFF"/>
              </a:gs>
            </a:gsLst>
            <a:lin ang="1086000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5"/>
          <p:cNvSpPr txBox="1"/>
          <p:nvPr>
            <p:ph idx="10" type="dt"/>
          </p:nvPr>
        </p:nvSpPr>
        <p:spPr>
          <a:xfrm>
            <a:off x="4564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15"/>
          <p:cNvSpPr txBox="1"/>
          <p:nvPr>
            <p:ph idx="11" type="ftr"/>
          </p:nvPr>
        </p:nvSpPr>
        <p:spPr>
          <a:xfrm>
            <a:off x="3127680" y="4684156"/>
            <a:ext cx="289728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Google Shape;70;p15"/>
          <p:cNvSpPr txBox="1"/>
          <p:nvPr>
            <p:ph idx="12" type="sldNum"/>
          </p:nvPr>
        </p:nvSpPr>
        <p:spPr>
          <a:xfrm>
            <a:off x="6554880" y="4684156"/>
            <a:ext cx="2128320" cy="352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5"/>
          <p:cNvSpPr/>
          <p:nvPr/>
        </p:nvSpPr>
        <p:spPr>
          <a:xfrm>
            <a:off x="0" y="1163479"/>
            <a:ext cx="9144000" cy="61917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FFFFFF"/>
              </a:gs>
            </a:gsLst>
            <a:lin ang="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26880" y="1468749"/>
            <a:ext cx="8357760" cy="29821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22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0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3" name="Google Shape;73;p15"/>
          <p:cNvSpPr txBox="1"/>
          <p:nvPr>
            <p:ph type="title"/>
          </p:nvPr>
        </p:nvSpPr>
        <p:spPr>
          <a:xfrm>
            <a:off x="1224000" y="99356"/>
            <a:ext cx="7702559" cy="108572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74" name="Google Shape;74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" y="24479"/>
            <a:ext cx="1068480" cy="110156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Relationship Id="rId4" Type="http://schemas.openxmlformats.org/officeDocument/2006/relationships/image" Target="../media/image18.png"/><Relationship Id="rId5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Relationship Id="rId4" Type="http://schemas.openxmlformats.org/officeDocument/2006/relationships/image" Target="../media/image18.png"/><Relationship Id="rId5" Type="http://schemas.openxmlformats.org/officeDocument/2006/relationships/image" Target="../media/image1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Relationship Id="rId4" Type="http://schemas.openxmlformats.org/officeDocument/2006/relationships/image" Target="../media/image18.png"/><Relationship Id="rId9" Type="http://schemas.openxmlformats.org/officeDocument/2006/relationships/image" Target="../media/image16.png"/><Relationship Id="rId5" Type="http://schemas.openxmlformats.org/officeDocument/2006/relationships/image" Target="../media/image9.png"/><Relationship Id="rId6" Type="http://schemas.openxmlformats.org/officeDocument/2006/relationships/image" Target="../media/image22.png"/><Relationship Id="rId7" Type="http://schemas.openxmlformats.org/officeDocument/2006/relationships/image" Target="../media/image11.png"/><Relationship Id="rId8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0.png"/><Relationship Id="rId4" Type="http://schemas.openxmlformats.org/officeDocument/2006/relationships/image" Target="../media/image17.png"/><Relationship Id="rId5" Type="http://schemas.openxmlformats.org/officeDocument/2006/relationships/image" Target="../media/image2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0.png"/><Relationship Id="rId4" Type="http://schemas.openxmlformats.org/officeDocument/2006/relationships/image" Target="../media/image17.png"/><Relationship Id="rId5" Type="http://schemas.openxmlformats.org/officeDocument/2006/relationships/image" Target="../media/image1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0.png"/><Relationship Id="rId4" Type="http://schemas.openxmlformats.org/officeDocument/2006/relationships/image" Target="../media/image17.png"/><Relationship Id="rId9" Type="http://schemas.openxmlformats.org/officeDocument/2006/relationships/image" Target="../media/image4.png"/><Relationship Id="rId5" Type="http://schemas.openxmlformats.org/officeDocument/2006/relationships/image" Target="../media/image24.png"/><Relationship Id="rId6" Type="http://schemas.openxmlformats.org/officeDocument/2006/relationships/image" Target="../media/image16.png"/><Relationship Id="rId7" Type="http://schemas.openxmlformats.org/officeDocument/2006/relationships/image" Target="../media/image22.png"/><Relationship Id="rId8" Type="http://schemas.openxmlformats.org/officeDocument/2006/relationships/image" Target="../media/image1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7.png"/><Relationship Id="rId4" Type="http://schemas.openxmlformats.org/officeDocument/2006/relationships/image" Target="../media/image31.png"/><Relationship Id="rId5" Type="http://schemas.openxmlformats.org/officeDocument/2006/relationships/image" Target="../media/image29.png"/><Relationship Id="rId6" Type="http://schemas.openxmlformats.org/officeDocument/2006/relationships/image" Target="../media/image11.png"/><Relationship Id="rId7" Type="http://schemas.openxmlformats.org/officeDocument/2006/relationships/image" Target="../media/image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.png"/><Relationship Id="rId4" Type="http://schemas.openxmlformats.org/officeDocument/2006/relationships/image" Target="../media/image22.png"/><Relationship Id="rId5" Type="http://schemas.openxmlformats.org/officeDocument/2006/relationships/image" Target="../media/image1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1.png"/><Relationship Id="rId4" Type="http://schemas.openxmlformats.org/officeDocument/2006/relationships/image" Target="../media/image2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1.png"/><Relationship Id="rId4" Type="http://schemas.openxmlformats.org/officeDocument/2006/relationships/image" Target="../media/image22.png"/><Relationship Id="rId5" Type="http://schemas.openxmlformats.org/officeDocument/2006/relationships/image" Target="../media/image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Relationship Id="rId4" Type="http://schemas.openxmlformats.org/officeDocument/2006/relationships/image" Target="../media/image23.png"/><Relationship Id="rId5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5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/>
        </p:nvSpPr>
        <p:spPr>
          <a:xfrm>
            <a:off x="1502700" y="3580930"/>
            <a:ext cx="6138600" cy="9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0825" lIns="81625" spcFirstLastPara="1" rIns="81625" wrap="square" tIns="47250">
            <a:noAutofit/>
          </a:bodyPr>
          <a:lstStyle/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Prof. Gustavo Fernandes de Lima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6" name="Google Shape;86;p17"/>
          <p:cNvSpPr txBox="1"/>
          <p:nvPr/>
        </p:nvSpPr>
        <p:spPr>
          <a:xfrm>
            <a:off x="0" y="1903809"/>
            <a:ext cx="9144000" cy="11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FF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solidFill>
                  <a:srgbClr val="FF0000"/>
                </a:solidFill>
              </a:rPr>
              <a:t>Álgebra Booleana</a:t>
            </a:r>
            <a:endParaRPr sz="3600">
              <a:solidFill>
                <a:srgbClr val="FF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PARTE II</a:t>
            </a:r>
            <a:endParaRPr sz="2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6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3" name="Google Shape;223;p26"/>
          <p:cNvSpPr txBox="1"/>
          <p:nvPr/>
        </p:nvSpPr>
        <p:spPr>
          <a:xfrm>
            <a:off x="1182675" y="1513269"/>
            <a:ext cx="7772400" cy="8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Universalidade de Portas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2" marL="13716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Portas NOT e AND utilizando somente portas NAND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4" name="Google Shape;224;p26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25" name="Google Shape;22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78300" y="2660319"/>
            <a:ext cx="11525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73550" y="3800794"/>
            <a:ext cx="9620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35575" y="3800794"/>
            <a:ext cx="1533525" cy="5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26"/>
          <p:cNvSpPr txBox="1"/>
          <p:nvPr/>
        </p:nvSpPr>
        <p:spPr>
          <a:xfrm>
            <a:off x="2562300" y="2617260"/>
            <a:ext cx="338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9" name="Google Shape;229;p26"/>
          <p:cNvSpPr txBox="1"/>
          <p:nvPr/>
        </p:nvSpPr>
        <p:spPr>
          <a:xfrm>
            <a:off x="4010100" y="2769650"/>
            <a:ext cx="7140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 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30" name="Google Shape;230;p26"/>
          <p:cNvCxnSpPr/>
          <p:nvPr/>
        </p:nvCxnSpPr>
        <p:spPr>
          <a:xfrm>
            <a:off x="5583150" y="3875325"/>
            <a:ext cx="9006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1" name="Google Shape;231;p26"/>
          <p:cNvSpPr txBox="1"/>
          <p:nvPr/>
        </p:nvSpPr>
        <p:spPr>
          <a:xfrm>
            <a:off x="4772100" y="2769650"/>
            <a:ext cx="10128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= 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+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32" name="Google Shape;232;p26"/>
          <p:cNvCxnSpPr/>
          <p:nvPr/>
        </p:nvCxnSpPr>
        <p:spPr>
          <a:xfrm>
            <a:off x="5072512" y="28127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3" name="Google Shape;233;p26"/>
          <p:cNvCxnSpPr/>
          <p:nvPr/>
        </p:nvCxnSpPr>
        <p:spPr>
          <a:xfrm>
            <a:off x="5529712" y="28127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4" name="Google Shape;234;p26"/>
          <p:cNvSpPr txBox="1"/>
          <p:nvPr/>
        </p:nvSpPr>
        <p:spPr>
          <a:xfrm>
            <a:off x="5762700" y="2769650"/>
            <a:ext cx="5889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= 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5" name="Google Shape;235;p26"/>
          <p:cNvSpPr txBox="1"/>
          <p:nvPr/>
        </p:nvSpPr>
        <p:spPr>
          <a:xfrm>
            <a:off x="2562300" y="3760260"/>
            <a:ext cx="338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6" name="Google Shape;236;p26"/>
          <p:cNvSpPr txBox="1"/>
          <p:nvPr/>
        </p:nvSpPr>
        <p:spPr>
          <a:xfrm>
            <a:off x="2562300" y="4065060"/>
            <a:ext cx="338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7" name="Google Shape;237;p26"/>
          <p:cNvSpPr txBox="1"/>
          <p:nvPr/>
        </p:nvSpPr>
        <p:spPr>
          <a:xfrm>
            <a:off x="3857700" y="3747976"/>
            <a:ext cx="4965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38" name="Google Shape;238;p26"/>
          <p:cNvCxnSpPr/>
          <p:nvPr/>
        </p:nvCxnSpPr>
        <p:spPr>
          <a:xfrm>
            <a:off x="3885919" y="3786751"/>
            <a:ext cx="382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9" name="Google Shape;239;p26"/>
          <p:cNvSpPr txBox="1"/>
          <p:nvPr/>
        </p:nvSpPr>
        <p:spPr>
          <a:xfrm>
            <a:off x="5534100" y="3912650"/>
            <a:ext cx="1063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AB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 AB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40" name="Google Shape;240;p26"/>
          <p:cNvCxnSpPr/>
          <p:nvPr/>
        </p:nvCxnSpPr>
        <p:spPr>
          <a:xfrm>
            <a:off x="5574654" y="3951425"/>
            <a:ext cx="382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1" name="Google Shape;241;p26"/>
          <p:cNvCxnSpPr/>
          <p:nvPr/>
        </p:nvCxnSpPr>
        <p:spPr>
          <a:xfrm>
            <a:off x="6095719" y="3951425"/>
            <a:ext cx="382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2" name="Google Shape;242;p26"/>
          <p:cNvCxnSpPr/>
          <p:nvPr/>
        </p:nvCxnSpPr>
        <p:spPr>
          <a:xfrm>
            <a:off x="4069776" y="2814904"/>
            <a:ext cx="5685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3" name="Google Shape;243;p26"/>
          <p:cNvSpPr txBox="1"/>
          <p:nvPr/>
        </p:nvSpPr>
        <p:spPr>
          <a:xfrm>
            <a:off x="6524700" y="3912650"/>
            <a:ext cx="13818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= 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AB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+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AB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44" name="Google Shape;244;p26"/>
          <p:cNvCxnSpPr/>
          <p:nvPr/>
        </p:nvCxnSpPr>
        <p:spPr>
          <a:xfrm>
            <a:off x="6793854" y="3951425"/>
            <a:ext cx="382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5" name="Google Shape;245;p26"/>
          <p:cNvCxnSpPr/>
          <p:nvPr/>
        </p:nvCxnSpPr>
        <p:spPr>
          <a:xfrm>
            <a:off x="7391119" y="3951425"/>
            <a:ext cx="382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6" name="Google Shape;246;p26"/>
          <p:cNvCxnSpPr/>
          <p:nvPr/>
        </p:nvCxnSpPr>
        <p:spPr>
          <a:xfrm>
            <a:off x="6781519" y="3875225"/>
            <a:ext cx="382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7" name="Google Shape;247;p26"/>
          <p:cNvCxnSpPr/>
          <p:nvPr/>
        </p:nvCxnSpPr>
        <p:spPr>
          <a:xfrm>
            <a:off x="7378785" y="3875225"/>
            <a:ext cx="382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8" name="Google Shape;248;p26"/>
          <p:cNvSpPr txBox="1"/>
          <p:nvPr/>
        </p:nvSpPr>
        <p:spPr>
          <a:xfrm>
            <a:off x="7743900" y="3912650"/>
            <a:ext cx="8163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= AB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49" name="Google Shape;249;p26"/>
          <p:cNvCxnSpPr/>
          <p:nvPr/>
        </p:nvCxnSpPr>
        <p:spPr>
          <a:xfrm>
            <a:off x="6075446" y="28127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7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5" name="Google Shape;255;p27"/>
          <p:cNvSpPr txBox="1"/>
          <p:nvPr/>
        </p:nvSpPr>
        <p:spPr>
          <a:xfrm>
            <a:off x="1182675" y="1513269"/>
            <a:ext cx="7772400" cy="8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Universalidade de Portas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2" marL="13716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Porta OR utilizando somente portas NAND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6" name="Google Shape;256;p27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57" name="Google Shape;25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90635" y="2660319"/>
            <a:ext cx="11525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76665" y="2992473"/>
            <a:ext cx="9620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90635" y="3435194"/>
            <a:ext cx="11525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30825" y="2946610"/>
            <a:ext cx="400050" cy="781050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27"/>
          <p:cNvSpPr txBox="1"/>
          <p:nvPr/>
        </p:nvSpPr>
        <p:spPr>
          <a:xfrm>
            <a:off x="2562300" y="2629594"/>
            <a:ext cx="338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2" name="Google Shape;262;p27"/>
          <p:cNvSpPr txBox="1"/>
          <p:nvPr/>
        </p:nvSpPr>
        <p:spPr>
          <a:xfrm>
            <a:off x="2562300" y="3403929"/>
            <a:ext cx="338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3" name="Google Shape;263;p27"/>
          <p:cNvSpPr txBox="1"/>
          <p:nvPr/>
        </p:nvSpPr>
        <p:spPr>
          <a:xfrm>
            <a:off x="4123304" y="2693460"/>
            <a:ext cx="338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64" name="Google Shape;264;p27"/>
          <p:cNvCxnSpPr/>
          <p:nvPr/>
        </p:nvCxnSpPr>
        <p:spPr>
          <a:xfrm>
            <a:off x="4207450" y="27365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5" name="Google Shape;265;p27"/>
          <p:cNvSpPr txBox="1"/>
          <p:nvPr/>
        </p:nvSpPr>
        <p:spPr>
          <a:xfrm>
            <a:off x="4150165" y="3558521"/>
            <a:ext cx="338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66" name="Google Shape;266;p27"/>
          <p:cNvCxnSpPr/>
          <p:nvPr/>
        </p:nvCxnSpPr>
        <p:spPr>
          <a:xfrm>
            <a:off x="4234312" y="3601587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7" name="Google Shape;267;p27"/>
          <p:cNvSpPr txBox="1"/>
          <p:nvPr/>
        </p:nvSpPr>
        <p:spPr>
          <a:xfrm>
            <a:off x="5354874" y="3113650"/>
            <a:ext cx="7383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68" name="Google Shape;268;p27"/>
          <p:cNvCxnSpPr/>
          <p:nvPr/>
        </p:nvCxnSpPr>
        <p:spPr>
          <a:xfrm>
            <a:off x="5438984" y="3156721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9" name="Google Shape;269;p27"/>
          <p:cNvCxnSpPr/>
          <p:nvPr/>
        </p:nvCxnSpPr>
        <p:spPr>
          <a:xfrm>
            <a:off x="5768453" y="3156721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0" name="Google Shape;270;p27"/>
          <p:cNvCxnSpPr/>
          <p:nvPr/>
        </p:nvCxnSpPr>
        <p:spPr>
          <a:xfrm>
            <a:off x="5389845" y="3068173"/>
            <a:ext cx="5685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1" name="Google Shape;271;p27"/>
          <p:cNvSpPr txBox="1"/>
          <p:nvPr/>
        </p:nvSpPr>
        <p:spPr>
          <a:xfrm>
            <a:off x="5964475" y="3113650"/>
            <a:ext cx="1066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= 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 + 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72" name="Google Shape;272;p27"/>
          <p:cNvCxnSpPr/>
          <p:nvPr/>
        </p:nvCxnSpPr>
        <p:spPr>
          <a:xfrm>
            <a:off x="6277184" y="3156721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3" name="Google Shape;273;p27"/>
          <p:cNvCxnSpPr/>
          <p:nvPr/>
        </p:nvCxnSpPr>
        <p:spPr>
          <a:xfrm>
            <a:off x="6722050" y="3156721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4" name="Google Shape;274;p27"/>
          <p:cNvCxnSpPr/>
          <p:nvPr/>
        </p:nvCxnSpPr>
        <p:spPr>
          <a:xfrm>
            <a:off x="6277184" y="3080521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5" name="Google Shape;275;p27"/>
          <p:cNvCxnSpPr/>
          <p:nvPr/>
        </p:nvCxnSpPr>
        <p:spPr>
          <a:xfrm>
            <a:off x="6722050" y="3080521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6" name="Google Shape;276;p27"/>
          <p:cNvSpPr txBox="1"/>
          <p:nvPr/>
        </p:nvSpPr>
        <p:spPr>
          <a:xfrm>
            <a:off x="6983050" y="3113650"/>
            <a:ext cx="1066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= A + 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2" name="Google Shape;282;p28"/>
          <p:cNvSpPr txBox="1"/>
          <p:nvPr/>
        </p:nvSpPr>
        <p:spPr>
          <a:xfrm>
            <a:off x="1182675" y="1513269"/>
            <a:ext cx="7772400" cy="8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Universalidade de Portas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2" marL="13716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Portas básicas utilizando somente portas NAND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3" name="Google Shape;283;p28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84" name="Google Shape;28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475" y="3660907"/>
            <a:ext cx="11525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92550" y="3800794"/>
            <a:ext cx="9620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54575" y="3800794"/>
            <a:ext cx="15335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27972" y="2603985"/>
            <a:ext cx="9620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2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603275" y="2660318"/>
            <a:ext cx="9620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2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62435" y="2660325"/>
            <a:ext cx="9620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51510" y="3504932"/>
            <a:ext cx="11525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7540" y="3837085"/>
            <a:ext cx="9620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51510" y="4279807"/>
            <a:ext cx="11525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2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191700" y="3791222"/>
            <a:ext cx="400050" cy="78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99" name="Google Shape;299;p29"/>
          <p:cNvSpPr txBox="1"/>
          <p:nvPr/>
        </p:nvSpPr>
        <p:spPr>
          <a:xfrm>
            <a:off x="1182675" y="1513269"/>
            <a:ext cx="7772400" cy="8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Universalidade de Portas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2" marL="13716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Portas NOT e OR utilizando somente portas NOR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0" name="Google Shape;300;p29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01" name="Google Shape;30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15325" y="2647944"/>
            <a:ext cx="11525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86775" y="3829794"/>
            <a:ext cx="9620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06175" y="3829794"/>
            <a:ext cx="1533525" cy="5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29"/>
          <p:cNvSpPr txBox="1"/>
          <p:nvPr/>
        </p:nvSpPr>
        <p:spPr>
          <a:xfrm>
            <a:off x="2562300" y="2617260"/>
            <a:ext cx="338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5" name="Google Shape;305;p29"/>
          <p:cNvSpPr txBox="1"/>
          <p:nvPr/>
        </p:nvSpPr>
        <p:spPr>
          <a:xfrm>
            <a:off x="4010100" y="2769650"/>
            <a:ext cx="7749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+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6" name="Google Shape;306;p29"/>
          <p:cNvSpPr txBox="1"/>
          <p:nvPr/>
        </p:nvSpPr>
        <p:spPr>
          <a:xfrm>
            <a:off x="4772100" y="2769650"/>
            <a:ext cx="962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= A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07" name="Google Shape;307;p29"/>
          <p:cNvCxnSpPr/>
          <p:nvPr/>
        </p:nvCxnSpPr>
        <p:spPr>
          <a:xfrm>
            <a:off x="5072512" y="28127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8" name="Google Shape;308;p29"/>
          <p:cNvCxnSpPr/>
          <p:nvPr/>
        </p:nvCxnSpPr>
        <p:spPr>
          <a:xfrm>
            <a:off x="5441177" y="28127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09" name="Google Shape;309;p29"/>
          <p:cNvSpPr txBox="1"/>
          <p:nvPr/>
        </p:nvSpPr>
        <p:spPr>
          <a:xfrm>
            <a:off x="5686500" y="2769650"/>
            <a:ext cx="5889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= 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10" name="Google Shape;310;p29"/>
          <p:cNvCxnSpPr/>
          <p:nvPr/>
        </p:nvCxnSpPr>
        <p:spPr>
          <a:xfrm>
            <a:off x="4057095" y="2798119"/>
            <a:ext cx="6432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1" name="Google Shape;311;p29"/>
          <p:cNvCxnSpPr/>
          <p:nvPr/>
        </p:nvCxnSpPr>
        <p:spPr>
          <a:xfrm>
            <a:off x="5999246" y="28127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2" name="Google Shape;312;p29"/>
          <p:cNvSpPr txBox="1"/>
          <p:nvPr/>
        </p:nvSpPr>
        <p:spPr>
          <a:xfrm>
            <a:off x="2562300" y="3760260"/>
            <a:ext cx="338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13" name="Google Shape;313;p29"/>
          <p:cNvSpPr txBox="1"/>
          <p:nvPr/>
        </p:nvSpPr>
        <p:spPr>
          <a:xfrm>
            <a:off x="2562300" y="4065060"/>
            <a:ext cx="338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14" name="Google Shape;314;p29"/>
          <p:cNvSpPr txBox="1"/>
          <p:nvPr/>
        </p:nvSpPr>
        <p:spPr>
          <a:xfrm>
            <a:off x="3928800" y="3760250"/>
            <a:ext cx="643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A+B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15" name="Google Shape;315;p29"/>
          <p:cNvCxnSpPr/>
          <p:nvPr/>
        </p:nvCxnSpPr>
        <p:spPr>
          <a:xfrm>
            <a:off x="3941699" y="3788719"/>
            <a:ext cx="6432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6" name="Google Shape;316;p29"/>
          <p:cNvSpPr txBox="1"/>
          <p:nvPr/>
        </p:nvSpPr>
        <p:spPr>
          <a:xfrm>
            <a:off x="5541299" y="3951850"/>
            <a:ext cx="16128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(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A+B)+(A+B)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17" name="Google Shape;317;p29"/>
          <p:cNvCxnSpPr/>
          <p:nvPr/>
        </p:nvCxnSpPr>
        <p:spPr>
          <a:xfrm>
            <a:off x="5718946" y="3980350"/>
            <a:ext cx="4281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8" name="Google Shape;318;p29"/>
          <p:cNvCxnSpPr/>
          <p:nvPr/>
        </p:nvCxnSpPr>
        <p:spPr>
          <a:xfrm>
            <a:off x="6505616" y="3980350"/>
            <a:ext cx="4281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9" name="Google Shape;319;p29"/>
          <p:cNvSpPr txBox="1"/>
          <p:nvPr/>
        </p:nvSpPr>
        <p:spPr>
          <a:xfrm>
            <a:off x="6983075" y="3943900"/>
            <a:ext cx="17787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=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(A+B)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(A+B)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20" name="Google Shape;320;p29"/>
          <p:cNvCxnSpPr/>
          <p:nvPr/>
        </p:nvCxnSpPr>
        <p:spPr>
          <a:xfrm>
            <a:off x="5681964" y="3901923"/>
            <a:ext cx="13116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1" name="Google Shape;321;p29"/>
          <p:cNvCxnSpPr/>
          <p:nvPr/>
        </p:nvCxnSpPr>
        <p:spPr>
          <a:xfrm>
            <a:off x="7319146" y="3980350"/>
            <a:ext cx="4281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2" name="Google Shape;322;p29"/>
          <p:cNvCxnSpPr/>
          <p:nvPr/>
        </p:nvCxnSpPr>
        <p:spPr>
          <a:xfrm>
            <a:off x="8029616" y="3980350"/>
            <a:ext cx="4281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3" name="Google Shape;323;p29"/>
          <p:cNvCxnSpPr/>
          <p:nvPr/>
        </p:nvCxnSpPr>
        <p:spPr>
          <a:xfrm>
            <a:off x="7319146" y="3904150"/>
            <a:ext cx="4281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4" name="Google Shape;324;p29"/>
          <p:cNvCxnSpPr/>
          <p:nvPr/>
        </p:nvCxnSpPr>
        <p:spPr>
          <a:xfrm>
            <a:off x="8029616" y="3904150"/>
            <a:ext cx="4281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5" name="Google Shape;325;p29"/>
          <p:cNvSpPr txBox="1"/>
          <p:nvPr/>
        </p:nvSpPr>
        <p:spPr>
          <a:xfrm>
            <a:off x="6983075" y="4401100"/>
            <a:ext cx="1067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= A + 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3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31" name="Google Shape;331;p30"/>
          <p:cNvSpPr txBox="1"/>
          <p:nvPr/>
        </p:nvSpPr>
        <p:spPr>
          <a:xfrm>
            <a:off x="1182675" y="1513269"/>
            <a:ext cx="7772400" cy="8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Universalidade de Portas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2" marL="13716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Porta AND utilizando somente portas NOR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32" name="Google Shape;332;p30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33" name="Google Shape;33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15325" y="2647944"/>
            <a:ext cx="11525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10125" y="2988035"/>
            <a:ext cx="9620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17525" y="3435641"/>
            <a:ext cx="11525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55494" y="2946610"/>
            <a:ext cx="400050" cy="781050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30"/>
          <p:cNvSpPr txBox="1"/>
          <p:nvPr/>
        </p:nvSpPr>
        <p:spPr>
          <a:xfrm>
            <a:off x="2562300" y="2617260"/>
            <a:ext cx="338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38" name="Google Shape;338;p30"/>
          <p:cNvSpPr txBox="1"/>
          <p:nvPr/>
        </p:nvSpPr>
        <p:spPr>
          <a:xfrm>
            <a:off x="2562300" y="3403929"/>
            <a:ext cx="338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39" name="Google Shape;339;p30"/>
          <p:cNvSpPr txBox="1"/>
          <p:nvPr/>
        </p:nvSpPr>
        <p:spPr>
          <a:xfrm>
            <a:off x="4157400" y="3531650"/>
            <a:ext cx="338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40" name="Google Shape;340;p30"/>
          <p:cNvCxnSpPr/>
          <p:nvPr/>
        </p:nvCxnSpPr>
        <p:spPr>
          <a:xfrm>
            <a:off x="5363189" y="3009157"/>
            <a:ext cx="6432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1" name="Google Shape;341;p30"/>
          <p:cNvSpPr txBox="1"/>
          <p:nvPr/>
        </p:nvSpPr>
        <p:spPr>
          <a:xfrm>
            <a:off x="4157400" y="2769650"/>
            <a:ext cx="3288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42" name="Google Shape;342;p30"/>
          <p:cNvCxnSpPr/>
          <p:nvPr/>
        </p:nvCxnSpPr>
        <p:spPr>
          <a:xfrm>
            <a:off x="4232119" y="2800390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3" name="Google Shape;343;p30"/>
          <p:cNvCxnSpPr/>
          <p:nvPr/>
        </p:nvCxnSpPr>
        <p:spPr>
          <a:xfrm>
            <a:off x="4219784" y="3562390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4" name="Google Shape;344;p30"/>
          <p:cNvSpPr txBox="1"/>
          <p:nvPr/>
        </p:nvSpPr>
        <p:spPr>
          <a:xfrm>
            <a:off x="5388903" y="3088975"/>
            <a:ext cx="643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A+B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45" name="Google Shape;345;p30"/>
          <p:cNvSpPr txBox="1"/>
          <p:nvPr/>
        </p:nvSpPr>
        <p:spPr>
          <a:xfrm>
            <a:off x="5922300" y="3088975"/>
            <a:ext cx="962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= 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 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46" name="Google Shape;346;p30"/>
          <p:cNvSpPr txBox="1"/>
          <p:nvPr/>
        </p:nvSpPr>
        <p:spPr>
          <a:xfrm>
            <a:off x="6760500" y="3088975"/>
            <a:ext cx="962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= A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 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47" name="Google Shape;347;p30"/>
          <p:cNvSpPr txBox="1"/>
          <p:nvPr/>
        </p:nvSpPr>
        <p:spPr>
          <a:xfrm>
            <a:off x="7598700" y="3088975"/>
            <a:ext cx="8988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= AB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48" name="Google Shape;348;p30"/>
          <p:cNvCxnSpPr/>
          <p:nvPr/>
        </p:nvCxnSpPr>
        <p:spPr>
          <a:xfrm>
            <a:off x="5463653" y="3105190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9" name="Google Shape;349;p30"/>
          <p:cNvCxnSpPr/>
          <p:nvPr/>
        </p:nvCxnSpPr>
        <p:spPr>
          <a:xfrm>
            <a:off x="5756119" y="3105190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0" name="Google Shape;350;p30"/>
          <p:cNvCxnSpPr/>
          <p:nvPr/>
        </p:nvCxnSpPr>
        <p:spPr>
          <a:xfrm>
            <a:off x="6225653" y="3105190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1" name="Google Shape;351;p30"/>
          <p:cNvCxnSpPr/>
          <p:nvPr/>
        </p:nvCxnSpPr>
        <p:spPr>
          <a:xfrm>
            <a:off x="6594319" y="3105190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2" name="Google Shape;352;p30"/>
          <p:cNvCxnSpPr/>
          <p:nvPr/>
        </p:nvCxnSpPr>
        <p:spPr>
          <a:xfrm>
            <a:off x="6225653" y="3028990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3" name="Google Shape;353;p30"/>
          <p:cNvCxnSpPr/>
          <p:nvPr/>
        </p:nvCxnSpPr>
        <p:spPr>
          <a:xfrm>
            <a:off x="6594319" y="3028990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3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9" name="Google Shape;359;p31"/>
          <p:cNvSpPr txBox="1"/>
          <p:nvPr/>
        </p:nvSpPr>
        <p:spPr>
          <a:xfrm>
            <a:off x="1182675" y="1513269"/>
            <a:ext cx="7772400" cy="8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Universalidade de Portas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2" marL="13716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Portas básicas utilizando somente portas NOR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60" name="Google Shape;360;p31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61" name="Google Shape;36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6550" y="3829794"/>
            <a:ext cx="11525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05775" y="3829794"/>
            <a:ext cx="9620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363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25175" y="3829794"/>
            <a:ext cx="15335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3325" y="3486144"/>
            <a:ext cx="11525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58125" y="3826235"/>
            <a:ext cx="9620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5525" y="4273841"/>
            <a:ext cx="11525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03494" y="3784810"/>
            <a:ext cx="400050" cy="78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3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05772" y="2660335"/>
            <a:ext cx="9620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3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965525" y="2654693"/>
            <a:ext cx="9620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3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62435" y="2660325"/>
            <a:ext cx="962025" cy="58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2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6" name="Google Shape;376;p32"/>
          <p:cNvSpPr txBox="1"/>
          <p:nvPr/>
        </p:nvSpPr>
        <p:spPr>
          <a:xfrm>
            <a:off x="1182675" y="1513272"/>
            <a:ext cx="7772400" cy="4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Ex. Simplifique a seguinte expressão lógica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7" name="Google Shape;377;p32"/>
          <p:cNvSpPr txBox="1"/>
          <p:nvPr>
            <p:ph idx="12" type="sldNum"/>
          </p:nvPr>
        </p:nvSpPr>
        <p:spPr>
          <a:xfrm>
            <a:off x="8355779" y="4684150"/>
            <a:ext cx="3273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cxnSp>
        <p:nvCxnSpPr>
          <p:cNvPr id="378" name="Google Shape;378;p32"/>
          <p:cNvCxnSpPr/>
          <p:nvPr/>
        </p:nvCxnSpPr>
        <p:spPr>
          <a:xfrm>
            <a:off x="7234615" y="1522150"/>
            <a:ext cx="11751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9" name="Google Shape;379;p32"/>
          <p:cNvSpPr txBox="1"/>
          <p:nvPr/>
        </p:nvSpPr>
        <p:spPr>
          <a:xfrm>
            <a:off x="7141500" y="1564975"/>
            <a:ext cx="18135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(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 + (B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⦁C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))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80" name="Google Shape;380;p32"/>
          <p:cNvCxnSpPr/>
          <p:nvPr/>
        </p:nvCxnSpPr>
        <p:spPr>
          <a:xfrm>
            <a:off x="7813924" y="1598361"/>
            <a:ext cx="4383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81" name="Google Shape;38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57332" y="2124769"/>
            <a:ext cx="9620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29088" y="2472875"/>
            <a:ext cx="962025" cy="5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32"/>
          <p:cNvSpPr txBox="1"/>
          <p:nvPr/>
        </p:nvSpPr>
        <p:spPr>
          <a:xfrm>
            <a:off x="2594375" y="2477175"/>
            <a:ext cx="3273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4" name="Google Shape;384;p32"/>
          <p:cNvSpPr txBox="1"/>
          <p:nvPr/>
        </p:nvSpPr>
        <p:spPr>
          <a:xfrm>
            <a:off x="2598771" y="2757325"/>
            <a:ext cx="3273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5" name="Google Shape;385;p32"/>
          <p:cNvSpPr txBox="1"/>
          <p:nvPr/>
        </p:nvSpPr>
        <p:spPr>
          <a:xfrm>
            <a:off x="2594375" y="2083750"/>
            <a:ext cx="3273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86" name="Google Shape;386;p32"/>
          <p:cNvCxnSpPr/>
          <p:nvPr/>
        </p:nvCxnSpPr>
        <p:spPr>
          <a:xfrm>
            <a:off x="2932271" y="2279272"/>
            <a:ext cx="1942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7" name="Google Shape;387;p32"/>
          <p:cNvCxnSpPr/>
          <p:nvPr/>
        </p:nvCxnSpPr>
        <p:spPr>
          <a:xfrm>
            <a:off x="3883675" y="2559403"/>
            <a:ext cx="920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8" name="Google Shape;388;p32"/>
          <p:cNvCxnSpPr/>
          <p:nvPr/>
        </p:nvCxnSpPr>
        <p:spPr>
          <a:xfrm rot="10800000">
            <a:off x="3878525" y="2548260"/>
            <a:ext cx="0" cy="213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89" name="Google Shape;389;p32"/>
          <p:cNvSpPr txBox="1"/>
          <p:nvPr/>
        </p:nvSpPr>
        <p:spPr>
          <a:xfrm>
            <a:off x="5769900" y="2250775"/>
            <a:ext cx="22269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(A + (B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⦁C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))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90" name="Google Shape;390;p32"/>
          <p:cNvCxnSpPr/>
          <p:nvPr/>
        </p:nvCxnSpPr>
        <p:spPr>
          <a:xfrm>
            <a:off x="6442324" y="2284161"/>
            <a:ext cx="4383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1" name="Google Shape;391;p32"/>
          <p:cNvCxnSpPr/>
          <p:nvPr/>
        </p:nvCxnSpPr>
        <p:spPr>
          <a:xfrm>
            <a:off x="5850681" y="2207950"/>
            <a:ext cx="11751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92" name="Google Shape;392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24088" y="3996875"/>
            <a:ext cx="962025" cy="5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393" name="Google Shape;393;p32"/>
          <p:cNvSpPr txBox="1"/>
          <p:nvPr/>
        </p:nvSpPr>
        <p:spPr>
          <a:xfrm>
            <a:off x="689375" y="4001175"/>
            <a:ext cx="3273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94" name="Google Shape;394;p32"/>
          <p:cNvSpPr txBox="1"/>
          <p:nvPr/>
        </p:nvSpPr>
        <p:spPr>
          <a:xfrm>
            <a:off x="693771" y="4281325"/>
            <a:ext cx="3273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95" name="Google Shape;395;p32"/>
          <p:cNvSpPr txBox="1"/>
          <p:nvPr/>
        </p:nvSpPr>
        <p:spPr>
          <a:xfrm>
            <a:off x="689375" y="3607750"/>
            <a:ext cx="3273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96" name="Google Shape;396;p32"/>
          <p:cNvCxnSpPr/>
          <p:nvPr/>
        </p:nvCxnSpPr>
        <p:spPr>
          <a:xfrm>
            <a:off x="1014937" y="3778603"/>
            <a:ext cx="1942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7" name="Google Shape;397;p32"/>
          <p:cNvCxnSpPr/>
          <p:nvPr/>
        </p:nvCxnSpPr>
        <p:spPr>
          <a:xfrm>
            <a:off x="1966340" y="4071068"/>
            <a:ext cx="920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8" name="Google Shape;398;p32"/>
          <p:cNvCxnSpPr/>
          <p:nvPr/>
        </p:nvCxnSpPr>
        <p:spPr>
          <a:xfrm rot="10800000">
            <a:off x="1973525" y="4072260"/>
            <a:ext cx="0" cy="213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99" name="Google Shape;399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79559" y="3634606"/>
            <a:ext cx="962025" cy="5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32"/>
          <p:cNvSpPr txBox="1"/>
          <p:nvPr/>
        </p:nvSpPr>
        <p:spPr>
          <a:xfrm>
            <a:off x="4727975" y="4001175"/>
            <a:ext cx="3273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01" name="Google Shape;401;p32"/>
          <p:cNvSpPr txBox="1"/>
          <p:nvPr/>
        </p:nvSpPr>
        <p:spPr>
          <a:xfrm>
            <a:off x="4732371" y="4281325"/>
            <a:ext cx="3273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02" name="Google Shape;402;p32"/>
          <p:cNvSpPr txBox="1"/>
          <p:nvPr/>
        </p:nvSpPr>
        <p:spPr>
          <a:xfrm>
            <a:off x="4727975" y="3607750"/>
            <a:ext cx="3273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403" name="Google Shape;403;p32"/>
          <p:cNvCxnSpPr/>
          <p:nvPr/>
        </p:nvCxnSpPr>
        <p:spPr>
          <a:xfrm>
            <a:off x="5053537" y="3778603"/>
            <a:ext cx="1942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04" name="Google Shape;404;p32"/>
          <p:cNvCxnSpPr/>
          <p:nvPr/>
        </p:nvCxnSpPr>
        <p:spPr>
          <a:xfrm>
            <a:off x="6004940" y="4071068"/>
            <a:ext cx="920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05" name="Google Shape;405;p32"/>
          <p:cNvCxnSpPr/>
          <p:nvPr/>
        </p:nvCxnSpPr>
        <p:spPr>
          <a:xfrm rot="10800000">
            <a:off x="6012125" y="4072260"/>
            <a:ext cx="0" cy="213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06" name="Google Shape;406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96212" y="3636323"/>
            <a:ext cx="9620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" name="Google Shape;407;p3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864085" y="3574218"/>
            <a:ext cx="680508" cy="41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Google Shape;408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53058" y="3984726"/>
            <a:ext cx="962025" cy="5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32"/>
          <p:cNvSpPr txBox="1"/>
          <p:nvPr/>
        </p:nvSpPr>
        <p:spPr>
          <a:xfrm>
            <a:off x="7930215" y="3747919"/>
            <a:ext cx="962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 B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410" name="Google Shape;410;p32"/>
          <p:cNvCxnSpPr/>
          <p:nvPr/>
        </p:nvCxnSpPr>
        <p:spPr>
          <a:xfrm>
            <a:off x="7996859" y="3793183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33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16" name="Google Shape;416;p33"/>
          <p:cNvSpPr txBox="1"/>
          <p:nvPr/>
        </p:nvSpPr>
        <p:spPr>
          <a:xfrm>
            <a:off x="1182675" y="2795196"/>
            <a:ext cx="7772400" cy="18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2" marL="13716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Estabelecem as relações entre entradas e saída obedecendo à função booleana que os representa. 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-342900" lvl="2" marL="13716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Os circuitos lógicos podem ser descritos pela conexão de portas lógicas básicas.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17" name="Google Shape;417;p33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418" name="Google Shape;418;p33"/>
          <p:cNvSpPr txBox="1"/>
          <p:nvPr/>
        </p:nvSpPr>
        <p:spPr>
          <a:xfrm>
            <a:off x="1182675" y="1513294"/>
            <a:ext cx="7772400" cy="1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Descrição de Funções Lógicas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2" marL="13716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Os circuitos lógicos podem ser representados por funções booleanas.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34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24" name="Google Shape;424;p34"/>
          <p:cNvSpPr txBox="1"/>
          <p:nvPr/>
        </p:nvSpPr>
        <p:spPr>
          <a:xfrm>
            <a:off x="1182675" y="1513291"/>
            <a:ext cx="7772400" cy="44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Descrição de Funções Lógicas (cont.)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25" name="Google Shape;425;p34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426" name="Google Shape;42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30325" y="2943916"/>
            <a:ext cx="9620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30325" y="4105966"/>
            <a:ext cx="962025" cy="5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34"/>
          <p:cNvSpPr txBox="1"/>
          <p:nvPr/>
        </p:nvSpPr>
        <p:spPr>
          <a:xfrm>
            <a:off x="2409900" y="2922060"/>
            <a:ext cx="338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29" name="Google Shape;429;p34"/>
          <p:cNvSpPr txBox="1"/>
          <p:nvPr/>
        </p:nvSpPr>
        <p:spPr>
          <a:xfrm>
            <a:off x="2397565" y="3202190"/>
            <a:ext cx="338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30" name="Google Shape;430;p34"/>
          <p:cNvSpPr txBox="1"/>
          <p:nvPr/>
        </p:nvSpPr>
        <p:spPr>
          <a:xfrm>
            <a:off x="2409900" y="4065060"/>
            <a:ext cx="338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C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31" name="Google Shape;431;p34"/>
          <p:cNvSpPr txBox="1"/>
          <p:nvPr/>
        </p:nvSpPr>
        <p:spPr>
          <a:xfrm>
            <a:off x="2397565" y="4345190"/>
            <a:ext cx="338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D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432" name="Google Shape;432;p34"/>
          <p:cNvCxnSpPr>
            <a:stCxn id="426" idx="3"/>
          </p:cNvCxnSpPr>
          <p:nvPr/>
        </p:nvCxnSpPr>
        <p:spPr>
          <a:xfrm>
            <a:off x="3692350" y="3234429"/>
            <a:ext cx="1142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33" name="Google Shape;433;p34"/>
          <p:cNvCxnSpPr/>
          <p:nvPr/>
        </p:nvCxnSpPr>
        <p:spPr>
          <a:xfrm>
            <a:off x="3692350" y="4389763"/>
            <a:ext cx="1142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34" name="Google Shape;434;p34"/>
          <p:cNvCxnSpPr/>
          <p:nvPr/>
        </p:nvCxnSpPr>
        <p:spPr>
          <a:xfrm>
            <a:off x="4835125" y="3236850"/>
            <a:ext cx="0" cy="444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35" name="Google Shape;435;p34"/>
          <p:cNvCxnSpPr/>
          <p:nvPr/>
        </p:nvCxnSpPr>
        <p:spPr>
          <a:xfrm rot="10800000">
            <a:off x="4847550" y="3675388"/>
            <a:ext cx="642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36" name="Google Shape;436;p34"/>
          <p:cNvCxnSpPr/>
          <p:nvPr/>
        </p:nvCxnSpPr>
        <p:spPr>
          <a:xfrm rot="10800000">
            <a:off x="4847550" y="3955519"/>
            <a:ext cx="642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37" name="Google Shape;437;p34"/>
          <p:cNvCxnSpPr/>
          <p:nvPr/>
        </p:nvCxnSpPr>
        <p:spPr>
          <a:xfrm>
            <a:off x="4835125" y="3947319"/>
            <a:ext cx="0" cy="444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38" name="Google Shape;438;p34"/>
          <p:cNvSpPr txBox="1"/>
          <p:nvPr/>
        </p:nvSpPr>
        <p:spPr>
          <a:xfrm>
            <a:off x="3692350" y="2750675"/>
            <a:ext cx="769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 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39" name="Google Shape;439;p34"/>
          <p:cNvSpPr txBox="1"/>
          <p:nvPr/>
        </p:nvSpPr>
        <p:spPr>
          <a:xfrm>
            <a:off x="3692350" y="3898100"/>
            <a:ext cx="8067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C + D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40" name="Google Shape;440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25775" y="3524941"/>
            <a:ext cx="962025" cy="5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34"/>
          <p:cNvSpPr txBox="1"/>
          <p:nvPr/>
        </p:nvSpPr>
        <p:spPr>
          <a:xfrm>
            <a:off x="6435550" y="3628075"/>
            <a:ext cx="25083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y= (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 B) + (C + D)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442" name="Google Shape;442;p34"/>
          <p:cNvCxnSpPr/>
          <p:nvPr/>
        </p:nvCxnSpPr>
        <p:spPr>
          <a:xfrm>
            <a:off x="6870325" y="3631550"/>
            <a:ext cx="17640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43" name="Google Shape;443;p34"/>
          <p:cNvSpPr txBox="1"/>
          <p:nvPr/>
        </p:nvSpPr>
        <p:spPr>
          <a:xfrm>
            <a:off x="3579600" y="2079075"/>
            <a:ext cx="1680000" cy="44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circuito lógico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44" name="Google Shape;444;p34"/>
          <p:cNvSpPr txBox="1"/>
          <p:nvPr/>
        </p:nvSpPr>
        <p:spPr>
          <a:xfrm>
            <a:off x="6458900" y="2079075"/>
            <a:ext cx="2001000" cy="44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função booleana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445" name="Google Shape;445;p34"/>
          <p:cNvCxnSpPr/>
          <p:nvPr/>
        </p:nvCxnSpPr>
        <p:spPr>
          <a:xfrm>
            <a:off x="5387331" y="2303025"/>
            <a:ext cx="9279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35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51" name="Google Shape;451;p35"/>
          <p:cNvSpPr txBox="1"/>
          <p:nvPr/>
        </p:nvSpPr>
        <p:spPr>
          <a:xfrm>
            <a:off x="1182675" y="1513291"/>
            <a:ext cx="77724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Descrição de Funções Lógicas (cont.)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52" name="Google Shape;452;p35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453" name="Google Shape;453;p35"/>
          <p:cNvSpPr txBox="1"/>
          <p:nvPr/>
        </p:nvSpPr>
        <p:spPr>
          <a:xfrm>
            <a:off x="393275" y="2824775"/>
            <a:ext cx="2431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y= (A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⦁B) + C⦁(B + D)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54" name="Google Shape;454;p35"/>
          <p:cNvSpPr/>
          <p:nvPr/>
        </p:nvSpPr>
        <p:spPr>
          <a:xfrm rot="-5400000">
            <a:off x="2163825" y="2956325"/>
            <a:ext cx="291600" cy="733800"/>
          </a:xfrm>
          <a:prstGeom prst="leftBrace">
            <a:avLst>
              <a:gd fmla="val 50000" name="adj1"/>
              <a:gd fmla="val 4790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5" name="Google Shape;455;p35"/>
          <p:cNvSpPr txBox="1"/>
          <p:nvPr/>
        </p:nvSpPr>
        <p:spPr>
          <a:xfrm>
            <a:off x="2069675" y="3434375"/>
            <a:ext cx="515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OR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56" name="Google Shape;456;p35"/>
          <p:cNvSpPr/>
          <p:nvPr/>
        </p:nvSpPr>
        <p:spPr>
          <a:xfrm rot="-5400000">
            <a:off x="944625" y="2956325"/>
            <a:ext cx="291600" cy="733800"/>
          </a:xfrm>
          <a:prstGeom prst="leftBrace">
            <a:avLst>
              <a:gd fmla="val 50000" name="adj1"/>
              <a:gd fmla="val 4790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p35"/>
          <p:cNvSpPr txBox="1"/>
          <p:nvPr/>
        </p:nvSpPr>
        <p:spPr>
          <a:xfrm>
            <a:off x="777075" y="3434375"/>
            <a:ext cx="680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AND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58" name="Google Shape;458;p35"/>
          <p:cNvSpPr/>
          <p:nvPr/>
        </p:nvSpPr>
        <p:spPr>
          <a:xfrm rot="-5400000">
            <a:off x="2037375" y="3439475"/>
            <a:ext cx="291600" cy="986700"/>
          </a:xfrm>
          <a:prstGeom prst="leftBrace">
            <a:avLst>
              <a:gd fmla="val 50000" name="adj1"/>
              <a:gd fmla="val 4790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p35"/>
          <p:cNvSpPr txBox="1"/>
          <p:nvPr/>
        </p:nvSpPr>
        <p:spPr>
          <a:xfrm>
            <a:off x="1837090" y="4043975"/>
            <a:ext cx="680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AND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60" name="Google Shape;460;p35"/>
          <p:cNvSpPr/>
          <p:nvPr/>
        </p:nvSpPr>
        <p:spPr>
          <a:xfrm rot="-5400000">
            <a:off x="1554225" y="3565925"/>
            <a:ext cx="291600" cy="1953000"/>
          </a:xfrm>
          <a:prstGeom prst="leftBrace">
            <a:avLst>
              <a:gd fmla="val 50000" name="adj1"/>
              <a:gd fmla="val 4790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1" name="Google Shape;461;p35"/>
          <p:cNvSpPr txBox="1"/>
          <p:nvPr/>
        </p:nvSpPr>
        <p:spPr>
          <a:xfrm>
            <a:off x="1442401" y="4653575"/>
            <a:ext cx="515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OR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62" name="Google Shape;462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32950" y="2998965"/>
            <a:ext cx="9620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Google Shape;463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20676" y="4072541"/>
            <a:ext cx="962025" cy="5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Google Shape;464;p35"/>
          <p:cNvSpPr txBox="1"/>
          <p:nvPr/>
        </p:nvSpPr>
        <p:spPr>
          <a:xfrm>
            <a:off x="3324300" y="2998260"/>
            <a:ext cx="338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65" name="Google Shape;465;p35"/>
          <p:cNvSpPr txBox="1"/>
          <p:nvPr/>
        </p:nvSpPr>
        <p:spPr>
          <a:xfrm>
            <a:off x="3311965" y="3278390"/>
            <a:ext cx="338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66" name="Google Shape;466;p35"/>
          <p:cNvSpPr txBox="1"/>
          <p:nvPr/>
        </p:nvSpPr>
        <p:spPr>
          <a:xfrm>
            <a:off x="3324300" y="3607860"/>
            <a:ext cx="338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C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67" name="Google Shape;467;p35"/>
          <p:cNvSpPr txBox="1"/>
          <p:nvPr/>
        </p:nvSpPr>
        <p:spPr>
          <a:xfrm>
            <a:off x="3311965" y="4345190"/>
            <a:ext cx="338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D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68" name="Google Shape;468;p35"/>
          <p:cNvSpPr txBox="1"/>
          <p:nvPr/>
        </p:nvSpPr>
        <p:spPr>
          <a:xfrm>
            <a:off x="3311965" y="4028056"/>
            <a:ext cx="338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69" name="Google Shape;469;p35"/>
          <p:cNvSpPr txBox="1"/>
          <p:nvPr/>
        </p:nvSpPr>
        <p:spPr>
          <a:xfrm>
            <a:off x="4507250" y="2945688"/>
            <a:ext cx="6015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70" name="Google Shape;470;p35"/>
          <p:cNvSpPr txBox="1"/>
          <p:nvPr/>
        </p:nvSpPr>
        <p:spPr>
          <a:xfrm>
            <a:off x="4498475" y="4036850"/>
            <a:ext cx="8178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 + D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71" name="Google Shape;47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3375" y="3607854"/>
            <a:ext cx="9620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2" name="Google Shape;472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32515" y="3138338"/>
            <a:ext cx="962025" cy="5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473" name="Google Shape;473;p35"/>
          <p:cNvSpPr txBox="1"/>
          <p:nvPr/>
        </p:nvSpPr>
        <p:spPr>
          <a:xfrm>
            <a:off x="6345100" y="3510575"/>
            <a:ext cx="12828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C⦁(B + D)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474" name="Google Shape;474;p35"/>
          <p:cNvCxnSpPr/>
          <p:nvPr/>
        </p:nvCxnSpPr>
        <p:spPr>
          <a:xfrm>
            <a:off x="4576176" y="4359351"/>
            <a:ext cx="838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75" name="Google Shape;475;p35"/>
          <p:cNvCxnSpPr/>
          <p:nvPr/>
        </p:nvCxnSpPr>
        <p:spPr>
          <a:xfrm>
            <a:off x="5415710" y="4038432"/>
            <a:ext cx="0" cy="32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76" name="Google Shape;476;p35"/>
          <p:cNvCxnSpPr/>
          <p:nvPr/>
        </p:nvCxnSpPr>
        <p:spPr>
          <a:xfrm rot="10800000">
            <a:off x="3774375" y="3758301"/>
            <a:ext cx="1629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77" name="Google Shape;477;p35"/>
          <p:cNvCxnSpPr/>
          <p:nvPr/>
        </p:nvCxnSpPr>
        <p:spPr>
          <a:xfrm>
            <a:off x="6372575" y="3898375"/>
            <a:ext cx="1282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78" name="Google Shape;478;p35"/>
          <p:cNvCxnSpPr/>
          <p:nvPr/>
        </p:nvCxnSpPr>
        <p:spPr>
          <a:xfrm>
            <a:off x="7650179" y="3581232"/>
            <a:ext cx="0" cy="32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79" name="Google Shape;479;p35"/>
          <p:cNvCxnSpPr/>
          <p:nvPr/>
        </p:nvCxnSpPr>
        <p:spPr>
          <a:xfrm rot="10800000">
            <a:off x="4563850" y="3288785"/>
            <a:ext cx="3081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80" name="Google Shape;480;p35"/>
          <p:cNvSpPr txBox="1"/>
          <p:nvPr/>
        </p:nvSpPr>
        <p:spPr>
          <a:xfrm>
            <a:off x="8654965" y="3252453"/>
            <a:ext cx="338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y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81" name="Google Shape;481;p35"/>
          <p:cNvSpPr txBox="1"/>
          <p:nvPr/>
        </p:nvSpPr>
        <p:spPr>
          <a:xfrm>
            <a:off x="5143475" y="2104725"/>
            <a:ext cx="1680000" cy="44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circuito lógico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82" name="Google Shape;482;p35"/>
          <p:cNvSpPr txBox="1"/>
          <p:nvPr/>
        </p:nvSpPr>
        <p:spPr>
          <a:xfrm>
            <a:off x="2155375" y="2104725"/>
            <a:ext cx="2001000" cy="44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função booleana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483" name="Google Shape;483;p35"/>
          <p:cNvCxnSpPr/>
          <p:nvPr/>
        </p:nvCxnSpPr>
        <p:spPr>
          <a:xfrm>
            <a:off x="4131806" y="2328675"/>
            <a:ext cx="9279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Definindo Objetivos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2" name="Google Shape;92;p18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93" name="Google Shape;93;p18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Ao final desta aula, você deverá ser capaz de: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conhecer mais teoremas da álgebra booleana.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aprender a universalidade de portas lógicas.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conhecer a descrição de expressões lógicas.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36"/>
          <p:cNvSpPr txBox="1"/>
          <p:nvPr/>
        </p:nvSpPr>
        <p:spPr>
          <a:xfrm>
            <a:off x="1182675" y="1513275"/>
            <a:ext cx="7841400" cy="12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FF0000"/>
              </a:solidFill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00"/>
              <a:buChar char="❏"/>
            </a:pPr>
            <a:r>
              <a:rPr lang="pt-BR" sz="2200">
                <a:solidFill>
                  <a:srgbClr val="FF0000"/>
                </a:solidFill>
              </a:rPr>
              <a:t>Implemente o circuito da expressão y = AC + B∙C + A∙B∙C</a:t>
            </a:r>
            <a:endParaRPr sz="2200">
              <a:solidFill>
                <a:srgbClr val="0000FF"/>
              </a:solidFill>
            </a:endParaRPr>
          </a:p>
        </p:txBody>
      </p:sp>
      <p:sp>
        <p:nvSpPr>
          <p:cNvPr id="489" name="Google Shape;489;p36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90" name="Google Shape;490;p36"/>
          <p:cNvSpPr txBox="1"/>
          <p:nvPr>
            <p:ph idx="12" type="sldNum"/>
          </p:nvPr>
        </p:nvSpPr>
        <p:spPr>
          <a:xfrm>
            <a:off x="8008228" y="4684150"/>
            <a:ext cx="6750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cxnSp>
        <p:nvCxnSpPr>
          <p:cNvPr id="491" name="Google Shape;491;p36"/>
          <p:cNvCxnSpPr/>
          <p:nvPr/>
        </p:nvCxnSpPr>
        <p:spPr>
          <a:xfrm>
            <a:off x="7648917" y="1947661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92" name="Google Shape;492;p36"/>
          <p:cNvCxnSpPr/>
          <p:nvPr/>
        </p:nvCxnSpPr>
        <p:spPr>
          <a:xfrm>
            <a:off x="8182317" y="1947661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93" name="Google Shape;493;p36"/>
          <p:cNvSpPr txBox="1"/>
          <p:nvPr/>
        </p:nvSpPr>
        <p:spPr>
          <a:xfrm>
            <a:off x="7894925" y="3727788"/>
            <a:ext cx="714300" cy="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37"/>
          <p:cNvSpPr txBox="1"/>
          <p:nvPr/>
        </p:nvSpPr>
        <p:spPr>
          <a:xfrm>
            <a:off x="1182675" y="1513275"/>
            <a:ext cx="7841400" cy="12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FF0000"/>
              </a:solidFill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00"/>
              <a:buChar char="❏"/>
            </a:pPr>
            <a:r>
              <a:rPr lang="pt-BR" sz="2200">
                <a:solidFill>
                  <a:srgbClr val="FF0000"/>
                </a:solidFill>
              </a:rPr>
              <a:t>Implemente o circuito da expressão y = AC + B∙C + A∙B∙C</a:t>
            </a:r>
            <a:endParaRPr sz="2200">
              <a:solidFill>
                <a:srgbClr val="0000FF"/>
              </a:solidFill>
            </a:endParaRPr>
          </a:p>
        </p:txBody>
      </p:sp>
      <p:sp>
        <p:nvSpPr>
          <p:cNvPr id="499" name="Google Shape;499;p37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00" name="Google Shape;500;p37"/>
          <p:cNvSpPr txBox="1"/>
          <p:nvPr>
            <p:ph idx="12" type="sldNum"/>
          </p:nvPr>
        </p:nvSpPr>
        <p:spPr>
          <a:xfrm>
            <a:off x="8008228" y="4684150"/>
            <a:ext cx="6750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cxnSp>
        <p:nvCxnSpPr>
          <p:cNvPr id="501" name="Google Shape;501;p37"/>
          <p:cNvCxnSpPr/>
          <p:nvPr/>
        </p:nvCxnSpPr>
        <p:spPr>
          <a:xfrm>
            <a:off x="7648917" y="1947661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02" name="Google Shape;502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34874" y="4383995"/>
            <a:ext cx="962025" cy="5810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03" name="Google Shape;503;p37"/>
          <p:cNvCxnSpPr/>
          <p:nvPr/>
        </p:nvCxnSpPr>
        <p:spPr>
          <a:xfrm>
            <a:off x="8182317" y="1947661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04" name="Google Shape;504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65834" y="3658685"/>
            <a:ext cx="9620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5" name="Google Shape;505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49485" y="3962825"/>
            <a:ext cx="9620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6" name="Google Shape;506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9600" y="3828743"/>
            <a:ext cx="9620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7" name="Google Shape;507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32975" y="3221668"/>
            <a:ext cx="962025" cy="5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508" name="Google Shape;508;p37"/>
          <p:cNvSpPr txBox="1"/>
          <p:nvPr/>
        </p:nvSpPr>
        <p:spPr>
          <a:xfrm>
            <a:off x="623075" y="2689866"/>
            <a:ext cx="351600" cy="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A</a:t>
            </a:r>
            <a:endParaRPr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09" name="Google Shape;509;p37"/>
          <p:cNvSpPr txBox="1"/>
          <p:nvPr/>
        </p:nvSpPr>
        <p:spPr>
          <a:xfrm>
            <a:off x="1182675" y="2695800"/>
            <a:ext cx="351600" cy="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B</a:t>
            </a:r>
            <a:endParaRPr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10" name="Google Shape;510;p37"/>
          <p:cNvSpPr txBox="1"/>
          <p:nvPr/>
        </p:nvSpPr>
        <p:spPr>
          <a:xfrm>
            <a:off x="1742275" y="2685325"/>
            <a:ext cx="351600" cy="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C</a:t>
            </a:r>
            <a:endParaRPr sz="24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511" name="Google Shape;511;p37"/>
          <p:cNvCxnSpPr>
            <a:stCxn id="507" idx="1"/>
            <a:endCxn id="507" idx="1"/>
          </p:cNvCxnSpPr>
          <p:nvPr/>
        </p:nvCxnSpPr>
        <p:spPr>
          <a:xfrm>
            <a:off x="3432975" y="3512181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2" name="Google Shape;512;p37"/>
          <p:cNvCxnSpPr/>
          <p:nvPr/>
        </p:nvCxnSpPr>
        <p:spPr>
          <a:xfrm>
            <a:off x="798875" y="3132666"/>
            <a:ext cx="8400" cy="17112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3" name="Google Shape;513;p37"/>
          <p:cNvCxnSpPr/>
          <p:nvPr/>
        </p:nvCxnSpPr>
        <p:spPr>
          <a:xfrm>
            <a:off x="1358318" y="3132666"/>
            <a:ext cx="0" cy="15588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4" name="Google Shape;514;p37"/>
          <p:cNvCxnSpPr/>
          <p:nvPr/>
        </p:nvCxnSpPr>
        <p:spPr>
          <a:xfrm>
            <a:off x="1941875" y="3132666"/>
            <a:ext cx="0" cy="13857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5" name="Google Shape;515;p37"/>
          <p:cNvCxnSpPr/>
          <p:nvPr/>
        </p:nvCxnSpPr>
        <p:spPr>
          <a:xfrm>
            <a:off x="807325" y="3376425"/>
            <a:ext cx="2617200" cy="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6" name="Google Shape;516;p37"/>
          <p:cNvCxnSpPr/>
          <p:nvPr/>
        </p:nvCxnSpPr>
        <p:spPr>
          <a:xfrm flipH="1">
            <a:off x="1953075" y="3655417"/>
            <a:ext cx="1479900" cy="75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7" name="Google Shape;517;p37"/>
          <p:cNvCxnSpPr/>
          <p:nvPr/>
        </p:nvCxnSpPr>
        <p:spPr>
          <a:xfrm flipH="1">
            <a:off x="1927032" y="4251996"/>
            <a:ext cx="1479900" cy="75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8" name="Google Shape;518;p37"/>
          <p:cNvCxnSpPr/>
          <p:nvPr/>
        </p:nvCxnSpPr>
        <p:spPr>
          <a:xfrm>
            <a:off x="1354250" y="3975425"/>
            <a:ext cx="31512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19" name="Google Shape;519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85960" y="4536075"/>
            <a:ext cx="962025" cy="5810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0" name="Google Shape;520;p37"/>
          <p:cNvCxnSpPr>
            <a:stCxn id="519" idx="1"/>
          </p:cNvCxnSpPr>
          <p:nvPr/>
        </p:nvCxnSpPr>
        <p:spPr>
          <a:xfrm rot="10800000">
            <a:off x="820360" y="4826588"/>
            <a:ext cx="1365600" cy="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1" name="Google Shape;521;p37"/>
          <p:cNvCxnSpPr/>
          <p:nvPr/>
        </p:nvCxnSpPr>
        <p:spPr>
          <a:xfrm>
            <a:off x="1953225" y="4505450"/>
            <a:ext cx="3346500" cy="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2" name="Google Shape;522;p37"/>
          <p:cNvCxnSpPr/>
          <p:nvPr/>
        </p:nvCxnSpPr>
        <p:spPr>
          <a:xfrm>
            <a:off x="1354722" y="4673825"/>
            <a:ext cx="40959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3" name="Google Shape;523;p37"/>
          <p:cNvCxnSpPr/>
          <p:nvPr/>
        </p:nvCxnSpPr>
        <p:spPr>
          <a:xfrm>
            <a:off x="3147985" y="4815495"/>
            <a:ext cx="2151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4" name="Google Shape;524;p37"/>
          <p:cNvCxnSpPr>
            <a:stCxn id="502" idx="3"/>
          </p:cNvCxnSpPr>
          <p:nvPr/>
        </p:nvCxnSpPr>
        <p:spPr>
          <a:xfrm rot="10800000">
            <a:off x="6196899" y="4101808"/>
            <a:ext cx="0" cy="57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5" name="Google Shape;525;p37"/>
          <p:cNvCxnSpPr/>
          <p:nvPr/>
        </p:nvCxnSpPr>
        <p:spPr>
          <a:xfrm>
            <a:off x="6187161" y="4088750"/>
            <a:ext cx="1079400" cy="12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6" name="Google Shape;526;p37"/>
          <p:cNvCxnSpPr>
            <a:stCxn id="506" idx="3"/>
          </p:cNvCxnSpPr>
          <p:nvPr/>
        </p:nvCxnSpPr>
        <p:spPr>
          <a:xfrm>
            <a:off x="5381625" y="4119256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7" name="Google Shape;527;p37"/>
          <p:cNvCxnSpPr/>
          <p:nvPr/>
        </p:nvCxnSpPr>
        <p:spPr>
          <a:xfrm rot="10800000">
            <a:off x="6112300" y="3815300"/>
            <a:ext cx="1146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8" name="Google Shape;528;p37"/>
          <p:cNvCxnSpPr>
            <a:stCxn id="507" idx="3"/>
          </p:cNvCxnSpPr>
          <p:nvPr/>
        </p:nvCxnSpPr>
        <p:spPr>
          <a:xfrm>
            <a:off x="4395000" y="3512181"/>
            <a:ext cx="17643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9" name="Google Shape;529;p37"/>
          <p:cNvCxnSpPr/>
          <p:nvPr/>
        </p:nvCxnSpPr>
        <p:spPr>
          <a:xfrm>
            <a:off x="6131792" y="3509475"/>
            <a:ext cx="0" cy="299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30" name="Google Shape;530;p37"/>
          <p:cNvCxnSpPr/>
          <p:nvPr/>
        </p:nvCxnSpPr>
        <p:spPr>
          <a:xfrm rot="10800000">
            <a:off x="5854034" y="3949198"/>
            <a:ext cx="1640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31" name="Google Shape;531;p37"/>
          <p:cNvCxnSpPr>
            <a:stCxn id="506" idx="3"/>
          </p:cNvCxnSpPr>
          <p:nvPr/>
        </p:nvCxnSpPr>
        <p:spPr>
          <a:xfrm>
            <a:off x="5381625" y="4119256"/>
            <a:ext cx="491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32" name="Google Shape;532;p37"/>
          <p:cNvCxnSpPr/>
          <p:nvPr/>
        </p:nvCxnSpPr>
        <p:spPr>
          <a:xfrm>
            <a:off x="5848593" y="3921415"/>
            <a:ext cx="0" cy="234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33" name="Google Shape;533;p37"/>
          <p:cNvSpPr txBox="1"/>
          <p:nvPr/>
        </p:nvSpPr>
        <p:spPr>
          <a:xfrm>
            <a:off x="4585475" y="2994675"/>
            <a:ext cx="714300" cy="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AC</a:t>
            </a:r>
            <a:endParaRPr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34" name="Google Shape;534;p37"/>
          <p:cNvSpPr txBox="1"/>
          <p:nvPr/>
        </p:nvSpPr>
        <p:spPr>
          <a:xfrm>
            <a:off x="5271275" y="3680475"/>
            <a:ext cx="714300" cy="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BC</a:t>
            </a:r>
            <a:endParaRPr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35" name="Google Shape;535;p37"/>
          <p:cNvSpPr txBox="1"/>
          <p:nvPr/>
        </p:nvSpPr>
        <p:spPr>
          <a:xfrm>
            <a:off x="6445675" y="4375100"/>
            <a:ext cx="962100" cy="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ABC</a:t>
            </a:r>
            <a:endParaRPr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36" name="Google Shape;536;p37"/>
          <p:cNvSpPr txBox="1"/>
          <p:nvPr/>
        </p:nvSpPr>
        <p:spPr>
          <a:xfrm>
            <a:off x="8352125" y="3727788"/>
            <a:ext cx="714300" cy="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y</a:t>
            </a:r>
            <a:endParaRPr sz="24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537" name="Google Shape;537;p37"/>
          <p:cNvCxnSpPr/>
          <p:nvPr/>
        </p:nvCxnSpPr>
        <p:spPr>
          <a:xfrm>
            <a:off x="5578496" y="3763440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38" name="Google Shape;538;p37"/>
          <p:cNvCxnSpPr/>
          <p:nvPr/>
        </p:nvCxnSpPr>
        <p:spPr>
          <a:xfrm>
            <a:off x="6530031" y="4462261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3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Resumindo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44" name="Google Shape;544;p38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545" name="Google Shape;545;p38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Nesta 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aula você: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conheceu os dois teoremas de De Morgan.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aprendeu como a universalidade de portas lógicas permite substituir as portas lógicas básicas.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conheceu a descrição de expressões lógicas.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39"/>
          <p:cNvSpPr txBox="1"/>
          <p:nvPr/>
        </p:nvSpPr>
        <p:spPr>
          <a:xfrm>
            <a:off x="285750" y="1513284"/>
            <a:ext cx="8669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64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51" name="Google Shape;551;p3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52" name="Google Shape;552;p39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9" name="Google Shape;99;p19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Reforçando o que foi dito na Parte I.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O estudo de circuitos lógicos é baseado em apenas dois valores (0/1, aberto/fechado, sim/não, etc.).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São representados por dois níveis de tensão: nível alto (H - high) ou “1” ou 5V e nível baixo (L - low) ou “0” ou 0V.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0" name="Google Shape;100;p19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6" name="Google Shape;106;p20"/>
          <p:cNvSpPr txBox="1"/>
          <p:nvPr/>
        </p:nvSpPr>
        <p:spPr>
          <a:xfrm>
            <a:off x="1182675" y="1513269"/>
            <a:ext cx="7772400" cy="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1º Teorema de De Morgan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“O complemento do produto é igual à soma dos complementos”.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7" name="Google Shape;107;p20"/>
          <p:cNvSpPr txBox="1"/>
          <p:nvPr>
            <p:ph idx="12" type="sldNum"/>
          </p:nvPr>
        </p:nvSpPr>
        <p:spPr>
          <a:xfrm>
            <a:off x="8249279" y="4684150"/>
            <a:ext cx="4338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08" name="Google Shape;108;p20"/>
          <p:cNvSpPr txBox="1"/>
          <p:nvPr/>
        </p:nvSpPr>
        <p:spPr>
          <a:xfrm>
            <a:off x="1182675" y="2884872"/>
            <a:ext cx="7772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Podemos comprovar esse teorema pela tabela verdade a seguir: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9" name="Google Shape;109;p20"/>
          <p:cNvSpPr txBox="1"/>
          <p:nvPr/>
        </p:nvSpPr>
        <p:spPr>
          <a:xfrm>
            <a:off x="3781500" y="2452525"/>
            <a:ext cx="18300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A ⦁ B = A + 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10" name="Google Shape;110;p20"/>
          <p:cNvCxnSpPr/>
          <p:nvPr/>
        </p:nvCxnSpPr>
        <p:spPr>
          <a:xfrm>
            <a:off x="5095921" y="25037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1" name="Google Shape;111;p20"/>
          <p:cNvCxnSpPr/>
          <p:nvPr/>
        </p:nvCxnSpPr>
        <p:spPr>
          <a:xfrm>
            <a:off x="4655113" y="25037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2" name="Google Shape;112;p20"/>
          <p:cNvCxnSpPr/>
          <p:nvPr/>
        </p:nvCxnSpPr>
        <p:spPr>
          <a:xfrm>
            <a:off x="3824444" y="2503725"/>
            <a:ext cx="5889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graphicFrame>
        <p:nvGraphicFramePr>
          <p:cNvPr id="113" name="Google Shape;113;p20"/>
          <p:cNvGraphicFramePr/>
          <p:nvPr/>
        </p:nvGraphicFramePr>
        <p:xfrm>
          <a:off x="1280900" y="3290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{A0AF4DB6-FDEF-4CE4-8682-F58E18F8999F}</a:tableStyleId>
              </a:tblPr>
              <a:tblGrid>
                <a:gridCol w="526350"/>
                <a:gridCol w="526750"/>
              </a:tblGrid>
              <a:tr h="426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119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114" name="Google Shape;114;p20"/>
          <p:cNvGraphicFramePr/>
          <p:nvPr/>
        </p:nvGraphicFramePr>
        <p:xfrm>
          <a:off x="4240738" y="3290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{A0AF4DB6-FDEF-4CE4-8682-F58E18F8999F}</a:tableStyleId>
              </a:tblPr>
              <a:tblGrid>
                <a:gridCol w="526350"/>
                <a:gridCol w="526750"/>
              </a:tblGrid>
              <a:tr h="426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119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115" name="Google Shape;115;p20"/>
          <p:cNvCxnSpPr/>
          <p:nvPr/>
        </p:nvCxnSpPr>
        <p:spPr>
          <a:xfrm>
            <a:off x="4422083" y="33419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6" name="Google Shape;116;p20"/>
          <p:cNvCxnSpPr/>
          <p:nvPr/>
        </p:nvCxnSpPr>
        <p:spPr>
          <a:xfrm>
            <a:off x="4947951" y="33419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graphicFrame>
        <p:nvGraphicFramePr>
          <p:cNvPr id="117" name="Google Shape;117;p20"/>
          <p:cNvGraphicFramePr/>
          <p:nvPr/>
        </p:nvGraphicFramePr>
        <p:xfrm>
          <a:off x="2335738" y="3290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{A0AF4DB6-FDEF-4CE4-8682-F58E18F8999F}</a:tableStyleId>
              </a:tblPr>
              <a:tblGrid>
                <a:gridCol w="699775"/>
              </a:tblGrid>
              <a:tr h="426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⦁</a:t>
                      </a:r>
                      <a:r>
                        <a:rPr lang="pt-BR" sz="1800"/>
                        <a:t>B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119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118" name="Google Shape;118;p20"/>
          <p:cNvGraphicFramePr/>
          <p:nvPr/>
        </p:nvGraphicFramePr>
        <p:xfrm>
          <a:off x="3045462" y="3290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{A0AF4DB6-FDEF-4CE4-8682-F58E18F8999F}</a:tableStyleId>
              </a:tblPr>
              <a:tblGrid>
                <a:gridCol w="699775"/>
              </a:tblGrid>
              <a:tr h="426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⦁</a:t>
                      </a:r>
                      <a:r>
                        <a:rPr lang="pt-BR" sz="1800"/>
                        <a:t>B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119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119" name="Google Shape;119;p20"/>
          <p:cNvCxnSpPr/>
          <p:nvPr/>
        </p:nvCxnSpPr>
        <p:spPr>
          <a:xfrm>
            <a:off x="3178438" y="3341925"/>
            <a:ext cx="433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graphicFrame>
        <p:nvGraphicFramePr>
          <p:cNvPr id="120" name="Google Shape;120;p20"/>
          <p:cNvGraphicFramePr/>
          <p:nvPr/>
        </p:nvGraphicFramePr>
        <p:xfrm>
          <a:off x="5291892" y="3290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{A0AF4DB6-FDEF-4CE4-8682-F58E18F8999F}</a:tableStyleId>
              </a:tblPr>
              <a:tblGrid>
                <a:gridCol w="906650"/>
              </a:tblGrid>
              <a:tr h="426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+ B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119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121" name="Google Shape;121;p20"/>
          <p:cNvCxnSpPr/>
          <p:nvPr/>
        </p:nvCxnSpPr>
        <p:spPr>
          <a:xfrm>
            <a:off x="5882590" y="33419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2" name="Google Shape;122;p20"/>
          <p:cNvCxnSpPr/>
          <p:nvPr/>
        </p:nvCxnSpPr>
        <p:spPr>
          <a:xfrm>
            <a:off x="5441782" y="33419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3" name="Google Shape;123;p20"/>
          <p:cNvSpPr txBox="1"/>
          <p:nvPr/>
        </p:nvSpPr>
        <p:spPr>
          <a:xfrm>
            <a:off x="7798525" y="3802525"/>
            <a:ext cx="1053000" cy="550200"/>
          </a:xfrm>
          <a:prstGeom prst="rect">
            <a:avLst/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NAND</a:t>
            </a:r>
            <a:endParaRPr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4" name="Google Shape;124;p20"/>
          <p:cNvSpPr txBox="1"/>
          <p:nvPr/>
        </p:nvSpPr>
        <p:spPr>
          <a:xfrm>
            <a:off x="3095975" y="3194650"/>
            <a:ext cx="699900" cy="18996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5" name="Google Shape;125;p20"/>
          <p:cNvSpPr txBox="1"/>
          <p:nvPr/>
        </p:nvSpPr>
        <p:spPr>
          <a:xfrm>
            <a:off x="5367144" y="3194650"/>
            <a:ext cx="906600" cy="18996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6" name="Google Shape;126;p20"/>
          <p:cNvSpPr/>
          <p:nvPr/>
        </p:nvSpPr>
        <p:spPr>
          <a:xfrm>
            <a:off x="6687500" y="3718450"/>
            <a:ext cx="906600" cy="737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2" name="Google Shape;132;p21"/>
          <p:cNvSpPr txBox="1"/>
          <p:nvPr/>
        </p:nvSpPr>
        <p:spPr>
          <a:xfrm>
            <a:off x="1182675" y="1513271"/>
            <a:ext cx="7772400" cy="150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Como consequência do 1º Teorema de De Morgan a porta lógica NAND já conhecida pode ser reescrita por um bloco equivalente.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3" name="Google Shape;133;p21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34" name="Google Shape;13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8950" y="3183882"/>
            <a:ext cx="1685925" cy="56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09925" y="3169594"/>
            <a:ext cx="2543175" cy="59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78150" y="3169594"/>
            <a:ext cx="1866900" cy="59055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1"/>
          <p:cNvSpPr txBox="1"/>
          <p:nvPr/>
        </p:nvSpPr>
        <p:spPr>
          <a:xfrm>
            <a:off x="1182675" y="4092875"/>
            <a:ext cx="77724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Procedimento: Troca a porta AND por OR. Onde tem NOT (bolinha) tira. Onde não tem NOT coloca.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2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3" name="Google Shape;143;p22"/>
          <p:cNvSpPr txBox="1"/>
          <p:nvPr/>
        </p:nvSpPr>
        <p:spPr>
          <a:xfrm>
            <a:off x="1182675" y="1513269"/>
            <a:ext cx="7772400" cy="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º Teorema de De Morgan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“O complemento da soma é igual ao produto dos complementos”.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4" name="Google Shape;144;p22"/>
          <p:cNvSpPr txBox="1"/>
          <p:nvPr>
            <p:ph idx="12" type="sldNum"/>
          </p:nvPr>
        </p:nvSpPr>
        <p:spPr>
          <a:xfrm>
            <a:off x="8249279" y="4684150"/>
            <a:ext cx="4338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45" name="Google Shape;145;p22"/>
          <p:cNvSpPr txBox="1"/>
          <p:nvPr/>
        </p:nvSpPr>
        <p:spPr>
          <a:xfrm>
            <a:off x="1182675" y="2884872"/>
            <a:ext cx="7772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Podemos comprovar esse teorema pela tabela verdade a seguir: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6" name="Google Shape;146;p22"/>
          <p:cNvSpPr txBox="1"/>
          <p:nvPr/>
        </p:nvSpPr>
        <p:spPr>
          <a:xfrm>
            <a:off x="3781500" y="2452525"/>
            <a:ext cx="1661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A + B = A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47" name="Google Shape;147;p22"/>
          <p:cNvCxnSpPr/>
          <p:nvPr/>
        </p:nvCxnSpPr>
        <p:spPr>
          <a:xfrm>
            <a:off x="5095921" y="25037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8" name="Google Shape;148;p22"/>
          <p:cNvCxnSpPr/>
          <p:nvPr/>
        </p:nvCxnSpPr>
        <p:spPr>
          <a:xfrm>
            <a:off x="4743275" y="25037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9" name="Google Shape;149;p22"/>
          <p:cNvCxnSpPr/>
          <p:nvPr/>
        </p:nvCxnSpPr>
        <p:spPr>
          <a:xfrm>
            <a:off x="3860329" y="2503725"/>
            <a:ext cx="5889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graphicFrame>
        <p:nvGraphicFramePr>
          <p:cNvPr id="150" name="Google Shape;150;p22"/>
          <p:cNvGraphicFramePr/>
          <p:nvPr/>
        </p:nvGraphicFramePr>
        <p:xfrm>
          <a:off x="1280900" y="3290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{A0AF4DB6-FDEF-4CE4-8682-F58E18F8999F}</a:tableStyleId>
              </a:tblPr>
              <a:tblGrid>
                <a:gridCol w="526350"/>
                <a:gridCol w="526750"/>
              </a:tblGrid>
              <a:tr h="426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119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151" name="Google Shape;151;p22"/>
          <p:cNvGraphicFramePr/>
          <p:nvPr/>
        </p:nvGraphicFramePr>
        <p:xfrm>
          <a:off x="4240738" y="3290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{A0AF4DB6-FDEF-4CE4-8682-F58E18F8999F}</a:tableStyleId>
              </a:tblPr>
              <a:tblGrid>
                <a:gridCol w="526350"/>
                <a:gridCol w="526750"/>
              </a:tblGrid>
              <a:tr h="426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B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119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152" name="Google Shape;152;p22"/>
          <p:cNvCxnSpPr/>
          <p:nvPr/>
        </p:nvCxnSpPr>
        <p:spPr>
          <a:xfrm>
            <a:off x="4422083" y="33419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3" name="Google Shape;153;p22"/>
          <p:cNvCxnSpPr/>
          <p:nvPr/>
        </p:nvCxnSpPr>
        <p:spPr>
          <a:xfrm>
            <a:off x="4947951" y="33419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graphicFrame>
        <p:nvGraphicFramePr>
          <p:cNvPr id="154" name="Google Shape;154;p22"/>
          <p:cNvGraphicFramePr/>
          <p:nvPr/>
        </p:nvGraphicFramePr>
        <p:xfrm>
          <a:off x="2335738" y="3290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{A0AF4DB6-FDEF-4CE4-8682-F58E18F8999F}</a:tableStyleId>
              </a:tblPr>
              <a:tblGrid>
                <a:gridCol w="699775"/>
              </a:tblGrid>
              <a:tr h="426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A+B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119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155" name="Google Shape;155;p22"/>
          <p:cNvGraphicFramePr/>
          <p:nvPr/>
        </p:nvGraphicFramePr>
        <p:xfrm>
          <a:off x="3045462" y="3290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{A0AF4DB6-FDEF-4CE4-8682-F58E18F8999F}</a:tableStyleId>
              </a:tblPr>
              <a:tblGrid>
                <a:gridCol w="699775"/>
              </a:tblGrid>
              <a:tr h="426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A+B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119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156" name="Google Shape;156;p22"/>
          <p:cNvCxnSpPr/>
          <p:nvPr/>
        </p:nvCxnSpPr>
        <p:spPr>
          <a:xfrm>
            <a:off x="3178438" y="3341925"/>
            <a:ext cx="433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graphicFrame>
        <p:nvGraphicFramePr>
          <p:cNvPr id="157" name="Google Shape;157;p22"/>
          <p:cNvGraphicFramePr/>
          <p:nvPr/>
        </p:nvGraphicFramePr>
        <p:xfrm>
          <a:off x="5291892" y="329039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{A0AF4DB6-FDEF-4CE4-8682-F58E18F8999F}</a:tableStyleId>
              </a:tblPr>
              <a:tblGrid>
                <a:gridCol w="906650"/>
              </a:tblGrid>
              <a:tr h="426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A 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⦁</a:t>
                      </a:r>
                      <a:r>
                        <a:rPr lang="pt-BR" sz="1800"/>
                        <a:t> B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119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1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/>
                        <a:t>0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cxnSp>
        <p:nvCxnSpPr>
          <p:cNvPr id="158" name="Google Shape;158;p22"/>
          <p:cNvCxnSpPr/>
          <p:nvPr/>
        </p:nvCxnSpPr>
        <p:spPr>
          <a:xfrm>
            <a:off x="5846705" y="3342194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9" name="Google Shape;159;p22"/>
          <p:cNvCxnSpPr/>
          <p:nvPr/>
        </p:nvCxnSpPr>
        <p:spPr>
          <a:xfrm>
            <a:off x="5465705" y="3342194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0" name="Google Shape;160;p22"/>
          <p:cNvSpPr txBox="1"/>
          <p:nvPr/>
        </p:nvSpPr>
        <p:spPr>
          <a:xfrm>
            <a:off x="7798525" y="3802525"/>
            <a:ext cx="1053000" cy="550200"/>
          </a:xfrm>
          <a:prstGeom prst="rect">
            <a:avLst/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Tahoma"/>
                <a:ea typeface="Tahoma"/>
                <a:cs typeface="Tahoma"/>
                <a:sym typeface="Tahoma"/>
              </a:rPr>
              <a:t>NOR</a:t>
            </a:r>
            <a:endParaRPr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1" name="Google Shape;161;p22"/>
          <p:cNvSpPr txBox="1"/>
          <p:nvPr/>
        </p:nvSpPr>
        <p:spPr>
          <a:xfrm>
            <a:off x="3095975" y="3194650"/>
            <a:ext cx="699900" cy="18996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2" name="Google Shape;162;p22"/>
          <p:cNvSpPr txBox="1"/>
          <p:nvPr/>
        </p:nvSpPr>
        <p:spPr>
          <a:xfrm>
            <a:off x="5345154" y="3194650"/>
            <a:ext cx="906600" cy="18996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3" name="Google Shape;163;p22"/>
          <p:cNvSpPr/>
          <p:nvPr/>
        </p:nvSpPr>
        <p:spPr>
          <a:xfrm>
            <a:off x="6687500" y="3718450"/>
            <a:ext cx="906600" cy="737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3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9" name="Google Shape;169;p23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70" name="Google Shape;17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3250" y="3190875"/>
            <a:ext cx="1809750" cy="59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29575" y="3205163"/>
            <a:ext cx="1781175" cy="56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62325" y="3200400"/>
            <a:ext cx="2447925" cy="57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3"/>
          <p:cNvSpPr txBox="1"/>
          <p:nvPr/>
        </p:nvSpPr>
        <p:spPr>
          <a:xfrm>
            <a:off x="1182675" y="1513271"/>
            <a:ext cx="7772400" cy="150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Como consequência do 2º Teorema de De Morgan a porta lógica NOR já conhecida pode ser reescrita por um bloco equivalente.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4" name="Google Shape;174;p23"/>
          <p:cNvSpPr txBox="1"/>
          <p:nvPr/>
        </p:nvSpPr>
        <p:spPr>
          <a:xfrm>
            <a:off x="1182675" y="4092875"/>
            <a:ext cx="77724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Procedimento: Troca a porta OR por AND. Onde tem NOT (bolinha) tira. Onde não tem NOT coloca.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4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0" name="Google Shape;180;p24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81" name="Google Shape;181;p24"/>
          <p:cNvSpPr txBox="1"/>
          <p:nvPr/>
        </p:nvSpPr>
        <p:spPr>
          <a:xfrm>
            <a:off x="7405825" y="1564975"/>
            <a:ext cx="1642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(A + (B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⦁C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))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82" name="Google Shape;182;p24"/>
          <p:cNvCxnSpPr/>
          <p:nvPr/>
        </p:nvCxnSpPr>
        <p:spPr>
          <a:xfrm>
            <a:off x="8078224" y="1598361"/>
            <a:ext cx="4383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3" name="Google Shape;183;p24"/>
          <p:cNvCxnSpPr/>
          <p:nvPr/>
        </p:nvCxnSpPr>
        <p:spPr>
          <a:xfrm>
            <a:off x="7486581" y="1522150"/>
            <a:ext cx="11751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4" name="Google Shape;184;p24"/>
          <p:cNvSpPr txBox="1"/>
          <p:nvPr/>
        </p:nvSpPr>
        <p:spPr>
          <a:xfrm>
            <a:off x="2793975" y="2174575"/>
            <a:ext cx="13428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(A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(B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⦁C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))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85" name="Google Shape;185;p24"/>
          <p:cNvCxnSpPr/>
          <p:nvPr/>
        </p:nvCxnSpPr>
        <p:spPr>
          <a:xfrm>
            <a:off x="3361399" y="2207961"/>
            <a:ext cx="4383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6" name="Google Shape;186;p24"/>
          <p:cNvSpPr txBox="1"/>
          <p:nvPr/>
        </p:nvSpPr>
        <p:spPr>
          <a:xfrm>
            <a:off x="3976425" y="2174575"/>
            <a:ext cx="1642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= 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(A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(B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⦁C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))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87" name="Google Shape;187;p24"/>
          <p:cNvCxnSpPr/>
          <p:nvPr/>
        </p:nvCxnSpPr>
        <p:spPr>
          <a:xfrm>
            <a:off x="3361399" y="2131761"/>
            <a:ext cx="4383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8" name="Google Shape;188;p24"/>
          <p:cNvCxnSpPr/>
          <p:nvPr/>
        </p:nvCxnSpPr>
        <p:spPr>
          <a:xfrm>
            <a:off x="2953132" y="212692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9" name="Google Shape;189;p24"/>
          <p:cNvCxnSpPr/>
          <p:nvPr/>
        </p:nvCxnSpPr>
        <p:spPr>
          <a:xfrm>
            <a:off x="4378456" y="2190790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0" name="Google Shape;190;p24"/>
          <p:cNvSpPr txBox="1"/>
          <p:nvPr/>
        </p:nvSpPr>
        <p:spPr>
          <a:xfrm>
            <a:off x="5348025" y="2174575"/>
            <a:ext cx="10020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= A B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91" name="Google Shape;191;p24"/>
          <p:cNvCxnSpPr/>
          <p:nvPr/>
        </p:nvCxnSpPr>
        <p:spPr>
          <a:xfrm>
            <a:off x="5646994" y="221984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92" name="Google Shape;19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0600" y="3740750"/>
            <a:ext cx="962025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84760" y="3031549"/>
            <a:ext cx="680508" cy="41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42462" y="3375126"/>
            <a:ext cx="962025" cy="5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4"/>
          <p:cNvSpPr txBox="1"/>
          <p:nvPr/>
        </p:nvSpPr>
        <p:spPr>
          <a:xfrm>
            <a:off x="3468000" y="3758875"/>
            <a:ext cx="3273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B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6" name="Google Shape;196;p24"/>
          <p:cNvSpPr txBox="1"/>
          <p:nvPr/>
        </p:nvSpPr>
        <p:spPr>
          <a:xfrm>
            <a:off x="3472396" y="4039025"/>
            <a:ext cx="3273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7" name="Google Shape;197;p24"/>
          <p:cNvSpPr txBox="1"/>
          <p:nvPr/>
        </p:nvSpPr>
        <p:spPr>
          <a:xfrm>
            <a:off x="3468000" y="3060650"/>
            <a:ext cx="3273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98" name="Google Shape;198;p24"/>
          <p:cNvCxnSpPr/>
          <p:nvPr/>
        </p:nvCxnSpPr>
        <p:spPr>
          <a:xfrm>
            <a:off x="3851231" y="3237053"/>
            <a:ext cx="419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9" name="Google Shape;199;p24"/>
          <p:cNvCxnSpPr/>
          <p:nvPr/>
        </p:nvCxnSpPr>
        <p:spPr>
          <a:xfrm>
            <a:off x="4861118" y="3802426"/>
            <a:ext cx="419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0" name="Google Shape;200;p24"/>
          <p:cNvCxnSpPr/>
          <p:nvPr/>
        </p:nvCxnSpPr>
        <p:spPr>
          <a:xfrm rot="10800000">
            <a:off x="4869125" y="3806656"/>
            <a:ext cx="0" cy="213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1" name="Google Shape;201;p24"/>
          <p:cNvCxnSpPr/>
          <p:nvPr/>
        </p:nvCxnSpPr>
        <p:spPr>
          <a:xfrm>
            <a:off x="4873452" y="3522295"/>
            <a:ext cx="419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2" name="Google Shape;202;p24"/>
          <p:cNvCxnSpPr>
            <a:endCxn id="193" idx="3"/>
          </p:cNvCxnSpPr>
          <p:nvPr/>
        </p:nvCxnSpPr>
        <p:spPr>
          <a:xfrm rot="10800000">
            <a:off x="4865268" y="3237049"/>
            <a:ext cx="3900" cy="288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3" name="Google Shape;203;p24"/>
          <p:cNvSpPr txBox="1"/>
          <p:nvPr/>
        </p:nvSpPr>
        <p:spPr>
          <a:xfrm>
            <a:off x="6266150" y="3494650"/>
            <a:ext cx="9621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 B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04" name="Google Shape;204;p24"/>
          <p:cNvCxnSpPr/>
          <p:nvPr/>
        </p:nvCxnSpPr>
        <p:spPr>
          <a:xfrm>
            <a:off x="6332794" y="3539914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5" name="Google Shape;205;p24"/>
          <p:cNvSpPr txBox="1"/>
          <p:nvPr/>
        </p:nvSpPr>
        <p:spPr>
          <a:xfrm>
            <a:off x="5009948" y="3012775"/>
            <a:ext cx="3273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 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06" name="Google Shape;206;p24"/>
          <p:cNvCxnSpPr/>
          <p:nvPr/>
        </p:nvCxnSpPr>
        <p:spPr>
          <a:xfrm>
            <a:off x="5076590" y="3058045"/>
            <a:ext cx="169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7" name="Google Shape;207;p24"/>
          <p:cNvSpPr txBox="1"/>
          <p:nvPr/>
        </p:nvSpPr>
        <p:spPr>
          <a:xfrm>
            <a:off x="4935125" y="3893525"/>
            <a:ext cx="5145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B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8" name="Google Shape;208;p24"/>
          <p:cNvSpPr txBox="1"/>
          <p:nvPr/>
        </p:nvSpPr>
        <p:spPr>
          <a:xfrm>
            <a:off x="1182675" y="1513275"/>
            <a:ext cx="6045600" cy="4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Ex. Simplifique a seguinte expressão lógica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5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Álgebra Booleana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4" name="Google Shape;214;p25"/>
          <p:cNvSpPr txBox="1"/>
          <p:nvPr/>
        </p:nvSpPr>
        <p:spPr>
          <a:xfrm>
            <a:off x="1080550" y="1513145"/>
            <a:ext cx="7772400" cy="11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Simplifique x =  (A + B)⦁</a:t>
            </a:r>
            <a:r>
              <a:rPr lang="pt-BR" sz="2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C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5" name="Google Shape;215;p25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cxnSp>
        <p:nvCxnSpPr>
          <p:cNvPr id="216" name="Google Shape;216;p25"/>
          <p:cNvCxnSpPr/>
          <p:nvPr/>
        </p:nvCxnSpPr>
        <p:spPr>
          <a:xfrm>
            <a:off x="3614140" y="1970475"/>
            <a:ext cx="14121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7" name="Google Shape;217;p25"/>
          <p:cNvCxnSpPr/>
          <p:nvPr/>
        </p:nvCxnSpPr>
        <p:spPr>
          <a:xfrm>
            <a:off x="4621612" y="2078500"/>
            <a:ext cx="3156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