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1" r:id="rId4"/>
    <p:sldMasterId id="2147483662" r:id="rId5"/>
    <p:sldMasterId id="214748366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y="5143500" cx="9144000"/>
  <p:notesSz cx="6858000" cy="9144000"/>
  <p:embeddedFontLst>
    <p:embeddedFont>
      <p:font typeface="Tahoma"/>
      <p:regular r:id="rId26"/>
      <p:bold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font" Target="fonts/Tahoma-regular.fntdata"/><Relationship Id="rId25" Type="http://schemas.openxmlformats.org/officeDocument/2006/relationships/slide" Target="slides/slide18.xml"/><Relationship Id="rId27" Type="http://schemas.openxmlformats.org/officeDocument/2006/relationships/font" Target="fonts/Tahoma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9670935179_2_15:notes"/>
          <p:cNvSpPr/>
          <p:nvPr>
            <p:ph idx="2" type="sldImg"/>
          </p:nvPr>
        </p:nvSpPr>
        <p:spPr>
          <a:xfrm>
            <a:off x="1003700" y="695135"/>
            <a:ext cx="4849158" cy="342815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3" name="Google Shape;83;g9670935179_2_15:notes"/>
          <p:cNvSpPr txBox="1"/>
          <p:nvPr>
            <p:ph idx="1" type="body"/>
          </p:nvPr>
        </p:nvSpPr>
        <p:spPr>
          <a:xfrm>
            <a:off x="685512" y="4343235"/>
            <a:ext cx="5486976" cy="4115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ad4f2ef87e_0_78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6" name="Google Shape;156;gad4f2ef87e_0_78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ad4f2ef87e_0_89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5" name="Google Shape;165;gad4f2ef87e_0_89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ad4f2ef87e_0_101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5" name="Google Shape;175;gad4f2ef87e_0_101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ad4f2ef87e_0_110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2" name="Google Shape;182;gad4f2ef87e_0_110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ad4f2ef87e_0_122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0" name="Google Shape;190;gad4f2ef87e_0_122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ad4f2ef87e_0_129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7" name="Google Shape;197;gad4f2ef87e_0_129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ad4f2ef87e_0_136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5" name="Google Shape;205;gad4f2ef87e_0_136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ad4f2ef87e_0_239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2" name="Google Shape;212;gad4f2ef87e_0_239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9670935179_2_54:notes"/>
          <p:cNvSpPr/>
          <p:nvPr>
            <p:ph idx="2" type="sldImg"/>
          </p:nvPr>
        </p:nvSpPr>
        <p:spPr>
          <a:xfrm>
            <a:off x="0" y="695135"/>
            <a:ext cx="1357" cy="135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9" name="Google Shape;219;g9670935179_2_54:notes"/>
          <p:cNvSpPr txBox="1"/>
          <p:nvPr>
            <p:ph idx="1" type="body"/>
          </p:nvPr>
        </p:nvSpPr>
        <p:spPr>
          <a:xfrm>
            <a:off x="685512" y="4343235"/>
            <a:ext cx="5486976" cy="4115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9670935179_2_44:notes"/>
          <p:cNvSpPr/>
          <p:nvPr>
            <p:ph idx="2" type="sldImg"/>
          </p:nvPr>
        </p:nvSpPr>
        <p:spPr>
          <a:xfrm>
            <a:off x="0" y="695135"/>
            <a:ext cx="1357" cy="135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9" name="Google Shape;89;g9670935179_2_44:notes"/>
          <p:cNvSpPr txBox="1"/>
          <p:nvPr>
            <p:ph idx="1" type="body"/>
          </p:nvPr>
        </p:nvSpPr>
        <p:spPr>
          <a:xfrm>
            <a:off x="685512" y="4343235"/>
            <a:ext cx="5486976" cy="41151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9670935179_0_13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6" name="Google Shape;96;g9670935179_0_13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ad4f2ef87e_0_21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05" name="Google Shape;105;gad4f2ef87e_0_21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ad4f2ef87e_0_12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3" name="Google Shape;113;gad4f2ef87e_0_12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d4f2ef87e_0_48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1" name="Google Shape;121;gad4f2ef87e_0_48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ad4f2ef87e_0_38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9" name="Google Shape;129;gad4f2ef87e_0_38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ad4f2ef87e_0_57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8" name="Google Shape;138;gad4f2ef87e_0_57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ad4f2ef87e_0_67:notes"/>
          <p:cNvSpPr/>
          <p:nvPr>
            <p:ph idx="2" type="sldImg"/>
          </p:nvPr>
        </p:nvSpPr>
        <p:spPr>
          <a:xfrm>
            <a:off x="0" y="695135"/>
            <a:ext cx="1500" cy="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7" name="Google Shape;147;gad4f2ef87e_0_67:notes"/>
          <p:cNvSpPr txBox="1"/>
          <p:nvPr>
            <p:ph idx="1" type="body"/>
          </p:nvPr>
        </p:nvSpPr>
        <p:spPr>
          <a:xfrm>
            <a:off x="685512" y="4343235"/>
            <a:ext cx="54870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ctrTitle"/>
          </p:nvPr>
        </p:nvSpPr>
        <p:spPr>
          <a:xfrm>
            <a:off x="622080" y="1932412"/>
            <a:ext cx="7050240" cy="133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" type="subTitle"/>
          </p:nvPr>
        </p:nvSpPr>
        <p:spPr>
          <a:xfrm>
            <a:off x="1244160" y="3524997"/>
            <a:ext cx="5806080" cy="15897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lv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ctr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/>
            </a:lvl2pPr>
            <a:lvl3pPr lvl="2" algn="ctr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/>
            </a:lvl3pPr>
            <a:lvl4pPr lvl="3" algn="ctr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/>
            </a:lvl4pPr>
            <a:lvl5pPr lvl="4" algn="ctr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/>
            </a:lvl5pPr>
            <a:lvl6pPr lvl="5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6pPr>
            <a:lvl7pPr lvl="6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7pPr>
            <a:lvl8pPr lvl="7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8pPr>
            <a:lvl9pPr lvl="8" algn="ctr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0" type="dt"/>
          </p:nvPr>
        </p:nvSpPr>
        <p:spPr>
          <a:xfrm>
            <a:off x="4564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1" type="ftr"/>
          </p:nvPr>
        </p:nvSpPr>
        <p:spPr>
          <a:xfrm>
            <a:off x="3127680" y="4684156"/>
            <a:ext cx="289728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64" name="Google Shape;64;p14"/>
          <p:cNvSpPr txBox="1"/>
          <p:nvPr>
            <p:ph idx="12" type="sldNum"/>
          </p:nvPr>
        </p:nvSpPr>
        <p:spPr>
          <a:xfrm>
            <a:off x="65548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1224000" y="99356"/>
            <a:ext cx="7702559" cy="108572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326880" y="1468749"/>
            <a:ext cx="8357760" cy="29821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indent="-228600" lvl="1" marL="914400" algn="l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/>
            </a:lvl2pPr>
            <a:lvl3pPr indent="-228600" lvl="2" marL="1371600" algn="l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/>
            </a:lvl3pPr>
            <a:lvl4pPr indent="-228600" lvl="3" marL="1828800" algn="l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/>
            </a:lvl4pPr>
            <a:lvl5pPr indent="-228600" lvl="4" marL="2286000" algn="l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/>
            </a:lvl5pPr>
            <a:lvl6pPr indent="-228600" lvl="5" marL="274320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6pPr>
            <a:lvl7pPr indent="-228600" lvl="6" marL="320040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7pPr>
            <a:lvl8pPr indent="-228600" lvl="7" marL="365760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/>
            </a:lvl8pPr>
            <a:lvl9pPr indent="-228600" lvl="8" marL="4114800" algn="l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0" type="dt"/>
          </p:nvPr>
        </p:nvSpPr>
        <p:spPr>
          <a:xfrm>
            <a:off x="4564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1" type="ftr"/>
          </p:nvPr>
        </p:nvSpPr>
        <p:spPr>
          <a:xfrm>
            <a:off x="3127680" y="4684156"/>
            <a:ext cx="289728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0" name="Google Shape;80;p16"/>
          <p:cNvSpPr txBox="1"/>
          <p:nvPr>
            <p:ph idx="12" type="sldNum"/>
          </p:nvPr>
        </p:nvSpPr>
        <p:spPr>
          <a:xfrm>
            <a:off x="65548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5.jpg"/><Relationship Id="rId3" Type="http://schemas.openxmlformats.org/officeDocument/2006/relationships/slideLayout" Target="../slideLayouts/slideLayout12.xml"/><Relationship Id="rId4" Type="http://schemas.openxmlformats.org/officeDocument/2006/relationships/theme" Target="../theme/theme4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13060" l="0" r="0" t="10428"/>
          <a:stretch/>
        </p:blipFill>
        <p:spPr>
          <a:xfrm>
            <a:off x="33125" y="128275"/>
            <a:ext cx="9110875" cy="149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898880" y="2694145"/>
            <a:ext cx="4211999" cy="2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/>
          <p:nvPr/>
        </p:nvSpPr>
        <p:spPr>
          <a:xfrm>
            <a:off x="162720" y="1840607"/>
            <a:ext cx="8979900" cy="61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32A041"/>
              </a:gs>
            </a:gsLst>
            <a:lin ang="3600000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3"/>
          <p:cNvSpPr txBox="1"/>
          <p:nvPr>
            <p:ph type="title"/>
          </p:nvPr>
        </p:nvSpPr>
        <p:spPr>
          <a:xfrm>
            <a:off x="456480" y="204473"/>
            <a:ext cx="8226720" cy="8567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800640" y="2620708"/>
            <a:ext cx="7541280" cy="2031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1" i="0" sz="2200" u="none" cap="none" strike="noStrike">
                <a:solidFill>
                  <a:srgbClr val="32A04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ctr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b="1" i="0" sz="19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ctr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 b="1" i="0" sz="16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ctr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ctr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ctr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ctr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 b="1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0" type="dt"/>
          </p:nvPr>
        </p:nvSpPr>
        <p:spPr>
          <a:xfrm>
            <a:off x="4564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13"/>
          <p:cNvSpPr txBox="1"/>
          <p:nvPr>
            <p:ph idx="11" type="ftr"/>
          </p:nvPr>
        </p:nvSpPr>
        <p:spPr>
          <a:xfrm>
            <a:off x="3127680" y="4684156"/>
            <a:ext cx="289728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3"/>
          <p:cNvSpPr txBox="1"/>
          <p:nvPr>
            <p:ph idx="12" type="sldNum"/>
          </p:nvPr>
        </p:nvSpPr>
        <p:spPr>
          <a:xfrm>
            <a:off x="65548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898880" y="2694145"/>
            <a:ext cx="4211999" cy="2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/>
          <p:nvPr/>
        </p:nvSpPr>
        <p:spPr>
          <a:xfrm>
            <a:off x="0" y="0"/>
            <a:ext cx="9144000" cy="1163479"/>
          </a:xfrm>
          <a:prstGeom prst="rect">
            <a:avLst/>
          </a:prstGeom>
          <a:gradFill>
            <a:gsLst>
              <a:gs pos="0">
                <a:srgbClr val="32A041"/>
              </a:gs>
              <a:gs pos="100000">
                <a:srgbClr val="FFFFFF"/>
              </a:gs>
            </a:gsLst>
            <a:lin ang="10860000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5"/>
          <p:cNvSpPr txBox="1"/>
          <p:nvPr>
            <p:ph idx="10" type="dt"/>
          </p:nvPr>
        </p:nvSpPr>
        <p:spPr>
          <a:xfrm>
            <a:off x="4564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5"/>
          <p:cNvSpPr txBox="1"/>
          <p:nvPr>
            <p:ph idx="11" type="ftr"/>
          </p:nvPr>
        </p:nvSpPr>
        <p:spPr>
          <a:xfrm>
            <a:off x="3127680" y="4684156"/>
            <a:ext cx="289728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3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5"/>
          <p:cNvSpPr txBox="1"/>
          <p:nvPr>
            <p:ph idx="12" type="sldNum"/>
          </p:nvPr>
        </p:nvSpPr>
        <p:spPr>
          <a:xfrm>
            <a:off x="6554880" y="4684156"/>
            <a:ext cx="2128320" cy="352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b="0" i="0" sz="20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5"/>
          <p:cNvSpPr/>
          <p:nvPr/>
        </p:nvSpPr>
        <p:spPr>
          <a:xfrm>
            <a:off x="0" y="1163479"/>
            <a:ext cx="9144000" cy="61917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FFFFFF"/>
              </a:gs>
            </a:gsLst>
            <a:lin ang="0" scaled="0"/>
          </a:gradFill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26880" y="1468749"/>
            <a:ext cx="8357760" cy="29821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00">
            <a:noAutofit/>
          </a:bodyPr>
          <a:lstStyle>
            <a:lvl1pPr indent="-228600" lvl="0" marL="457200" marR="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22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lnSpc>
                <a:spcPct val="98000"/>
              </a:lnSpc>
              <a:spcBef>
                <a:spcPts val="900"/>
              </a:spcBef>
              <a:spcAft>
                <a:spcPts val="0"/>
              </a:spcAft>
              <a:buSzPts val="1300"/>
              <a:buNone/>
              <a:defRPr b="0" i="0" sz="19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lnSpc>
                <a:spcPct val="98000"/>
              </a:lnSpc>
              <a:spcBef>
                <a:spcPts val="70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lnSpc>
                <a:spcPct val="98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lnSpc>
                <a:spcPct val="98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lnSpc>
                <a:spcPct val="98000"/>
              </a:lnSpc>
              <a:spcBef>
                <a:spcPts val="200"/>
              </a:spcBef>
              <a:spcAft>
                <a:spcPts val="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lnSpc>
                <a:spcPct val="98000"/>
              </a:lnSpc>
              <a:spcBef>
                <a:spcPts val="200"/>
              </a:spcBef>
              <a:spcAft>
                <a:spcPts val="200"/>
              </a:spcAft>
              <a:buSzPts val="1300"/>
              <a:buNone/>
              <a:defRPr b="0" i="0" sz="1400" u="none" cap="none" strike="noStrik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3" name="Google Shape;73;p15"/>
          <p:cNvSpPr txBox="1"/>
          <p:nvPr>
            <p:ph type="title"/>
          </p:nvPr>
        </p:nvSpPr>
        <p:spPr>
          <a:xfrm>
            <a:off x="1224000" y="99356"/>
            <a:ext cx="7702559" cy="108572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120" y="24479"/>
            <a:ext cx="1068480" cy="110156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Relationship Id="rId4" Type="http://schemas.openxmlformats.org/officeDocument/2006/relationships/image" Target="../media/image14.png"/><Relationship Id="rId5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/>
        </p:nvSpPr>
        <p:spPr>
          <a:xfrm>
            <a:off x="1502700" y="3580930"/>
            <a:ext cx="6138600" cy="9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7250">
            <a:no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Tahoma"/>
              <a:buNone/>
            </a:pPr>
            <a:r>
              <a:rPr b="1" lang="pt-BR" sz="2400">
                <a:latin typeface="Tahoma"/>
                <a:ea typeface="Tahoma"/>
                <a:cs typeface="Tahoma"/>
                <a:sym typeface="Tahoma"/>
              </a:rPr>
              <a:t>Prof. Gustavo Fernandes de Lima</a:t>
            </a:r>
            <a:endParaRPr b="1" sz="2400"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Tahoma"/>
              <a:buNone/>
            </a:pPr>
            <a:r>
              <a:rPr b="1" lang="pt-BR" sz="2400"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b="1" sz="24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0" y="1903809"/>
            <a:ext cx="9144000" cy="117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rgbClr val="FF0000"/>
                </a:solidFill>
              </a:rPr>
              <a:t>Breve Histórico</a:t>
            </a:r>
            <a:endParaRPr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/>
        </p:nvSpPr>
        <p:spPr>
          <a:xfrm>
            <a:off x="1182675" y="1513275"/>
            <a:ext cx="5220900" cy="3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O microprocessador foi a base para a quarta geração de computadores, que tem como marca registrada os computadores de uso pessoal.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Na década de 1980 começaram a surgir os supercomputadores, máquinas capazes de realizar milhões de operações por segundo. 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59" name="Google Shape;159;p26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60" name="Google Shape;160;p26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61" name="Google Shape;16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15775" y="1513278"/>
            <a:ext cx="2128200" cy="1878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8700" y="3648125"/>
            <a:ext cx="1740562" cy="130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7"/>
          <p:cNvSpPr txBox="1"/>
          <p:nvPr/>
        </p:nvSpPr>
        <p:spPr>
          <a:xfrm>
            <a:off x="1182675" y="1513275"/>
            <a:ext cx="5220900" cy="5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Atualmente...  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68" name="Google Shape;168;p27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69" name="Google Shape;169;p27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70" name="Google Shape;17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98355"/>
            <a:ext cx="3186192" cy="2804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7"/>
          <p:cNvPicPr preferRelativeResize="0"/>
          <p:nvPr/>
        </p:nvPicPr>
        <p:blipFill rotWithShape="1">
          <a:blip r:embed="rId4">
            <a:alphaModFix/>
          </a:blip>
          <a:srcRect b="5944" l="0" r="0" t="0"/>
          <a:stretch/>
        </p:blipFill>
        <p:spPr>
          <a:xfrm>
            <a:off x="3490996" y="2097692"/>
            <a:ext cx="3126226" cy="220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69626" y="1639306"/>
            <a:ext cx="2096607" cy="3122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8"/>
          <p:cNvSpPr txBox="1"/>
          <p:nvPr/>
        </p:nvSpPr>
        <p:spPr>
          <a:xfrm>
            <a:off x="1182675" y="1513275"/>
            <a:ext cx="75003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rgbClr val="FF0000"/>
                </a:solidFill>
              </a:rPr>
              <a:t>Fazer a mão livre e mandar a foto</a:t>
            </a:r>
            <a:endParaRPr sz="2200">
              <a:solidFill>
                <a:srgbClr val="FF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0000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Char char="❏"/>
            </a:pPr>
            <a:r>
              <a:rPr lang="pt-BR" sz="2200">
                <a:solidFill>
                  <a:srgbClr val="FF0000"/>
                </a:solidFill>
              </a:rPr>
              <a:t>Qual componente inventado em 1947? Ele substituiu qual outro componente?</a:t>
            </a:r>
            <a:endParaRPr sz="2200">
              <a:solidFill>
                <a:srgbClr val="FF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0000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Char char="❏"/>
            </a:pPr>
            <a:r>
              <a:rPr lang="pt-BR" sz="2200">
                <a:solidFill>
                  <a:srgbClr val="FF0000"/>
                </a:solidFill>
              </a:rPr>
              <a:t>Quantas gerações de computadores ocorreram até a década de 1980?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0000"/>
              </a:solidFill>
            </a:endParaRPr>
          </a:p>
        </p:txBody>
      </p:sp>
      <p:sp>
        <p:nvSpPr>
          <p:cNvPr id="178" name="Google Shape;178;p28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9" name="Google Shape;179;p28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9"/>
          <p:cNvSpPr txBox="1"/>
          <p:nvPr/>
        </p:nvSpPr>
        <p:spPr>
          <a:xfrm>
            <a:off x="1182675" y="1513275"/>
            <a:ext cx="7761300" cy="121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Um sistema de telégrafo é composto por uma bateria, uma chave de contato (normalmente aberta), um fio de telégrafo e um clacker eletromagnético.</a:t>
            </a:r>
            <a:r>
              <a:rPr lang="pt-BR" sz="2200">
                <a:solidFill>
                  <a:schemeClr val="dk1"/>
                </a:solidFill>
              </a:rPr>
              <a:t>  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85" name="Google Shape;185;p29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Introdução ao Digital 0 ou 1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86" name="Google Shape;186;p29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87" name="Google Shape;187;p29"/>
          <p:cNvPicPr preferRelativeResize="0"/>
          <p:nvPr/>
        </p:nvPicPr>
        <p:blipFill rotWithShape="1">
          <a:blip r:embed="rId3">
            <a:alphaModFix/>
          </a:blip>
          <a:srcRect b="7851" l="0" r="0" t="0"/>
          <a:stretch/>
        </p:blipFill>
        <p:spPr>
          <a:xfrm>
            <a:off x="2114672" y="2724375"/>
            <a:ext cx="4914657" cy="231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0"/>
          <p:cNvSpPr txBox="1"/>
          <p:nvPr/>
        </p:nvSpPr>
        <p:spPr>
          <a:xfrm>
            <a:off x="1182675" y="1513275"/>
            <a:ext cx="77613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O sistema do telégrafo usa dois “símbolos” distintos para transmitir palavra ou número.</a:t>
            </a:r>
            <a:endParaRPr sz="2200">
              <a:solidFill>
                <a:schemeClr val="dk1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Pulsos elétricos curtos e longos, que simbolizam pontos e traços do código Morse, caracterizam uma representação digital da informação.</a:t>
            </a:r>
            <a:endParaRPr sz="2200">
              <a:solidFill>
                <a:schemeClr val="dk1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São os sistemas digitais modernos que utilizam sinais elétricos para representar os 1s e 0s.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93" name="Google Shape;193;p30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Introdução ao Digital 0 ou 1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4" name="Google Shape;194;p30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1"/>
          <p:cNvSpPr txBox="1"/>
          <p:nvPr/>
        </p:nvSpPr>
        <p:spPr>
          <a:xfrm>
            <a:off x="1182675" y="1513275"/>
            <a:ext cx="7761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Um diagrama de tempo mostra em que estado (1 ou 0) está o sistema, em qualquer momento.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Aponta, também, o momento exato em que ocorre uma mudança de estado.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200" name="Google Shape;200;p31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Introdução ao Digital 0 ou 1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1" name="Google Shape;201;p31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202" name="Google Shape;202;p31"/>
          <p:cNvPicPr preferRelativeResize="0"/>
          <p:nvPr/>
        </p:nvPicPr>
        <p:blipFill rotWithShape="1">
          <a:blip r:embed="rId3">
            <a:alphaModFix/>
          </a:blip>
          <a:srcRect b="15261" l="0" r="0" t="0"/>
          <a:stretch/>
        </p:blipFill>
        <p:spPr>
          <a:xfrm>
            <a:off x="875291" y="3037275"/>
            <a:ext cx="7393417" cy="196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2"/>
          <p:cNvSpPr txBox="1"/>
          <p:nvPr/>
        </p:nvSpPr>
        <p:spPr>
          <a:xfrm>
            <a:off x="1182675" y="1513275"/>
            <a:ext cx="77613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rgbClr val="FF0000"/>
                </a:solidFill>
              </a:rPr>
              <a:t>Fazer a mão livre e mandar a foto</a:t>
            </a:r>
            <a:endParaRPr sz="2200">
              <a:solidFill>
                <a:srgbClr val="FF0000"/>
              </a:solidFill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0000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rgbClr val="FF0000"/>
                </a:solidFill>
              </a:rPr>
              <a:t>Quantos estados fundamentais existem em um sistema digital?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0000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rgbClr val="FF0000"/>
                </a:solidFill>
              </a:rPr>
              <a:t>Como chamamos um gráfico que mostra mudanças entre dois estados (1s e 0s) em relação ao tempo?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208" name="Google Shape;208;p32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Introdução ao Digital 0 ou 1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9" name="Google Shape;209;p3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3"/>
          <p:cNvSpPr txBox="1"/>
          <p:nvPr/>
        </p:nvSpPr>
        <p:spPr>
          <a:xfrm>
            <a:off x="1182675" y="1513267"/>
            <a:ext cx="7772400" cy="30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Aprendeu-se sobre os fatos históricos da eletrônica digital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Conheceu-se os primeiros estudiosos da área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15" name="Google Shape;215;p33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Resumindo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16" name="Google Shape;216;p3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4"/>
          <p:cNvSpPr txBox="1"/>
          <p:nvPr/>
        </p:nvSpPr>
        <p:spPr>
          <a:xfrm>
            <a:off x="285750" y="1513284"/>
            <a:ext cx="8669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034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ctr">
              <a:spcBef>
                <a:spcPts val="64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O B R I G A D O</a:t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2" name="Google Shape;222;p34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Fim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3" name="Google Shape;223;p34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Definindo Objetivos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2" name="Google Shape;92;p18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93" name="Google Shape;93;p18"/>
          <p:cNvSpPr txBox="1"/>
          <p:nvPr/>
        </p:nvSpPr>
        <p:spPr>
          <a:xfrm>
            <a:off x="1182675" y="1513267"/>
            <a:ext cx="7772400" cy="30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latin typeface="Tahoma"/>
                <a:ea typeface="Tahoma"/>
                <a:cs typeface="Tahoma"/>
                <a:sym typeface="Tahoma"/>
              </a:rPr>
              <a:t>Aprender sobre os fatos históricos da eletrônica digital</a:t>
            </a:r>
            <a:endParaRPr sz="2200"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latin typeface="Tahoma"/>
                <a:ea typeface="Tahoma"/>
                <a:cs typeface="Tahoma"/>
                <a:sym typeface="Tahoma"/>
              </a:rPr>
              <a:t>Conhecer os primeiros estudiosos da área</a:t>
            </a:r>
            <a:endParaRPr sz="220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/>
        </p:nvSpPr>
        <p:spPr>
          <a:xfrm>
            <a:off x="1182675" y="1513275"/>
            <a:ext cx="4804200" cy="34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Em 1643, Blaise Pascal, aos dezenove anos, projetou a primeira calculadora, patenteada como o nome de "La Pascaline ". 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Seu pai foi cobrador de impostos na cidade de Rouen. O cargo implicava na execução de muitos cálculos, longos e difíceis. Blaise decidiu ajudar o pai.</a:t>
            </a:r>
            <a:endParaRPr sz="22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9" name="Google Shape;99;p19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0" name="Google Shape;100;p19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9275" y="1409634"/>
            <a:ext cx="2076450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39276" y="3762290"/>
            <a:ext cx="2609024" cy="1251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/>
        </p:nvSpPr>
        <p:spPr>
          <a:xfrm>
            <a:off x="1182675" y="1513275"/>
            <a:ext cx="4804200" cy="34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Por volta de 1821, Charles Babbage começou a tarefa de automatizar a produção de cálculos matemáticos. A idéia era a de criar uma máquina que conseguisse acabar de uma vez por todas com os principais erros que apareciam constantemente em tabelas de logaritmos.</a:t>
            </a:r>
            <a:endParaRPr sz="22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8" name="Google Shape;108;p20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9" name="Google Shape;109;p20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8950" y="1848323"/>
            <a:ext cx="2598950" cy="25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/>
        </p:nvSpPr>
        <p:spPr>
          <a:xfrm>
            <a:off x="1182675" y="1513275"/>
            <a:ext cx="4804200" cy="34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Em 1854, George Boole definiu as teorias matemáticas da lógica e da probabilidade estabelecendo ao mesmo tempo a lógica formal e uma nova álgebra, a Álgebra Booleana</a:t>
            </a:r>
            <a:r>
              <a:rPr lang="pt-BR" sz="2200">
                <a:solidFill>
                  <a:schemeClr val="dk1"/>
                </a:solidFill>
              </a:rPr>
              <a:t>, que é m</a:t>
            </a:r>
            <a:r>
              <a:rPr lang="pt-BR" sz="2200">
                <a:solidFill>
                  <a:schemeClr val="dk1"/>
                </a:solidFill>
              </a:rPr>
              <a:t>uito aplicada em Sistemas Digitais.</a:t>
            </a:r>
            <a:endParaRPr sz="22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6" name="Google Shape;116;p21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7" name="Google Shape;117;p21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3125" y="1607034"/>
            <a:ext cx="2329942" cy="3122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/>
        </p:nvSpPr>
        <p:spPr>
          <a:xfrm>
            <a:off x="1182675" y="1513275"/>
            <a:ext cx="4277700" cy="15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Em 1946, nasce na universidade da Pensilvânia o primeiro computador eletrônico, o ENIAC. 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O ENIAC tinha 100.000 válvulas e ocupava 400m2.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O ENIAC deu início a primeira geração de computadores.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24" name="Google Shape;124;p22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5" name="Google Shape;125;p22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26" name="Google Shape;12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2154" y="2034525"/>
            <a:ext cx="3209575" cy="245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/>
          <p:nvPr/>
        </p:nvSpPr>
        <p:spPr>
          <a:xfrm>
            <a:off x="1182675" y="1513275"/>
            <a:ext cx="4277700" cy="15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Em 1947, os físicos John Bardeen, Willian Shockley e Walter Brattain inventam o transistor. 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32" name="Google Shape;132;p23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3" name="Google Shape;133;p23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34" name="Google Shape;13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2800" y="1383384"/>
            <a:ext cx="2852325" cy="1735717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3"/>
          <p:cNvSpPr txBox="1"/>
          <p:nvPr/>
        </p:nvSpPr>
        <p:spPr>
          <a:xfrm>
            <a:off x="1182675" y="3113475"/>
            <a:ext cx="7345800" cy="20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A função do novo componente era a mesma das válvulas termiônicas, ou seja controlar a intensidade da corrente elétrica. Porém ele executava esta função de forma muito mais eficiente, com grande economia de energia, peso e volume.</a:t>
            </a:r>
            <a:endParaRPr sz="2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 txBox="1"/>
          <p:nvPr/>
        </p:nvSpPr>
        <p:spPr>
          <a:xfrm>
            <a:off x="1182675" y="1513275"/>
            <a:ext cx="4705500" cy="3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Em 1960, teve início a segunda geração de computadores, baseada nos transistores, que diminuíram o tamanho e o custo destas máquinas, contribuindo para expandir seu uso em órgãos governamentais e grandes empresas. 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41" name="Google Shape;141;p24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2" name="Google Shape;142;p24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43" name="Google Shape;14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8100" y="1356352"/>
            <a:ext cx="2273812" cy="181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28100" y="3274525"/>
            <a:ext cx="2183874" cy="176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/>
        </p:nvSpPr>
        <p:spPr>
          <a:xfrm>
            <a:off x="1182675" y="1513275"/>
            <a:ext cx="4705500" cy="3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</a:rPr>
              <a:t>No final da década de 1970 teve início da terceira geração de computadores, tendo como base o circuito integrado (CI), que é um único componente eletrônico, que tem o tamanho de uma unha. Um CI apenas pode conter milhares ou até milhões de transistores.  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50" name="Google Shape;150;p25"/>
          <p:cNvSpPr txBox="1"/>
          <p:nvPr/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Tahoma"/>
                <a:ea typeface="Tahoma"/>
                <a:cs typeface="Tahoma"/>
                <a:sym typeface="Tahoma"/>
              </a:rPr>
              <a:t>Breve Histórico</a:t>
            </a:r>
            <a:endParaRPr sz="440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51" name="Google Shape;151;p25"/>
          <p:cNvSpPr txBox="1"/>
          <p:nvPr>
            <p:ph idx="12" type="sldNum"/>
          </p:nvPr>
        </p:nvSpPr>
        <p:spPr>
          <a:xfrm>
            <a:off x="6554880" y="4684156"/>
            <a:ext cx="2128200" cy="35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52" name="Google Shape;15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5875" y="1866900"/>
            <a:ext cx="24765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54875" y="3485527"/>
            <a:ext cx="1308400" cy="130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