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126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207A-D6ED-4B55-8680-E1DED77253B2}" type="datetimeFigureOut">
              <a:rPr lang="pt-BR" smtClean="0"/>
              <a:pPr/>
              <a:t>29/10/2014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2492-4C47-4E8D-93CD-758DEEB56316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30" y="6320473"/>
            <a:ext cx="1214120" cy="43688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3" y="6400801"/>
            <a:ext cx="1151895" cy="26766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365" y="6333725"/>
            <a:ext cx="1174265" cy="3909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599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207A-D6ED-4B55-8680-E1DED77253B2}" type="datetimeFigureOut">
              <a:rPr lang="pt-BR" smtClean="0"/>
              <a:pPr/>
              <a:t>29/10/2014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2492-4C47-4E8D-93CD-758DEEB56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9386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207A-D6ED-4B55-8680-E1DED77253B2}" type="datetimeFigureOut">
              <a:rPr lang="pt-BR" smtClean="0"/>
              <a:pPr/>
              <a:t>29/10/2014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2492-4C47-4E8D-93CD-758DEEB56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4649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207A-D6ED-4B55-8680-E1DED77253B2}" type="datetimeFigureOut">
              <a:rPr lang="pt-BR" smtClean="0"/>
              <a:pPr/>
              <a:t>29/10/2014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2492-4C47-4E8D-93CD-758DEEB56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1910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207A-D6ED-4B55-8680-E1DED77253B2}" type="datetimeFigureOut">
              <a:rPr lang="pt-BR" smtClean="0"/>
              <a:pPr/>
              <a:t>29/10/2014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2492-4C47-4E8D-93CD-758DEEB56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6324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207A-D6ED-4B55-8680-E1DED77253B2}" type="datetimeFigureOut">
              <a:rPr lang="pt-BR" smtClean="0"/>
              <a:pPr/>
              <a:t>29/10/2014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2492-4C47-4E8D-93CD-758DEEB56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962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207A-D6ED-4B55-8680-E1DED77253B2}" type="datetimeFigureOut">
              <a:rPr lang="pt-BR" smtClean="0"/>
              <a:pPr/>
              <a:t>29/10/2014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2492-4C47-4E8D-93CD-758DEEB56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4018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207A-D6ED-4B55-8680-E1DED77253B2}" type="datetimeFigureOut">
              <a:rPr lang="pt-BR" smtClean="0"/>
              <a:pPr/>
              <a:t>29/10/2014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2492-4C47-4E8D-93CD-758DEEB56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6009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207A-D6ED-4B55-8680-E1DED77253B2}" type="datetimeFigureOut">
              <a:rPr lang="pt-BR" smtClean="0"/>
              <a:pPr/>
              <a:t>29/10/2014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2492-4C47-4E8D-93CD-758DEEB56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44266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207A-D6ED-4B55-8680-E1DED77253B2}" type="datetimeFigureOut">
              <a:rPr lang="pt-BR" smtClean="0"/>
              <a:pPr/>
              <a:t>29/10/2014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2492-4C47-4E8D-93CD-758DEEB56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2469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207A-D6ED-4B55-8680-E1DED77253B2}" type="datetimeFigureOut">
              <a:rPr lang="pt-BR" smtClean="0"/>
              <a:pPr/>
              <a:t>29/10/2014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62492-4C47-4E8D-93CD-758DEEB563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5703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0207A-D6ED-4B55-8680-E1DED77253B2}" type="datetimeFigureOut">
              <a:rPr lang="pt-BR" smtClean="0"/>
              <a:pPr/>
              <a:t>29/10/2014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62492-4C47-4E8D-93CD-758DEEB56316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8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38" y="6365876"/>
            <a:ext cx="4429760" cy="35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32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XWcVJcgVYM&amp;feature=youtu.be" TargetMode="External"/><Relationship Id="rId2" Type="http://schemas.openxmlformats.org/officeDocument/2006/relationships/hyperlink" Target="https://www.youtube.com/watch?v=cb4LT970xT4&amp;feature=youtu.b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Controle e monitoramento de nível utilizando o </a:t>
            </a:r>
            <a:r>
              <a:rPr lang="pt-BR" dirty="0" err="1" smtClean="0"/>
              <a:t>Arduino</a:t>
            </a:r>
            <a:r>
              <a:rPr lang="pt-BR" dirty="0" smtClean="0"/>
              <a:t> Uno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124553"/>
            <a:ext cx="6858000" cy="1655762"/>
          </a:xfrm>
        </p:spPr>
        <p:txBody>
          <a:bodyPr/>
          <a:lstStyle/>
          <a:p>
            <a:r>
              <a:rPr lang="pt-BR" dirty="0" smtClean="0"/>
              <a:t>Janicleide Tiago da Silva, Josiane Tiago da Silva, Gustavo Fernandes de Lima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745627"/>
          </a:xfrm>
        </p:spPr>
        <p:txBody>
          <a:bodyPr>
            <a:noAutofit/>
          </a:bodyPr>
          <a:lstStyle/>
          <a:p>
            <a:r>
              <a:rPr lang="pt-BR" sz="4000" dirty="0" smtClean="0"/>
              <a:t>MATERIAIS E MÉTODOS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1894114"/>
            <a:ext cx="6858000" cy="4362995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Sensor de Nível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Neste trabalho foi aplicado potenciômetro rotativo de 1.080 ohms de resistência total.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altLang="pt-BR" b="1" dirty="0" smtClean="0">
              <a:latin typeface="Arial" charset="0"/>
            </a:endParaRPr>
          </a:p>
          <a:p>
            <a:endParaRPr lang="pt-BR" dirty="0"/>
          </a:p>
        </p:txBody>
      </p:sp>
      <p:pic>
        <p:nvPicPr>
          <p:cNvPr id="5" name="Imagem 3" descr="conjunt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0138" y="3500438"/>
            <a:ext cx="4161291" cy="279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745627"/>
          </a:xfrm>
        </p:spPr>
        <p:txBody>
          <a:bodyPr>
            <a:noAutofit/>
          </a:bodyPr>
          <a:lstStyle/>
          <a:p>
            <a:r>
              <a:rPr lang="pt-BR" sz="4000" dirty="0" smtClean="0"/>
              <a:t>MATERIAIS E MÉTODOS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1894114"/>
            <a:ext cx="6858000" cy="4362995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Sensor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Nível (Modelagem Matemática)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000" dirty="0" smtClean="0"/>
              <a:t>O potenciômetro em geral é um divisor de tensão no qual a tensão de saída </a:t>
            </a:r>
            <a:r>
              <a:rPr lang="pt-BR" sz="2000" i="1" dirty="0" err="1" smtClean="0"/>
              <a:t>V</a:t>
            </a:r>
            <a:r>
              <a:rPr lang="pt-BR" sz="2000" i="1" baseline="-25000" dirty="0" err="1" smtClean="0"/>
              <a:t>o</a:t>
            </a:r>
            <a:r>
              <a:rPr lang="pt-BR" sz="2000" dirty="0" smtClean="0"/>
              <a:t> pode ser determinada pela equação abaixo: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altLang="pt-BR" b="1" dirty="0" smtClean="0">
              <a:latin typeface="Arial" charset="0"/>
            </a:endParaRPr>
          </a:p>
          <a:p>
            <a:endParaRPr lang="pt-BR" dirty="0"/>
          </a:p>
        </p:txBody>
      </p:sp>
      <p:pic>
        <p:nvPicPr>
          <p:cNvPr id="6" name="Picture 3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043" y="4193177"/>
            <a:ext cx="7307625" cy="130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745627"/>
          </a:xfrm>
        </p:spPr>
        <p:txBody>
          <a:bodyPr>
            <a:noAutofit/>
          </a:bodyPr>
          <a:lstStyle/>
          <a:p>
            <a:r>
              <a:rPr lang="pt-BR" sz="4000" dirty="0" smtClean="0"/>
              <a:t>MATERIAIS E MÉTODOS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1894114"/>
            <a:ext cx="6858000" cy="4362995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Sensor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Nível (Modelagem Matemática)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000" dirty="0" smtClean="0"/>
              <a:t>O terminal do meio do potenciômetro foi conectado na entrada analógica A0 do </a:t>
            </a:r>
            <a:r>
              <a:rPr lang="pt-BR" sz="2000" dirty="0" err="1" smtClean="0"/>
              <a:t>Arduino</a:t>
            </a:r>
            <a:r>
              <a:rPr lang="pt-BR" sz="2000" dirty="0" smtClean="0"/>
              <a:t> e este ao receber a tensão </a:t>
            </a:r>
            <a:r>
              <a:rPr lang="pt-BR" sz="2000" i="1" dirty="0" err="1" smtClean="0"/>
              <a:t>V</a:t>
            </a:r>
            <a:r>
              <a:rPr lang="pt-BR" sz="2000" i="1" baseline="-25000" dirty="0" err="1" smtClean="0"/>
              <a:t>o</a:t>
            </a:r>
            <a:r>
              <a:rPr lang="pt-BR" sz="2000" i="1" baseline="-25000" dirty="0" smtClean="0"/>
              <a:t> </a:t>
            </a:r>
            <a:r>
              <a:rPr lang="pt-BR" sz="2000" dirty="0" smtClean="0"/>
              <a:t>precisou calcular o valor da resistência </a:t>
            </a:r>
            <a:r>
              <a:rPr lang="pt-BR" sz="2000" i="1" dirty="0" smtClean="0"/>
              <a:t>R</a:t>
            </a:r>
            <a:r>
              <a:rPr lang="pt-BR" sz="2000" i="1" baseline="-25000" dirty="0" smtClean="0"/>
              <a:t>2</a:t>
            </a:r>
            <a:r>
              <a:rPr lang="pt-BR" sz="2000" dirty="0" smtClean="0"/>
              <a:t>, pela equação abaixo: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altLang="pt-BR" b="1" dirty="0" smtClean="0">
              <a:latin typeface="Arial" charset="0"/>
            </a:endParaRPr>
          </a:p>
          <a:p>
            <a:endParaRPr lang="pt-BR" dirty="0"/>
          </a:p>
        </p:txBody>
      </p:sp>
      <p:pic>
        <p:nvPicPr>
          <p:cNvPr id="5" name="Picture 5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729" y="4736933"/>
            <a:ext cx="72009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745627"/>
          </a:xfrm>
        </p:spPr>
        <p:txBody>
          <a:bodyPr>
            <a:noAutofit/>
          </a:bodyPr>
          <a:lstStyle/>
          <a:p>
            <a:r>
              <a:rPr lang="pt-BR" sz="4000" dirty="0" smtClean="0"/>
              <a:t>MATERIAIS E MÉTODOS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1894114"/>
            <a:ext cx="6858000" cy="4362995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Sensor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Nível (Modelagem Matemática)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altLang="pt-BR" sz="2000" dirty="0" smtClean="0">
                <a:solidFill>
                  <a:srgbClr val="000000"/>
                </a:solidFill>
                <a:cs typeface="Arial" charset="0"/>
              </a:rPr>
              <a:t>De posse do valor da resistência </a:t>
            </a:r>
            <a:r>
              <a:rPr lang="pt-BR" altLang="pt-BR" sz="2000" i="1" dirty="0" smtClean="0">
                <a:solidFill>
                  <a:srgbClr val="000000"/>
                </a:solidFill>
                <a:cs typeface="Arial" charset="0"/>
              </a:rPr>
              <a:t>R</a:t>
            </a:r>
            <a:r>
              <a:rPr lang="pt-BR" altLang="pt-BR" sz="2000" i="1" baseline="-25000" dirty="0" smtClean="0">
                <a:solidFill>
                  <a:srgbClr val="000000"/>
                </a:solidFill>
                <a:cs typeface="Arial" charset="0"/>
              </a:rPr>
              <a:t>2 </a:t>
            </a:r>
            <a:r>
              <a:rPr lang="pt-BR" altLang="pt-BR" sz="2000" dirty="0" smtClean="0">
                <a:solidFill>
                  <a:srgbClr val="000000"/>
                </a:solidFill>
                <a:cs typeface="Arial" charset="0"/>
              </a:rPr>
              <a:t>foi possível determinar o ângulo θ através de uma relação entre a resistência total do potenciômetro e o ângulo giro do mesmo, conforme regra de três abaixo: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altLang="pt-BR" sz="2000" dirty="0" smtClean="0">
              <a:solidFill>
                <a:srgbClr val="000000"/>
              </a:solidFill>
              <a:cs typeface="Arial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altLang="pt-BR" b="1" dirty="0" smtClean="0">
              <a:latin typeface="Arial" charset="0"/>
            </a:endParaRPr>
          </a:p>
          <a:p>
            <a:endParaRPr lang="pt-BR" dirty="0"/>
          </a:p>
        </p:txBody>
      </p:sp>
      <p:pic>
        <p:nvPicPr>
          <p:cNvPr id="6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2541" y="4651512"/>
            <a:ext cx="72009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745627"/>
          </a:xfrm>
        </p:spPr>
        <p:txBody>
          <a:bodyPr>
            <a:noAutofit/>
          </a:bodyPr>
          <a:lstStyle/>
          <a:p>
            <a:r>
              <a:rPr lang="pt-BR" sz="4000" dirty="0" smtClean="0"/>
              <a:t>MATERIAIS E MÉTODOS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1894114"/>
            <a:ext cx="6858000" cy="4362995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Sensor de Nível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altLang="pt-BR" sz="2000" dirty="0" smtClean="0">
                <a:solidFill>
                  <a:srgbClr val="000000"/>
                </a:solidFill>
                <a:cs typeface="Arial" charset="0"/>
              </a:rPr>
              <a:t>Por fim, a altura </a:t>
            </a:r>
            <a:r>
              <a:rPr lang="pt-BR" altLang="pt-BR" sz="2000" i="1" dirty="0" smtClean="0">
                <a:solidFill>
                  <a:srgbClr val="000000"/>
                </a:solidFill>
                <a:cs typeface="Arial" charset="0"/>
              </a:rPr>
              <a:t>h</a:t>
            </a:r>
            <a:r>
              <a:rPr lang="pt-BR" altLang="pt-BR" sz="2000" dirty="0" smtClean="0">
                <a:solidFill>
                  <a:srgbClr val="000000"/>
                </a:solidFill>
                <a:cs typeface="Arial" charset="0"/>
              </a:rPr>
              <a:t> pode ser calculada utilizando a equação abaixo, onde o valor do comprimento da haste </a:t>
            </a:r>
            <a:r>
              <a:rPr lang="pt-BR" altLang="pt-BR" sz="2000" i="1" dirty="0" smtClean="0">
                <a:solidFill>
                  <a:srgbClr val="000000"/>
                </a:solidFill>
                <a:cs typeface="Arial" charset="0"/>
              </a:rPr>
              <a:t>L</a:t>
            </a:r>
            <a:r>
              <a:rPr lang="pt-BR" altLang="pt-BR" sz="2000" dirty="0" smtClean="0">
                <a:solidFill>
                  <a:srgbClr val="000000"/>
                </a:solidFill>
                <a:cs typeface="Arial" charset="0"/>
              </a:rPr>
              <a:t> é igual a 12,3 </a:t>
            </a:r>
            <a:r>
              <a:rPr lang="pt-BR" altLang="pt-BR" sz="2000" i="1" dirty="0" smtClean="0">
                <a:solidFill>
                  <a:srgbClr val="000000"/>
                </a:solidFill>
                <a:cs typeface="Arial" charset="0"/>
              </a:rPr>
              <a:t>cm</a:t>
            </a:r>
            <a:r>
              <a:rPr lang="pt-BR" altLang="pt-BR" sz="2000" dirty="0" smtClean="0">
                <a:solidFill>
                  <a:srgbClr val="000000"/>
                </a:solidFill>
                <a:cs typeface="Arial" charset="0"/>
              </a:rPr>
              <a:t>.</a:t>
            </a:r>
            <a:endParaRPr lang="pt-BR" altLang="pt-BR" sz="20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altLang="pt-BR" sz="2000" dirty="0" smtClean="0">
              <a:solidFill>
                <a:srgbClr val="000000"/>
              </a:solidFill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altLang="pt-BR" sz="2000" dirty="0" smtClean="0">
              <a:solidFill>
                <a:srgbClr val="000000"/>
              </a:solidFill>
              <a:cs typeface="Arial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altLang="pt-BR" b="1" dirty="0" smtClean="0">
              <a:latin typeface="Arial" charset="0"/>
            </a:endParaRPr>
          </a:p>
          <a:p>
            <a:endParaRPr lang="pt-BR" dirty="0"/>
          </a:p>
        </p:txBody>
      </p:sp>
      <p:pic>
        <p:nvPicPr>
          <p:cNvPr id="5" name="Picture 3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913" y="4101737"/>
            <a:ext cx="7307624" cy="135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745627"/>
          </a:xfrm>
        </p:spPr>
        <p:txBody>
          <a:bodyPr>
            <a:noAutofit/>
          </a:bodyPr>
          <a:lstStyle/>
          <a:p>
            <a:r>
              <a:rPr lang="pt-BR" sz="4000" dirty="0" smtClean="0"/>
              <a:t>MATERIAIS E MÉTODOS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1894114"/>
            <a:ext cx="6858000" cy="4362995"/>
          </a:xfrm>
        </p:spPr>
        <p:txBody>
          <a:bodyPr>
            <a:normAutofit lnSpcReduction="10000"/>
          </a:bodyPr>
          <a:lstStyle/>
          <a:p>
            <a:pPr marL="285750" indent="-285750" algn="just">
              <a:lnSpc>
                <a:spcPct val="150000"/>
              </a:lnSpc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Régua de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LED’s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000" dirty="0" smtClean="0"/>
              <a:t>Construída com o objetivo de exibir o nível de líquido em função de sua altura dentro do tanque superior;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000" dirty="0" smtClean="0"/>
              <a:t>Foram utilizados seis </a:t>
            </a:r>
            <a:r>
              <a:rPr lang="pt-BR" sz="2000" dirty="0" err="1" smtClean="0"/>
              <a:t>LED’s</a:t>
            </a:r>
            <a:r>
              <a:rPr lang="pt-BR" sz="2000" dirty="0" smtClean="0"/>
              <a:t>: dois vermelhos, dois amarelos e dois verdes;</a:t>
            </a:r>
          </a:p>
          <a:p>
            <a:pPr marL="285750" indent="-285750" algn="just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pt-BR" sz="2000" dirty="0" smtClean="0"/>
              <a:t>Os </a:t>
            </a:r>
            <a:r>
              <a:rPr lang="pt-BR" sz="2000" dirty="0" err="1" smtClean="0"/>
              <a:t>LED’s</a:t>
            </a:r>
            <a:r>
              <a:rPr lang="pt-BR" sz="2000" dirty="0" smtClean="0"/>
              <a:t> foram conectados da porta dois à porta sete do </a:t>
            </a:r>
            <a:r>
              <a:rPr lang="pt-BR" sz="2000" dirty="0" err="1" smtClean="0"/>
              <a:t>Arduino</a:t>
            </a:r>
            <a:r>
              <a:rPr lang="pt-BR" sz="2000" dirty="0" smtClean="0"/>
              <a:t>;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000" dirty="0" smtClean="0"/>
              <a:t>Uma mudança da altura h faz os </a:t>
            </a:r>
            <a:r>
              <a:rPr lang="pt-BR" sz="2000" dirty="0" err="1" smtClean="0"/>
              <a:t>LED’s</a:t>
            </a:r>
            <a:r>
              <a:rPr lang="pt-BR" sz="2000" dirty="0" smtClean="0"/>
              <a:t> serem acionados ou não.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altLang="pt-BR" b="1" dirty="0" smtClean="0">
              <a:latin typeface="Arial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745627"/>
          </a:xfrm>
        </p:spPr>
        <p:txBody>
          <a:bodyPr>
            <a:noAutofit/>
          </a:bodyPr>
          <a:lstStyle/>
          <a:p>
            <a:r>
              <a:rPr lang="pt-BR" sz="4000" dirty="0" smtClean="0"/>
              <a:t>MATERIAIS E MÉTODOS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1894114"/>
            <a:ext cx="6858000" cy="4362995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Régua de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LED’s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Esquema elétrico de ligação dos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LED’s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com a placa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Arduino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altLang="pt-BR" b="1" dirty="0" smtClean="0">
              <a:latin typeface="Arial" charset="0"/>
            </a:endParaRPr>
          </a:p>
          <a:p>
            <a:endParaRPr lang="pt-BR" dirty="0"/>
          </a:p>
        </p:txBody>
      </p:sp>
      <p:pic>
        <p:nvPicPr>
          <p:cNvPr id="4" name="Imagem 3" descr="C:\Users\gustavo\Dropbox\pendrive\Gustavo\2013\proj-integ\figuras\regu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978786"/>
            <a:ext cx="5401673" cy="331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745627"/>
          </a:xfrm>
        </p:spPr>
        <p:txBody>
          <a:bodyPr>
            <a:noAutofit/>
          </a:bodyPr>
          <a:lstStyle/>
          <a:p>
            <a:r>
              <a:rPr lang="pt-BR" sz="4000" dirty="0" smtClean="0"/>
              <a:t>MATERIAIS E MÉTODOS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1894114"/>
            <a:ext cx="6858000" cy="4362995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Régua de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LED’s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Régua de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LED’s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montada em </a:t>
            </a:r>
            <a:r>
              <a:rPr lang="pt-BR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protoboard</a:t>
            </a:r>
            <a:endParaRPr lang="pt-B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altLang="pt-BR" b="1" dirty="0" smtClean="0">
              <a:latin typeface="Arial" charset="0"/>
            </a:endParaRPr>
          </a:p>
          <a:p>
            <a:endParaRPr lang="pt-BR" dirty="0"/>
          </a:p>
        </p:txBody>
      </p:sp>
      <p:pic>
        <p:nvPicPr>
          <p:cNvPr id="5" name="Imagem 5" descr="C:\Users\lllll\Documents\CONEPI\22.05\SAM_3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5489" y="2828153"/>
            <a:ext cx="4228199" cy="331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745627"/>
          </a:xfrm>
        </p:spPr>
        <p:txBody>
          <a:bodyPr>
            <a:noAutofit/>
          </a:bodyPr>
          <a:lstStyle/>
          <a:p>
            <a:r>
              <a:rPr lang="pt-BR" sz="4000" dirty="0" smtClean="0"/>
              <a:t>MATERIAIS E MÉTODOS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1894114"/>
            <a:ext cx="6858000" cy="4362995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lnSpc>
                <a:spcPct val="100000"/>
              </a:lnSpc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Montagem do Sistema de Tanques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Tanque superior - caixa de plástico de dimensões 16x11x8 cm;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Reservatório inferior - caixa de plástico de dimensões 20x29x5 cm;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Sensor de nível - colocado na parte mais alta possível do tanque;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Torneira -  acoplada a aproximadamente 1 cm do fundo do tanque;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Bomba d’água -  colocada no reservatório inferior;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Apoio – feito de madeira para sustentar o tanque superior criando assim um desnível. </a:t>
            </a:r>
          </a:p>
          <a:p>
            <a:pPr marL="285750" indent="-285750" algn="just">
              <a:lnSpc>
                <a:spcPct val="10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defRPr/>
            </a:pPr>
            <a:endParaRPr lang="pt-B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altLang="pt-BR" b="1" dirty="0" smtClean="0">
              <a:latin typeface="Arial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745627"/>
          </a:xfrm>
        </p:spPr>
        <p:txBody>
          <a:bodyPr>
            <a:noAutofit/>
          </a:bodyPr>
          <a:lstStyle/>
          <a:p>
            <a:r>
              <a:rPr lang="pt-BR" sz="4000" dirty="0" smtClean="0"/>
              <a:t>MATERIAIS E MÉTODOS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1894114"/>
            <a:ext cx="6858000" cy="4362995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Montagem do Sistema de Tanques</a:t>
            </a:r>
          </a:p>
          <a:p>
            <a:pPr marL="285750" indent="-285750" algn="just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Montagem do sistema de tanques montado no trabalho</a:t>
            </a:r>
          </a:p>
          <a:p>
            <a:pPr marL="285750" indent="-285750" algn="just">
              <a:lnSpc>
                <a:spcPct val="100000"/>
              </a:lnSpc>
              <a:defRPr/>
            </a:pPr>
            <a:endParaRPr lang="pt-B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altLang="pt-BR" b="1" dirty="0" smtClean="0">
              <a:latin typeface="Arial" charset="0"/>
            </a:endParaRPr>
          </a:p>
          <a:p>
            <a:endParaRPr lang="pt-BR" dirty="0"/>
          </a:p>
        </p:txBody>
      </p:sp>
      <p:pic>
        <p:nvPicPr>
          <p:cNvPr id="4" name="Imagem 2" descr="C:\Users\lllll\Documents\CONEPI\22.05\SAM_3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807381"/>
            <a:ext cx="4269831" cy="337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641123"/>
          </a:xfrm>
        </p:spPr>
        <p:txBody>
          <a:bodyPr>
            <a:normAutofit/>
          </a:bodyPr>
          <a:lstStyle/>
          <a:p>
            <a:r>
              <a:rPr lang="pt-BR" sz="4000" dirty="0" smtClean="0"/>
              <a:t>INTRODUÇÃO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259874"/>
            <a:ext cx="6858000" cy="3520441"/>
          </a:xfrm>
        </p:spPr>
        <p:txBody>
          <a:bodyPr>
            <a:normAutofit fontScale="92500"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Arduino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é uma plataforma de prototipagem eletrônica </a:t>
            </a:r>
            <a:r>
              <a:rPr lang="pt-BR" alt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open source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Interação com o ambiente recebendo sinais de sensores e podendo acionar luzes, motores, </a:t>
            </a:r>
            <a:r>
              <a:rPr lang="pt-BR" alt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Neste trabalho o ambiente de interação foi um sistema de nível de líquido.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745627"/>
          </a:xfrm>
        </p:spPr>
        <p:txBody>
          <a:bodyPr>
            <a:noAutofit/>
          </a:bodyPr>
          <a:lstStyle/>
          <a:p>
            <a:r>
              <a:rPr lang="pt-BR" sz="4000" dirty="0" smtClean="0"/>
              <a:t>MATERIAIS E MÉTODOS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1894114"/>
            <a:ext cx="6858000" cy="4362995"/>
          </a:xfrm>
        </p:spPr>
        <p:txBody>
          <a:bodyPr>
            <a:normAutofit fontScale="92500"/>
          </a:bodyPr>
          <a:lstStyle/>
          <a:p>
            <a:pPr marL="285750" indent="-285750" algn="just">
              <a:lnSpc>
                <a:spcPct val="100000"/>
              </a:lnSpc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Controle Liga/Desliga da Bomba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acionamento da bomba é realizado no momento em que a altura 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cai abaixo de um valor mínimo predefinido;</a:t>
            </a:r>
            <a:endParaRPr lang="pt-B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desligamento acontece no momento em que a altura 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ultrapassa um valor máximo predefinido;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Nesse trabalho foram definidos como limites para o acionamento e desligamento da bomba d’água os seguintes valores respectivamente: 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menor que 4 cm e 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maior que 6 cm;</a:t>
            </a:r>
          </a:p>
          <a:p>
            <a:pPr marL="285750" indent="-285750" algn="just">
              <a:lnSpc>
                <a:spcPct val="100000"/>
              </a:lnSpc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defRPr/>
            </a:pPr>
            <a:endParaRPr lang="pt-B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altLang="pt-BR" b="1" dirty="0" smtClean="0">
              <a:latin typeface="Arial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745627"/>
          </a:xfrm>
        </p:spPr>
        <p:txBody>
          <a:bodyPr>
            <a:noAutofit/>
          </a:bodyPr>
          <a:lstStyle/>
          <a:p>
            <a:r>
              <a:rPr lang="pt-BR" sz="4000" dirty="0" smtClean="0"/>
              <a:t>RESULTADOS E DISCURSÕES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1894114"/>
            <a:ext cx="6858000" cy="4362995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Gráfico da Resposta do Nível D’água ao Longo do Tempo</a:t>
            </a:r>
          </a:p>
          <a:p>
            <a:pPr marL="285750" indent="-285750" algn="just">
              <a:lnSpc>
                <a:spcPct val="100000"/>
              </a:lnSpc>
              <a:defRPr/>
            </a:pPr>
            <a:endParaRPr lang="pt-B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altLang="pt-BR" b="1" dirty="0" smtClean="0">
              <a:latin typeface="Arial" charset="0"/>
            </a:endParaRPr>
          </a:p>
          <a:p>
            <a:endParaRPr lang="pt-BR" dirty="0"/>
          </a:p>
        </p:txBody>
      </p:sp>
      <p:pic>
        <p:nvPicPr>
          <p:cNvPr id="4" name="Imagem 3" descr="C:\Users\lllll\Dropbox\proj-integ\aquisicaodados\aquisicao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1955" y="2612571"/>
            <a:ext cx="5409999" cy="357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745627"/>
          </a:xfrm>
        </p:spPr>
        <p:txBody>
          <a:bodyPr>
            <a:noAutofit/>
          </a:bodyPr>
          <a:lstStyle/>
          <a:p>
            <a:r>
              <a:rPr lang="pt-BR" sz="4000" dirty="0" smtClean="0"/>
              <a:t>RESULTADOS E DISCURSÕES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1894114"/>
            <a:ext cx="6858000" cy="4362995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Sequencia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Fotos Mostrando o Acionamento dos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LED’s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defRPr/>
            </a:pPr>
            <a:endParaRPr lang="pt-B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altLang="pt-BR" b="1" dirty="0" smtClean="0">
              <a:latin typeface="Arial" charset="0"/>
            </a:endParaRPr>
          </a:p>
          <a:p>
            <a:endParaRPr lang="pt-BR" dirty="0"/>
          </a:p>
        </p:txBody>
      </p:sp>
      <p:pic>
        <p:nvPicPr>
          <p:cNvPr id="5" name="Imagem 3" descr="C:\Users\gustavo\Dropbox\pendrive\Gustavo\2013\proj-integ\fotos\SAM_3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7497" y="2598374"/>
            <a:ext cx="4406629" cy="345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745627"/>
          </a:xfrm>
        </p:spPr>
        <p:txBody>
          <a:bodyPr>
            <a:noAutofit/>
          </a:bodyPr>
          <a:lstStyle/>
          <a:p>
            <a:r>
              <a:rPr lang="pt-BR" sz="4000" dirty="0" smtClean="0"/>
              <a:t>RESULTADOS E DISCURSÕES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1894114"/>
            <a:ext cx="6858000" cy="4362995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Sequencia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Fotos Mostrando o Acionamento dos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LED’s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defRPr/>
            </a:pPr>
            <a:endParaRPr lang="pt-B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altLang="pt-BR" b="1" dirty="0" smtClean="0">
              <a:latin typeface="Arial" charset="0"/>
            </a:endParaRPr>
          </a:p>
          <a:p>
            <a:endParaRPr lang="pt-BR" dirty="0"/>
          </a:p>
        </p:txBody>
      </p:sp>
      <p:pic>
        <p:nvPicPr>
          <p:cNvPr id="6" name="Imagem 3" descr="C:\Users\gustavo\Dropbox\pendrive\Gustavo\2013\proj-integ\fotos\SAM_34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8350" y="2598375"/>
            <a:ext cx="4550687" cy="358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745627"/>
          </a:xfrm>
        </p:spPr>
        <p:txBody>
          <a:bodyPr>
            <a:noAutofit/>
          </a:bodyPr>
          <a:lstStyle/>
          <a:p>
            <a:r>
              <a:rPr lang="pt-BR" sz="4000" dirty="0" smtClean="0"/>
              <a:t>RESULTADOS E DISCURSÕES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1894114"/>
            <a:ext cx="6858000" cy="4362995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Sequencia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Fotos Mostrando o Acionamento dos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LED’s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defRPr/>
            </a:pPr>
            <a:endParaRPr lang="pt-B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altLang="pt-BR" b="1" dirty="0" smtClean="0">
              <a:latin typeface="Arial" charset="0"/>
            </a:endParaRPr>
          </a:p>
          <a:p>
            <a:endParaRPr lang="pt-BR" dirty="0"/>
          </a:p>
        </p:txBody>
      </p:sp>
      <p:pic>
        <p:nvPicPr>
          <p:cNvPr id="5" name="Imagem 3" descr="C:\Users\gustavo\Dropbox\pendrive\Gustavo\2013\proj-integ\fotos\SAM_3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9691" y="2594699"/>
            <a:ext cx="4513941" cy="361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745627"/>
          </a:xfrm>
        </p:spPr>
        <p:txBody>
          <a:bodyPr>
            <a:noAutofit/>
          </a:bodyPr>
          <a:lstStyle/>
          <a:p>
            <a:r>
              <a:rPr lang="pt-BR" sz="4000" dirty="0" smtClean="0"/>
              <a:t>CONCLUSÕES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1894114"/>
            <a:ext cx="6858000" cy="4362995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Foi mostrado a montagem de um sistema de tanques em escala reduzida e de baixo custo;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Foi medida a altura de nível de líquido do sistema através de um potenciômetro rotativo linear;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 leitura de </a:t>
            </a:r>
            <a:r>
              <a:rPr lang="pt-BR" altLang="pt-BR" sz="20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</a:t>
            </a:r>
            <a:r>
              <a:rPr lang="pt-BR" altLang="pt-B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calculada pelo </a:t>
            </a:r>
            <a:r>
              <a:rPr lang="pt-BR" altLang="pt-BR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Arduino</a:t>
            </a:r>
            <a:r>
              <a:rPr lang="pt-BR" altLang="pt-B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permitiu controlar o acionamento da bomba d’água e da régua de </a:t>
            </a:r>
            <a:r>
              <a:rPr lang="pt-BR" altLang="pt-BR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LED’s</a:t>
            </a:r>
            <a:r>
              <a:rPr lang="pt-BR" altLang="pt-B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Foi aplicada a estratégia de </a:t>
            </a:r>
            <a:r>
              <a:rPr lang="pt-BR" altLang="pt-BR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controle conhecida como </a:t>
            </a:r>
            <a:r>
              <a:rPr lang="pt-BR" altLang="pt-B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liga/desliga ou </a:t>
            </a:r>
            <a:r>
              <a:rPr lang="pt-BR" altLang="pt-BR" sz="2000" i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on</a:t>
            </a:r>
            <a:r>
              <a:rPr lang="pt-BR" altLang="pt-BR" sz="20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/off.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defRPr/>
            </a:pPr>
            <a:endParaRPr lang="pt-B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altLang="pt-BR" b="1" dirty="0" smtClean="0">
              <a:latin typeface="Arial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745627"/>
          </a:xfrm>
        </p:spPr>
        <p:txBody>
          <a:bodyPr>
            <a:noAutofit/>
          </a:bodyPr>
          <a:lstStyle/>
          <a:p>
            <a:r>
              <a:rPr lang="pt-BR" sz="4000" dirty="0" smtClean="0"/>
              <a:t>VÍDEOS PUBLICADOS NA INTERNET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1894114"/>
            <a:ext cx="6858000" cy="436299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altLang="pt-B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Primeiro vídeo: </a:t>
            </a:r>
            <a:r>
              <a:rPr lang="pt-BR" sz="2000" dirty="0" smtClean="0">
                <a:hlinkClick r:id="rId2"/>
              </a:rPr>
              <a:t>https://www.youtube.com/watch?v=cb4LT970xT4&amp;feature=youtu.be</a:t>
            </a:r>
            <a:endParaRPr lang="pt-BR" altLang="pt-BR" sz="2000" dirty="0" smtClean="0"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altLang="pt-BR" sz="2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altLang="pt-BR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Segundo vídeo: </a:t>
            </a:r>
            <a:r>
              <a:rPr lang="pt-BR" sz="2000" dirty="0" smtClean="0">
                <a:hlinkClick r:id="rId3"/>
              </a:rPr>
              <a:t>https://www.youtube.com/watch?v=BXWcVJcgVYM&amp;feature=youtu.be</a:t>
            </a:r>
            <a:endParaRPr lang="pt-BR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altLang="pt-BR" b="1" dirty="0" smtClean="0">
              <a:latin typeface="Arial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732563"/>
          </a:xfrm>
        </p:spPr>
        <p:txBody>
          <a:bodyPr>
            <a:normAutofit/>
          </a:bodyPr>
          <a:lstStyle/>
          <a:p>
            <a:r>
              <a:rPr lang="pt-BR" sz="4000" dirty="0" smtClean="0"/>
              <a:t>OBJETIVOS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024744"/>
            <a:ext cx="6858000" cy="3755572"/>
          </a:xfrm>
        </p:spPr>
        <p:txBody>
          <a:bodyPr>
            <a:normAutofit fontScale="85000" lnSpcReduction="10000"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dirty="0" smtClean="0">
                <a:latin typeface="Arial" charset="0"/>
              </a:rPr>
              <a:t>Montar um sistema de tanques em escala reduzida e de baixo custo;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dirty="0" smtClean="0">
                <a:latin typeface="Arial" charset="0"/>
              </a:rPr>
              <a:t>Implementar a estratégia de controle conhecida como liga/desliga ou </a:t>
            </a:r>
            <a:r>
              <a:rPr lang="pt-BR" altLang="pt-BR" i="1" dirty="0" err="1" smtClean="0">
                <a:latin typeface="Arial" charset="0"/>
              </a:rPr>
              <a:t>on</a:t>
            </a:r>
            <a:r>
              <a:rPr lang="pt-BR" altLang="pt-BR" i="1" dirty="0" smtClean="0">
                <a:latin typeface="Arial" charset="0"/>
              </a:rPr>
              <a:t>/off</a:t>
            </a:r>
            <a:r>
              <a:rPr lang="pt-BR" altLang="pt-BR" dirty="0" smtClean="0">
                <a:latin typeface="Arial" charset="0"/>
              </a:rPr>
              <a:t>;</a:t>
            </a:r>
            <a:endParaRPr lang="pt-BR" altLang="pt-BR" i="1" dirty="0" smtClean="0">
              <a:latin typeface="Arial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dirty="0" smtClean="0">
                <a:latin typeface="Arial" charset="0"/>
              </a:rPr>
              <a:t>Monitorar o nível de líquido através de uma régua de </a:t>
            </a:r>
            <a:r>
              <a:rPr lang="pt-BR" altLang="pt-BR" dirty="0" err="1" smtClean="0">
                <a:latin typeface="Arial" charset="0"/>
              </a:rPr>
              <a:t>LED’s</a:t>
            </a:r>
            <a:r>
              <a:rPr lang="pt-BR" altLang="pt-BR" dirty="0" smtClean="0">
                <a:latin typeface="Arial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altLang="pt-BR" dirty="0" smtClean="0">
                <a:latin typeface="Arial" charset="0"/>
              </a:rPr>
              <a:t>Acionar com transistor uma bomba d’água de 12 V</a:t>
            </a:r>
            <a:r>
              <a:rPr lang="pt-BR" altLang="pt-BR" baseline="-25000" dirty="0" smtClean="0">
                <a:latin typeface="Arial" charset="0"/>
              </a:rPr>
              <a:t>DC</a:t>
            </a:r>
            <a:r>
              <a:rPr lang="pt-BR" altLang="pt-BR" dirty="0" smtClean="0">
                <a:latin typeface="Arial" charset="0"/>
              </a:rPr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1094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MATERIAIS E METODOS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1920240"/>
            <a:ext cx="6858000" cy="3860075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lnSpc>
                <a:spcPct val="150000"/>
              </a:lnSpc>
              <a:defRPr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Plataforma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Arduino</a:t>
            </a: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Pequena placa de circuito impresso (6,8 x 5,5 x 1,0 cm);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Baseada em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e software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flexíveis e fáceis de usar;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Destinada a qualquer pessoa interessada em criar objetos ou ambientes interativos.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797878"/>
          </a:xfrm>
        </p:spPr>
        <p:txBody>
          <a:bodyPr>
            <a:noAutofit/>
          </a:bodyPr>
          <a:lstStyle/>
          <a:p>
            <a:r>
              <a:rPr lang="pt-BR" sz="4400" dirty="0" smtClean="0"/>
              <a:t/>
            </a:r>
            <a:br>
              <a:rPr lang="pt-BR" sz="4400" dirty="0" smtClean="0"/>
            </a:br>
            <a:r>
              <a:rPr lang="pt-BR" sz="4000" dirty="0" smtClean="0"/>
              <a:t>MATERIAIS E MÉTODOS</a:t>
            </a:r>
            <a:endParaRPr lang="pt-B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1985554"/>
            <a:ext cx="6858000" cy="4336869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Plataforma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Arduino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Blocos Identificados do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Arduino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Uno</a:t>
            </a:r>
            <a:endParaRPr lang="pt-BR" altLang="pt-BR" sz="2000" b="1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316" y="2982330"/>
            <a:ext cx="4585061" cy="328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745627"/>
          </a:xfrm>
        </p:spPr>
        <p:txBody>
          <a:bodyPr>
            <a:noAutofit/>
          </a:bodyPr>
          <a:lstStyle/>
          <a:p>
            <a:r>
              <a:rPr lang="pt-BR" sz="4000" dirty="0" smtClean="0"/>
              <a:t>MATERIAIS E MÉTODOS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1894114"/>
            <a:ext cx="6858000" cy="3886201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lnSpc>
                <a:spcPct val="150000"/>
              </a:lnSpc>
              <a:defRPr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Bomba D’água e Seu Acionamento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bomba d’água utilizada neste trabalho é um modelo empregado em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para-brisa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de carro;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Precisa de uma tensão de 12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i="1" baseline="-25000" dirty="0" smtClean="0"/>
              <a:t>DC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para funcionar e consome uma corrente aproximada de 1 A;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Tem como vantagem seu baixo custo e pode ser alimentada por uma tensão menor; </a:t>
            </a:r>
          </a:p>
          <a:p>
            <a:pPr>
              <a:buFont typeface="Arial" pitchFamily="34" charset="0"/>
              <a:buChar char="•"/>
            </a:pPr>
            <a:endParaRPr lang="pt-BR" altLang="pt-BR" b="1" dirty="0" smtClean="0">
              <a:latin typeface="Arial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745627"/>
          </a:xfrm>
        </p:spPr>
        <p:txBody>
          <a:bodyPr>
            <a:noAutofit/>
          </a:bodyPr>
          <a:lstStyle/>
          <a:p>
            <a:r>
              <a:rPr lang="pt-BR" sz="4000" dirty="0" smtClean="0"/>
              <a:t>MATERIAIS E MÉTODOS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1894114"/>
            <a:ext cx="6858000" cy="4362995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Bomba D’água e Seu Acionamento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Bomba d’água utilizada no trabalho</a:t>
            </a:r>
          </a:p>
          <a:p>
            <a:pPr>
              <a:buFont typeface="Arial" pitchFamily="34" charset="0"/>
              <a:buChar char="•"/>
            </a:pPr>
            <a:endParaRPr lang="pt-BR" altLang="pt-BR" b="1" dirty="0" smtClean="0">
              <a:latin typeface="Arial" charset="0"/>
            </a:endParaRPr>
          </a:p>
          <a:p>
            <a:endParaRPr lang="pt-BR" dirty="0"/>
          </a:p>
        </p:txBody>
      </p:sp>
      <p:pic>
        <p:nvPicPr>
          <p:cNvPr id="5" name="Imagem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4651" y="3141663"/>
            <a:ext cx="3002824" cy="310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745627"/>
          </a:xfrm>
        </p:spPr>
        <p:txBody>
          <a:bodyPr>
            <a:noAutofit/>
          </a:bodyPr>
          <a:lstStyle/>
          <a:p>
            <a:r>
              <a:rPr lang="pt-BR" sz="4000" dirty="0" smtClean="0"/>
              <a:t>MATERIAIS E MÉTODOS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1894114"/>
            <a:ext cx="6858000" cy="4362995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Bomba D’água e Seu Acionamento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 o acionamento da bomba foi utilizado um transistor do tipo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Darlington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modelo TIP 122;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Um resistor de 1K ohms foi conectado na base do transistor em uma extremidade e a outra foi ligado na porta digital 9 da placa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Arduino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Um LED foi conectado para sinalização visual do funcionamento da bomba d’água   </a:t>
            </a:r>
          </a:p>
          <a:p>
            <a:pPr marL="285750" indent="-285750" algn="just">
              <a:lnSpc>
                <a:spcPct val="150000"/>
              </a:lnSpc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altLang="pt-BR" b="1" dirty="0" smtClean="0">
              <a:latin typeface="Arial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745627"/>
          </a:xfrm>
        </p:spPr>
        <p:txBody>
          <a:bodyPr>
            <a:noAutofit/>
          </a:bodyPr>
          <a:lstStyle/>
          <a:p>
            <a:r>
              <a:rPr lang="pt-BR" sz="4000" dirty="0" smtClean="0"/>
              <a:t>MATERIAIS E MÉTODOS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1894114"/>
            <a:ext cx="6858000" cy="4362995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defRPr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Bomba D’água e Seu Acionamento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Esquema elétrico para o acionamento da bomba d’água</a:t>
            </a:r>
          </a:p>
          <a:p>
            <a:pPr>
              <a:buFont typeface="Arial" pitchFamily="34" charset="0"/>
              <a:buChar char="•"/>
            </a:pPr>
            <a:endParaRPr lang="pt-BR" altLang="pt-BR" b="1" dirty="0" smtClean="0">
              <a:latin typeface="Arial" charset="0"/>
            </a:endParaRPr>
          </a:p>
          <a:p>
            <a:endParaRPr lang="pt-BR" dirty="0"/>
          </a:p>
        </p:txBody>
      </p:sp>
      <p:pic>
        <p:nvPicPr>
          <p:cNvPr id="4" name="Imagem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004457"/>
            <a:ext cx="3510732" cy="323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2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876</Words>
  <Application>Microsoft Office PowerPoint</Application>
  <PresentationFormat>Apresentação na tela (4:3)</PresentationFormat>
  <Paragraphs>210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Controle e monitoramento de nível utilizando o Arduino Uno</vt:lpstr>
      <vt:lpstr>INTRODUÇÃO</vt:lpstr>
      <vt:lpstr>OBJETIVOS</vt:lpstr>
      <vt:lpstr>MATERIAIS E METODOS</vt:lpstr>
      <vt:lpstr> MATERIAIS E MÉTODOS</vt:lpstr>
      <vt:lpstr>MATERIAIS E MÉTODOS</vt:lpstr>
      <vt:lpstr>MATERIAIS E MÉTODOS</vt:lpstr>
      <vt:lpstr>MATERIAIS E MÉTODOS</vt:lpstr>
      <vt:lpstr>MATERIAIS E MÉTODOS</vt:lpstr>
      <vt:lpstr>MATERIAIS E MÉTODOS</vt:lpstr>
      <vt:lpstr>MATERIAIS E MÉTODOS</vt:lpstr>
      <vt:lpstr>MATERIAIS E MÉTODOS</vt:lpstr>
      <vt:lpstr>MATERIAIS E MÉTODOS</vt:lpstr>
      <vt:lpstr>MATERIAIS E MÉTODOS</vt:lpstr>
      <vt:lpstr>MATERIAIS E MÉTODOS</vt:lpstr>
      <vt:lpstr>MATERIAIS E MÉTODOS</vt:lpstr>
      <vt:lpstr>MATERIAIS E MÉTODOS</vt:lpstr>
      <vt:lpstr>MATERIAIS E MÉTODOS</vt:lpstr>
      <vt:lpstr>MATERIAIS E MÉTODOS</vt:lpstr>
      <vt:lpstr>MATERIAIS E MÉTODOS</vt:lpstr>
      <vt:lpstr>RESULTADOS E DISCURSÕES</vt:lpstr>
      <vt:lpstr>RESULTADOS E DISCURSÕES</vt:lpstr>
      <vt:lpstr>RESULTADOS E DISCURSÕES</vt:lpstr>
      <vt:lpstr>RESULTADOS E DISCURSÕES</vt:lpstr>
      <vt:lpstr>CONCLUSÕES</vt:lpstr>
      <vt:lpstr>VÍDEOS PUBLICADOS NA INTERNET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Cláudio Brito</dc:creator>
  <cp:lastModifiedBy>pc</cp:lastModifiedBy>
  <cp:revision>21</cp:revision>
  <dcterms:created xsi:type="dcterms:W3CDTF">2014-09-22T16:01:16Z</dcterms:created>
  <dcterms:modified xsi:type="dcterms:W3CDTF">2014-10-30T01:27:09Z</dcterms:modified>
</cp:coreProperties>
</file>