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96" r:id="rId3"/>
    <p:sldId id="297" r:id="rId4"/>
    <p:sldId id="298" r:id="rId5"/>
    <p:sldId id="300" r:id="rId6"/>
    <p:sldId id="299" r:id="rId7"/>
    <p:sldId id="301" r:id="rId8"/>
    <p:sldId id="302" r:id="rId9"/>
    <p:sldId id="303" r:id="rId10"/>
    <p:sldId id="304" r:id="rId11"/>
    <p:sldId id="257" r:id="rId12"/>
    <p:sldId id="291" r:id="rId13"/>
    <p:sldId id="292" r:id="rId14"/>
    <p:sldId id="293" r:id="rId15"/>
    <p:sldId id="294" r:id="rId16"/>
    <p:sldId id="295" r:id="rId17"/>
    <p:sldId id="305" r:id="rId18"/>
    <p:sldId id="306" r:id="rId1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70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F399036-D376-4364-9CB5-0AA93D73E110}" type="datetimeFigureOut">
              <a:rPr lang="pt-BR" smtClean="0"/>
              <a:pPr/>
              <a:t>07/01/2013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8E30AB5-0432-4CD0-B564-314BC38AF53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266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3" name="Imagem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736"/>
            <a:ext cx="3163824" cy="140512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399036-D376-4364-9CB5-0AA93D73E110}" type="datetimeFigureOut">
              <a:rPr lang="pt-BR" smtClean="0"/>
              <a:pPr/>
              <a:t>07/01/2013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E30AB5-0432-4CD0-B564-314BC38AF53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399036-D376-4364-9CB5-0AA93D73E110}" type="datetimeFigureOut">
              <a:rPr lang="pt-BR" smtClean="0"/>
              <a:pPr/>
              <a:t>07/01/2013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E30AB5-0432-4CD0-B564-314BC38AF53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399036-D376-4364-9CB5-0AA93D73E110}" type="datetimeFigureOut">
              <a:rPr lang="pt-BR" smtClean="0"/>
              <a:pPr/>
              <a:t>07/01/2013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E30AB5-0432-4CD0-B564-314BC38AF53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pic>
        <p:nvPicPr>
          <p:cNvPr id="2" name="Imagem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163824" cy="140512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399036-D376-4364-9CB5-0AA93D73E110}" type="datetimeFigureOut">
              <a:rPr lang="pt-BR" smtClean="0"/>
              <a:pPr/>
              <a:t>07/01/2013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E30AB5-0432-4CD0-B564-314BC38AF53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399036-D376-4364-9CB5-0AA93D73E110}" type="datetimeFigureOut">
              <a:rPr lang="pt-BR" smtClean="0"/>
              <a:pPr/>
              <a:t>07/01/2013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E30AB5-0432-4CD0-B564-314BC38AF53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399036-D376-4364-9CB5-0AA93D73E110}" type="datetimeFigureOut">
              <a:rPr lang="pt-BR" smtClean="0"/>
              <a:pPr/>
              <a:t>07/01/2013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E30AB5-0432-4CD0-B564-314BC38AF539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10" name="Imagem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36" y="0"/>
            <a:ext cx="3163824" cy="1405128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399036-D376-4364-9CB5-0AA93D73E110}" type="datetimeFigureOut">
              <a:rPr lang="pt-BR" smtClean="0"/>
              <a:pPr/>
              <a:t>07/01/2013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E30AB5-0432-4CD0-B564-314BC38AF53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399036-D376-4364-9CB5-0AA93D73E110}" type="datetimeFigureOut">
              <a:rPr lang="pt-BR" smtClean="0"/>
              <a:pPr/>
              <a:t>07/01/2013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E30AB5-0432-4CD0-B564-314BC38AF53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F399036-D376-4364-9CB5-0AA93D73E110}" type="datetimeFigureOut">
              <a:rPr lang="pt-BR" smtClean="0"/>
              <a:pPr/>
              <a:t>07/01/2013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E30AB5-0432-4CD0-B564-314BC38AF53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m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F399036-D376-4364-9CB5-0AA93D73E110}" type="datetimeFigureOut">
              <a:rPr lang="pt-BR" smtClean="0"/>
              <a:pPr/>
              <a:t>07/01/2013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8E30AB5-0432-4CD0-B564-314BC38AF53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F399036-D376-4364-9CB5-0AA93D73E110}" type="datetimeFigureOut">
              <a:rPr lang="pt-BR" smtClean="0"/>
              <a:pPr/>
              <a:t>07/01/2013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8E30AB5-0432-4CD0-B564-314BC38AF539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2" name="Imagem 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08" y="0"/>
            <a:ext cx="3163824" cy="140512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pt-BR" dirty="0" smtClean="0"/>
              <a:t>Instrumentação Industrial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400" dirty="0" smtClean="0"/>
              <a:t>Simbologia da ISA – VÁLVULAS / SINAIS DE TRANSMISSÃO</a:t>
            </a:r>
            <a:endParaRPr lang="pt-BR" sz="3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pPr algn="r"/>
            <a:r>
              <a:rPr lang="pt-BR" dirty="0" smtClean="0"/>
              <a:t>TIPO DO SINAL TRANSMITIDO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179512" y="1556792"/>
            <a:ext cx="878497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pt-BR" sz="2600" dirty="0" smtClean="0">
                <a:latin typeface="+mj-lt"/>
              </a:rPr>
              <a:t>VANTAGENS</a:t>
            </a:r>
          </a:p>
          <a:p>
            <a:r>
              <a:rPr lang="pt-BR" sz="2600" dirty="0" smtClean="0">
                <a:latin typeface="+mj-lt"/>
              </a:rPr>
              <a:t>a</a:t>
            </a:r>
            <a:r>
              <a:rPr lang="pt-BR" sz="2600" dirty="0">
                <a:latin typeface="+mj-lt"/>
              </a:rPr>
              <a:t>) Podem gerar grandes forças e assim acionar equipamentos de grande </a:t>
            </a:r>
            <a:r>
              <a:rPr lang="pt-BR" sz="2600" dirty="0" smtClean="0">
                <a:latin typeface="+mj-lt"/>
              </a:rPr>
              <a:t>peso </a:t>
            </a:r>
            <a:r>
              <a:rPr lang="pt-BR" sz="2600" dirty="0">
                <a:latin typeface="+mj-lt"/>
              </a:rPr>
              <a:t>e dimensão.</a:t>
            </a:r>
          </a:p>
          <a:p>
            <a:r>
              <a:rPr lang="pt-BR" sz="2600" dirty="0">
                <a:latin typeface="+mj-lt"/>
              </a:rPr>
              <a:t>b) Resposta rápida</a:t>
            </a:r>
            <a:r>
              <a:rPr lang="pt-BR" sz="2600" dirty="0" smtClean="0">
                <a:latin typeface="+mj-lt"/>
              </a:rPr>
              <a:t>.</a:t>
            </a:r>
          </a:p>
          <a:p>
            <a:endParaRPr lang="pt-BR" sz="2600" dirty="0">
              <a:latin typeface="+mj-lt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pt-BR" sz="2600" dirty="0" smtClean="0">
                <a:latin typeface="+mj-lt"/>
              </a:rPr>
              <a:t>DESVANTAGENS</a:t>
            </a:r>
          </a:p>
          <a:p>
            <a:r>
              <a:rPr lang="pt-BR" sz="2600" dirty="0" smtClean="0">
                <a:latin typeface="+mj-lt"/>
              </a:rPr>
              <a:t>a</a:t>
            </a:r>
            <a:r>
              <a:rPr lang="pt-BR" sz="2600" dirty="0">
                <a:latin typeface="+mj-lt"/>
              </a:rPr>
              <a:t>) Necessita de tubulações de óleo para transmissão e suprimento.</a:t>
            </a:r>
          </a:p>
          <a:p>
            <a:r>
              <a:rPr lang="pt-BR" sz="2600" dirty="0">
                <a:latin typeface="+mj-lt"/>
              </a:rPr>
              <a:t>b) Necessita de inspeção periódica do nível de óleo bem como sua troca.</a:t>
            </a:r>
          </a:p>
          <a:p>
            <a:r>
              <a:rPr lang="pt-BR" sz="2600" dirty="0">
                <a:latin typeface="+mj-lt"/>
              </a:rPr>
              <a:t>c) Necessita de equipamentos auxiliares, tais como reservatório, filtros, </a:t>
            </a:r>
            <a:r>
              <a:rPr lang="pt-BR" sz="2600" dirty="0" smtClean="0">
                <a:latin typeface="+mj-lt"/>
              </a:rPr>
              <a:t>bombas</a:t>
            </a:r>
            <a:r>
              <a:rPr lang="pt-BR" sz="2600" dirty="0">
                <a:latin typeface="+mj-lt"/>
              </a:rPr>
              <a:t>, etc...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241385"/>
            <a:ext cx="4036257" cy="747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9449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t-BR" dirty="0" smtClean="0"/>
              <a:t>SIMBOLOGIA VALVULAS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340768"/>
            <a:ext cx="8529357" cy="4464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t-BR" dirty="0" smtClean="0"/>
              <a:t>SIMBOLOGIA VALVULAS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412776"/>
            <a:ext cx="8758684" cy="4464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58825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t-BR" dirty="0" smtClean="0"/>
              <a:t>SIMBOLOGIA VALVULAS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53" y="1484784"/>
            <a:ext cx="8877528" cy="4112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0517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t-BR" dirty="0" smtClean="0"/>
              <a:t>SIMBOLOGIA VALVULAS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48" y="1340768"/>
            <a:ext cx="9107061" cy="4752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43336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t-BR" dirty="0" smtClean="0"/>
              <a:t>SIMBOLOGIA VALVULAS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819" y="1340768"/>
            <a:ext cx="9202919" cy="352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42937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t-BR" dirty="0" smtClean="0"/>
              <a:t>SIMBOLOGIA VALVULAS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55" y="1412776"/>
            <a:ext cx="9191978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249" y="4799482"/>
            <a:ext cx="3578111" cy="1437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46495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t-BR" dirty="0" smtClean="0"/>
              <a:t>SIMBOLOGIA VALVULAS</a:t>
            </a:r>
            <a:endParaRPr lang="pt-BR" dirty="0"/>
          </a:p>
        </p:txBody>
      </p:sp>
      <p:pic>
        <p:nvPicPr>
          <p:cNvPr id="12290" name="Picture 2" descr="http://www.intersan.ind.br/uploads/produtos/valvulaglobo3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46" y="1423138"/>
            <a:ext cx="3000375" cy="4067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862055" y="5518397"/>
            <a:ext cx="18377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dirty="0" smtClean="0">
                <a:latin typeface="+mj-lt"/>
              </a:rPr>
              <a:t>Válvula globo</a:t>
            </a:r>
            <a:endParaRPr lang="pt-BR" sz="2200" dirty="0">
              <a:latin typeface="+mj-lt"/>
            </a:endParaRPr>
          </a:p>
        </p:txBody>
      </p:sp>
      <p:pic>
        <p:nvPicPr>
          <p:cNvPr id="12292" name="Picture 4" descr="http://jcvalvulas.itsis.com.br/Portals/10/valvula%20esfer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1994" y="1422591"/>
            <a:ext cx="3251276" cy="2438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aixaDeTexto 8"/>
          <p:cNvSpPr txBox="1"/>
          <p:nvPr/>
        </p:nvSpPr>
        <p:spPr>
          <a:xfrm>
            <a:off x="3851920" y="3789040"/>
            <a:ext cx="18377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dirty="0" smtClean="0">
                <a:latin typeface="+mj-lt"/>
              </a:rPr>
              <a:t>Válvula esfera</a:t>
            </a:r>
            <a:endParaRPr lang="pt-BR" sz="2200" dirty="0">
              <a:latin typeface="+mj-lt"/>
            </a:endParaRPr>
          </a:p>
        </p:txBody>
      </p:sp>
      <p:pic>
        <p:nvPicPr>
          <p:cNvPr id="12294" name="Picture 6" descr="http://www.qualitecinstrumentos.com.br/Gaveta-Industrial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892" y="2727804"/>
            <a:ext cx="3381375" cy="4067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aixaDeTexto 10"/>
          <p:cNvSpPr txBox="1"/>
          <p:nvPr/>
        </p:nvSpPr>
        <p:spPr>
          <a:xfrm>
            <a:off x="6732240" y="6353606"/>
            <a:ext cx="18377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dirty="0" smtClean="0">
                <a:latin typeface="+mj-lt"/>
              </a:rPr>
              <a:t>Válvula gaveta</a:t>
            </a:r>
            <a:endParaRPr lang="pt-BR" sz="2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67344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t-BR" dirty="0" smtClean="0"/>
              <a:t>SIMBOLOGIA VALVULAS</a:t>
            </a:r>
            <a:endParaRPr lang="pt-BR" dirty="0"/>
          </a:p>
        </p:txBody>
      </p:sp>
      <p:sp>
        <p:nvSpPr>
          <p:cNvPr id="2" name="CaixaDeTexto 1"/>
          <p:cNvSpPr txBox="1"/>
          <p:nvPr/>
        </p:nvSpPr>
        <p:spPr>
          <a:xfrm>
            <a:off x="264682" y="5319184"/>
            <a:ext cx="23762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dirty="0" smtClean="0">
                <a:latin typeface="+mj-lt"/>
              </a:rPr>
              <a:t>Válvula borboleta</a:t>
            </a:r>
            <a:endParaRPr lang="pt-BR" sz="2200" dirty="0">
              <a:latin typeface="+mj-lt"/>
            </a:endParaRPr>
          </a:p>
        </p:txBody>
      </p:sp>
      <p:sp>
        <p:nvSpPr>
          <p:cNvPr id="4" name="AutoShape 2" descr="data:image/jpeg;base64,/9j/4AAQSkZJRgABAQAAAQABAAD/2wCEAAkGBg8QEBMUEBQVExUWEhAXFhYVFhgSGRUTFhoYGBQVEhQYGyYeGBkjHBgWHy8gJCcpLS8sFR4xNTAqNSYrLCkBCQoKDgwOGg8PGiwlHyQpNSwqLCw1KiwsLi8sLSksKSwqLCwsLS8qKiosLCwpLCwsKiksLCksKSwsLCwsLCwpLP/AABEIAMIBAwMBIgACEQEDEQH/xAAcAAEBAAIDAQEAAAAAAAAAAAAAAwYHBAUIAgH/xABHEAACAQICBQkGAwUGBAcAAAABAgADEQQhBRITMUEGB1FSYXFykdIiM4GisbIUMqEjgsHR8BVCYnOSwkNj4fEIJDSDk7Pi/8QAGgEBAAMBAQEAAAAAAAAAAAAAAAEDBAUCBv/EADARAAICAQQAAwcCBwEAAAAAAAABAgMRBBIhMRNBUQVhcYGRsdHB8BQiMkJSoeEj/9oADAMBAAIRAxEAPwDdTBi5GsQAqnK28lukHoE/di3XbyT0z9X3jeFPq8rPbeAR2LddvJPTGxbrt5J6ZaJG5gjsW67eSemNi3XbyT0y0RuYOPVGqpZqhAAuSdTIf6Z1+H07hajaq4m56PZH1SYTzj8pQa2w1vYS2sOl95v02Fh33mD1MeVC1aDay3yJB+Km+8TTXS5orlYonoDYt128k9MbFuu3knpmCc3HLU1/2FYjW30z9U/iPLomwZTNShLbI9RkpLKI7Fuu3knpjYt128k9MtE8bmeiOxbrt5J6Y2LddvJPTLRG5gjsW67eSemNi3XbyT0y0nXrqilnIVQLknIARuYPnYt128k9MbFuu3knpmH4nnb0eoOrtXIIAAULdjuAud86qtzu1MymFAABJL1CbAdNlEtVVj8ivxI+psXYt128k9MbFuu3knpms252cWDlh6TD/AzN5m+XlOBpTnR0gxU0VFIDJlCB77/aLNnbcLC3fPaosbxhf6IdscZNt7Fuu3knpjYt128k9M19oTnfRkAxVF1fO5QZG3HVY3GXbMz0LymwuMB2D3IAJUgqwB4lTw7RcSucJw7R6jKMujnbFuu3knpjYt128k9MtEr3M9kdi3XbyT0xsW67eSemWiNzBHYt128k9MbFuu3knplojcwR2LddvJPTGxbrt5J6ZaI3MEdi3XbyT0z5qKy2OsT7SixC8SAdy9s5Elidw8VP7hJTywViIngEl943hT6vKyS+8bwp9XlZLAiIkAT8Y2FzP2cHTuI2eFrvu1aNU+Sm0lcg818osXUxVeqQblnc/Akn+M3JovkrTxGgqFNAC5oLUBAt+2IuwPx9n90dE0Xtc9+cyvkpzhYvAWQNr0gfdtmM99jvH9b53tRppShHw+0c2u1Jvf0zr9G4x8NiAwJV0cfAg8Z6M0VpBcRQp1V3Oit3E7x8DcfCed9P4unXxLV6Q1VqsX1d+qxPti+XHPuIm2eaTSu0wj0ibmjUIHgf2l/XWlGvrzCNnn5nrSyxNw+hnURE450BERAEwXnG0oab0VK6y2LlbgXIYLxFr2vb/rM6mtOdRv21P/J/3N/KWVLMkeZcIxfZ4CubgJr3B3BWuOzie3sk8bTamxJVHRrLZmWmwvcao1vZcHPIkHPjMJxmTnPomR4LEE01DksosRnZgbEXU/E5TuSo2JPPBgVu7Kwc/DVaKawp02UA56qFxfxJrC/xkMZpFhq7JGa5II1HXhla69M5Wh8bhqdPVpF7XLe0CxuczcgdhnMraQogFWqBDYg71YX78wc5U8qXMWyzEXHiSOqp7Ssq61PVGqCzNYXNt1NQSbX4m2XAzjnSYw1bLXR1swdTYi+d1nM/G4JEZA3sk333sey5/q5nG/t7Coqrv1QBe38gbT0oN/2vH0PDa/yX3NzcluVdLF00DMor6vtp+W5G8oDvHGwva8yCeeMLyj16yLRBVr3D3sVtndeN56Eok6q332E5WopdUsM2VzU1lH3ERM5YIiIAiIgCSxO4eKn9wlZLE7h4qf3CTHtArERIBJfeN4U+ryskvvG8KfV5WSwIiJAE6fljh3qYDFLTF2NCoAL2vl0mdxI42nrU3XpRx5giTF4eSGeXeT1BW0jhFcXBxWGBBFwQai3BHEdkzznD5tzhC2IwoLUCSXQZmj3dNP6ccs5hGBGyx2Dc5D8Rhm8qovPUFWkrKVYAgggg5gg5EEdE7Or1EqrYyj6cmOqtTg0zzDhFBCg7tp9w/wDzM25BcoRgsSdZSVq0ADY2s1JrXz42Jnzy+5Cf2eTWoZ0GdCFO+k9zZO1SCbHsseBOO8r6Ro1MsrVq4HYHJcA/C0vnKN9WF5lEYuuzL8jc9TnH0cozduOWoR9Z3Wh9NUMXS2lBtZbleghhvBHkfiJ5x0ZW/FMwc6oRRbPfc9P6fGZHgtN4jR1Mph8QtJXYs2uFb2rADVJG+3DsnNlpEuE+TWrnnrg3zPxmA35TQdfl1im/PpBz2ILfQTq8TygRveVq9Tvy+smOgm+39w9Ql5fY9DVdK4dPzVaa97qPqZrLnK0jRrV1NKojgUgCVZW9rWc2yPaPOa9GlcOfy06j/vfwBlnxpQa34RgODOr289W0vholB5cvt+St6iT4S+/4OpxOEqs7EKDnl7S/znOOkNmoUo97WvkBfszznzU5ZspsFpqfCxlsTi8fWUXsqXvf2Ra3HK5nQbyknj6mZJrk4Catswf0/lPupQQrrFzrWzv5DOTEjXrEBl4NqXyvkCP5zZN4WUZorLwEC9N/MdHZ2xUAzFlFlucycjxzO/sE4tOoisd5ABNtxOe636T6LEk8WNz33sRl3Sre2XeGkdtyWAbEr0arn9OM9O0vyjuE8ycj1/8ANgG35H3dJH1tbKenE3DuE4XtF5sXwOjp1iPzPqIic40CIiAIiIAksTuHip/cJWSxO4eKn9wkx7QKxESASX3jeFPq8rJL7xvCn1eVksCIiQBPwz9iAeWdN1dV1YWGzqMQAbgBWDeyeIvc/GepEYEAjcRfznm3l/o7ZY3E07EA1KhW4Ayc6w1QMtWxFv8AuJv7kljdtgMLU62Hok+LVAb9bzpa7mMJL0M1Hcl7zpudejraLrdjUT86j+M0lysxZqkk8di2XSaa3M27zuaZ1MN+HX81QMzdiJmO67Af6TNO4PCHE4mjRUhTVqUqYJF7FvZvlwF7zTolilyfv/T8FGof/okjHaNZlPsnVyzmzuafkfR0kK74wGrSplFSzsn7U3L5oRey6vH+9Np6C5AaOwlNUShTcjfUqItR2PEliMu4WA4Cd/RoKgsihR0KAB5CY7dY5RcYr5mmNKTyzGqPNjohd2FQ+Iu/3MZ2OF5IaOpZ08Jh1PSKKX87XnbxMbnJ9suwkfFOiqiygKOwW+k6XlpoI4zCPTX8wIZQTYFlv7JPC4JF+6d7E8p4eSTyppPQjUapWojIwNyrgqfIzIRikagxXgrZcQe0Tf8ApHRVDELqV6aVV6HUNbuvuPaJpjnC0LgMDiStNaiBqYutNrhb7iRUOYNmyB4Tsw1ddqUXF5XpyYpUyjlp8GETjV1uZ84vG2cimNZek+ye3K36zjPi2JAsBc773nY3Jxy08GFVyTLsgJubk9JPdb6DynyaY6JuHQHMthauGp1KteuWqU0ay6iqpYX3apJ8533J3mlwWErNVY7e6aqpVRGRd12sQbtlv7TOdL2lTH+lNmlaWx9s1FyEwVSrjFWkpY6rjIZC9vzHcB3z0qJLDYSnSXVpoqL0KoUX7hlLTj6m/wAee7GDbVX4ccCIiZi0REQBERAElidw8VP7hKyWJ3DxU/uEmPaBWIiQCS+8bwp9XlZJfeN4U+ryslgRESAIiIBpDnqwdJMYGW+vUpo7fC6f7V/WZlzSaYVtHMjkDYO975Wpt+0BPZm4/dnG549A7WjTxCjOmdRvA24/Bsv3pr3QWkK1CnWpobLXRKZztf2vZsTlxZc8rMZ1dvjaaKXaZj3bLXn0OTyr02cVWxFU3sVIQHhTBCoOzI37yZ1PIanr6VwQ/wCerf6QW/hONWrsUcEW/aW77XO/cbXFu89Mybmg0btdKB+FGlUf95gKa/c3lNtiVNEl++jPB77UzfERE+dOoIiIAiIgCaQ55P8A13/tUv8AfNxaV01h8LT2mIqJSXpY2uehRvY9gmhecDlJTxuMapSDBNVFUsLEhQfaK8ASTv6J1fZdcncpJcGXVSShgxOpTzithkFakq3PuwxO7XJ9oL2C9u8GVNwbz42pNSn/AISP55z6W9Nx4ObU+T1JoVLYagOijSHyic2aD0Pz26RRVV0ouoAA9hlNhkMw0y3QPPbSq1UTE0hSDMF11YsFJyBZSN1+N58pP2dqIrdtyvcdZXwbxk2fERMBcIiIAiIgCIiAJLE7h4qf3CVksTuHip/cJMe0CsREgEl943hT6vKyS+8bwp9XlZLAiIkAREQDjaRwCV6T0qgurqVPx4jtG/4TQXKHRpw2IfD1gche4yut/ZdbixBsfKehp1Gn+S2FxqgV0uwHsuMnXjk3R2G4mnT3+FLnoqtr3o8+aVZUpi3RYXOse1iencO4TbnNByYbC4Q1qotUxGq1jvWkt9mD2m5b4icjR3NPgaVValQvW1TdUqauoCNxZQPa+OXZM2lmo1PiLbHo81VbeWIiJiLxERAE1jzl85lbCVfw+FsHC+25Gsyki4CA5CwIzIO/dlNnTzlzqG+lcT3oPkWdH2dTG27E1lJZKNRNxhwMNyY0xpGmcSEqVlsbO7jWe2/Z67XNrcLDomN0xnuINze/Tx37ui3ZM105znV8RhKOGw6fh0VKa1GR7M2qoXUXVA1E49otuFwcR2QU9hvb477+V/jPoNJZZJtTikvJIwXRilw8n4fPvnzT9pwoFt/6KRwlyhYCxX/Uv0vPhcMUcHWG5sxnYkEDeOm022rMHjszVvnk29za82WFp4NKuLpJWq1kD2qKGFNGzVVB3NYgk77m3Cah01Qppiqy0fditVFM3v8As9Y7Mg8fZ1c52eH5Q4rC03pUKzijUuCga+qp3qvVJGVxadRhv2mIp3/vVqY3W3sBa3DunM0ULIynOx9+RsulGWIxPVabhPqfgn7PlDpiIiAIiIAiIgCSxO4eKn9wlZLE7h4qf3CTHtArERIBJfeN4U+ryskvvG8KfV5WSwIiJAEREAREQBERAEREAREQDoOWPKuno+hrmzVGuKSdZuJPQovcnuG8iefeUOLqYnEPWqEFmCs5yA1iMgB+gHZ3mZLyx03UxeKqVKgICkqiH+6imwHeTme/oAmPmnce2crsc9wJ/Nb4AeU+k9nUqn+d9nO1Fm7g6mjWzAtln3/GftbHqo1WGsx3KPaPf2Dvk8ZicyEGqOJtex6B0t9JxsPhCfjv4k953kz1rfaMantr5l5+i/6RTpnYsy6Ps6QqkZaqDoUa30sv1kSKp/vP8o+iyz4ulTHW8Iv+u6dxyJwK6Txi4bWNAstQqxAqXKqWtq5cAeM4U9bqJ9zfy4+xvVFcfI6IGsudyfEFP8BKYTTJp1AzqtwQQbG3SLjeO8GZxyz5usTo2mKrulakXVLqCpUtfVLKdwNrXucyOmYRicMrjLfPVeuvg+ZZ+PIlRXLpHo7kDy+o6TpWySuigul7gjdtKZ4qcu4ntBOWzyFoHTFfA4hHpsUZWup6DxBHFTuI3G89V8ndL/i8LRr6pTaU1bVPAneAeIvuPRaRdXBxVtfT8vR+nw9CItp7ZdnZRETKWCIiAIiIAksTuHip/cJWSxO4eKn9wkx7QKxESASX3jeFPq8rJL7xvCn1eVksCIiQBERAEREAREQBERAEx/lxygbBYRqlMXqMQidjMCda3GwBNum0yCa554sXqU6A/wA5sukair+rfrLqI77EmeJvEWzXTuHS53jieidLpTGEDUU21rgnoAzZj2CwNuJsJzsM+qiudx+PwmMY7Fa1Sp0C6gDoBuR8Wy/dE7t9n8PU2u+l8f8AhhhHxZpP5n0il2CoDwAA9o5nIdJdifMzM+U/IX8HhsMlU3xFdmd1U+zSooANQ2/MxZxc7vYIHSez5juS4rYh8TVW60ANS4yNd8weglFz7C6nhMh5x66nFV3b/gYRQvjbWI+5fKfN+86fuNPY1Etla1yB3DIfpO35qTbTeDt16o+BpVJjukK+4Dt/T/vMm5m6GvprDHqiu5+FJwP1YSCWbr520B0Ni78FpMO9aiETzktfcRxt5mbu5/8AlCKGjRQH58TUUW/5dMh3PnqD96eeqOIIQj+spLIR2WkaFxrf12TeHMdyxqYmgcLVA/Y01NNhvKaxVlbuJWx6D2TS2JzQ9xmwP/D3f8ZW6Pw9T/7Kdv4zTRhwnF+mfmmvyyuzhp+833ERM56EREAREQBJYncPFT+4Sslidw8VP7hJj2gViIkAkvvG8KfV5WSX3jeFPq8rJYEREgCIiAIiIAiIgCIiAJq7n0oHYYeoODuvdrap/wBv6TaM6XlhoFMbg61JkDsUZqYJK2rAHZkEbvat8Cby2mzw7FJ+R5mt0WjzztAMPS73J7xf+cxShdgL8SCfjdjMkWk+wRXXVcF1YbszmLj4zGsE9gL8CP5Toe0ZboQfk8/oUadYlJfA9K8zuDFPRVNhvqVK7nv1yg/RBNd86uPIx2NQbj+GB/8AjpGZXzS8tcEmCXDVqyUqiPVIFQ6gZHYuCHaynNmFr3ymDc6rq2k8SVYMrrh2BUhgRs0GRHapnJNa7Ne4v8w7psTmLFKjiMZjMQwSlhsMAztuU1Wv8TamRYZnWHTMAxVO5B75wa2k6wptQDEUzU12QZBnA1QW6bDdfdc23mEGd1zi8tH0rjXrG4pr7FFD/dpA5X/xMbse+24CdBhaWsQBxIHnlI06ZJneaOwgVdc9oTtO53t0D8o7SeiSQiuKf2Sek5dxm2v/AA9aKYJiK5GR2dMd+bv+hTzmoK6Go4QdOf8AGeseTug6OCw1OjQXVVVHezH8zMekn+XCX1vZXJ/5cfZv9DxLmSXpydlERKD0IiIAiIgCSxO4eKn9wlZLE7h4qf3CTHtArERIBJfeN4U+ryskvvG8KfV5WSwIiJAEREAREQBERAEREAREQDSPOfyPq0MY2Ipi9CuQTYe7rgWIPQGsSD0kjgL6mxtA06rjgxLD47/I3nsHFYRKqMlRQysLFTmCJoHnM5unwj6yXNBmOyffqMf+FU/geIHSJ0oT/iavBf8AUuvf7voZ5Lw5b/LzMBo1dYW4jIg8R/P+uM4i4oUiRuBO61iO3o/WCrK1j7LD9f66ZzEqhsnUHvt/GcxpxeGak88o49PEKzi5Ft84eJol3JtYE/1lvnd08NS4J9f4GV1lTcAnkD+mcgnB1+E0XbN8h0bmPf1R+v1F8Vibd+QAHAbhYcOwT5fFFjamCx6ej+XeZm/N1zY1cdUWrWutEG5frW3pS6T0tuHfL6qHP+aXEV2/x6v3Fc5qPC79Ds+ZrkGa1X8VXX9nTIK33PVBuAOkLvPbYcDN7SODwdOjTWnSUIigBVUWAA4CWi2xTfHCXS/fn6nmMcd9iIiVHsREQBERAElidw8VP7hKyWJ3DxU/uEmPaBWIiQCS+8bwp9XlZJfeN4U+ryslgRESAIiIAiIgCIiAIiIAiIgCRxeEp1UZKih0YEMrC4IPAgy0R0DUHK7mULXbBEVFuf2VQ6rL/l1Tv7mse0zUmI0OEdk1yrKzKQwDWZTYjWGRznrqaN5Wc02Op16lTDj8RSZ2YWI2i6xuQyG2tmTmt+4Tr6W2u97NTj3N8P6mSyEq1mvPwNaf2YeNRfL/AKzsdBcmDi69OhTOu7kgBjqLkCx1iM9wM7tuSGPZzq4SvewGdFxnaxzKgTNebnm2xdHFrisUuxWnrFUuGZmZSueqbKouTnnuy4zVfTpKIOUUs+XOf9ZKq7LbHh5wZHyF5r6GAUtWFOtVNrezdKY/wBt7HixAPdnfOFUDIZT9icKyyVjzI3RiorCERErPQiIgCIiAIiIAksTuHip/cJWSxO4eKn9wkx7QKxESASX3jeFPq8rIMSHJ1SQVXdbeC3Se0T62x6jfL6p6ayCsSW2PUb5fVG2PUb5fVI2sFYktseo3y+qNseo3y+qNrBWJLbHqN8vqjbHqN8vqjawViS2x6jfL6o2x6jfL6o2sFYktseo3y+qNseo3y+qNrBWJLbHqN8vqjbHqN8vqjawViS2x6jfL6o2x6jfL6o2sFYktseo3y+qNseo3y+qNrBWJLbHqN8vqjbHqN8vqjawViS2x6jfL6o2x6jfL6o2sFYktseo3y+qNseo3y+qNrBWJLbHqN8vqjbHqN8vqjawViS2x6jfL6o2x6jfL6o2sFYktseo3y+qNseo3y+qNrBWSxO4eKn9wjbHqN8vqnxUZmsNVh7SHPV4EE8Z6S5ByIiJ4AiIgCIiAIiIAiIgCIiAIiIAiIgCIiAIiIAiIgCIiAIiIAiIgCIiAIiIAiIgCIiAf/9k="/>
          <p:cNvSpPr>
            <a:spLocks noChangeAspect="1" noChangeArrowheads="1"/>
          </p:cNvSpPr>
          <p:nvPr/>
        </p:nvSpPr>
        <p:spPr bwMode="auto">
          <a:xfrm>
            <a:off x="63500" y="-901700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7412" name="Picture 4" descr="http://www.cvvapor.com.br/arquivos/8/valvula_borboleta_com_caixa_redutor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74" y="1401051"/>
            <a:ext cx="2797983" cy="3828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4" name="Picture 6" descr="http://img.alibaba.com/photo/202765839/Stainless_steel_valve_needle_valv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141621"/>
            <a:ext cx="2766141" cy="2772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6" name="Picture 8" descr="http://www.createvalve.com/UploadFiles/c017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6091" y="2996952"/>
            <a:ext cx="3572097" cy="3572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aixaDeTexto 8"/>
          <p:cNvSpPr txBox="1"/>
          <p:nvPr/>
        </p:nvSpPr>
        <p:spPr>
          <a:xfrm>
            <a:off x="3851920" y="3789040"/>
            <a:ext cx="18377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dirty="0" smtClean="0">
                <a:latin typeface="+mj-lt"/>
              </a:rPr>
              <a:t>Válvula agulha</a:t>
            </a:r>
            <a:endParaRPr lang="pt-BR" sz="2200" dirty="0">
              <a:latin typeface="+mj-lt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6114006" y="6353606"/>
            <a:ext cx="24559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dirty="0" smtClean="0">
                <a:latin typeface="+mj-lt"/>
              </a:rPr>
              <a:t>Válvula três vias</a:t>
            </a:r>
            <a:endParaRPr lang="pt-BR" sz="2200" dirty="0">
              <a:latin typeface="+mj-lt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6228184" y="3388294"/>
            <a:ext cx="1800200" cy="9048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8152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pPr algn="r"/>
            <a:r>
              <a:rPr lang="pt-BR" dirty="0" smtClean="0"/>
              <a:t>ALIMENTAÇÃO DOS INSTRUMENTOS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427148" y="1271338"/>
            <a:ext cx="8419456" cy="3622749"/>
          </a:xfrm>
        </p:spPr>
        <p:txBody>
          <a:bodyPr>
            <a:normAutofit/>
          </a:bodyPr>
          <a:lstStyle/>
          <a:p>
            <a:r>
              <a:rPr lang="pt-BR" sz="2200" dirty="0">
                <a:latin typeface="+mj-lt"/>
              </a:rPr>
              <a:t>A maioria absoluta dos instrumentos de </a:t>
            </a:r>
            <a:r>
              <a:rPr lang="pt-BR" sz="2200" dirty="0" smtClean="0">
                <a:latin typeface="+mj-lt"/>
              </a:rPr>
              <a:t>medição </a:t>
            </a:r>
            <a:r>
              <a:rPr lang="pt-BR" sz="2200" dirty="0">
                <a:latin typeface="+mj-lt"/>
              </a:rPr>
              <a:t>e de controle requer alguma fonte </a:t>
            </a:r>
            <a:r>
              <a:rPr lang="pt-BR" sz="2200" dirty="0" smtClean="0">
                <a:latin typeface="+mj-lt"/>
              </a:rPr>
              <a:t>de </a:t>
            </a:r>
            <a:r>
              <a:rPr lang="pt-BR" sz="2200" dirty="0">
                <a:latin typeface="+mj-lt"/>
              </a:rPr>
              <a:t>alimentação, que lhe forneça algum tipo </a:t>
            </a:r>
            <a:r>
              <a:rPr lang="pt-BR" sz="2200" dirty="0" smtClean="0">
                <a:latin typeface="+mj-lt"/>
              </a:rPr>
              <a:t>de </a:t>
            </a:r>
            <a:r>
              <a:rPr lang="pt-BR" sz="2200" dirty="0">
                <a:latin typeface="+mj-lt"/>
              </a:rPr>
              <a:t>energia para seu </a:t>
            </a:r>
            <a:r>
              <a:rPr lang="pt-BR" sz="2200" dirty="0" smtClean="0">
                <a:latin typeface="+mj-lt"/>
              </a:rPr>
              <a:t>Funcionamento</a:t>
            </a:r>
            <a:r>
              <a:rPr lang="pt-BR" sz="2200" dirty="0">
                <a:latin typeface="+mj-lt"/>
              </a:rPr>
              <a:t>. </a:t>
            </a:r>
            <a:r>
              <a:rPr lang="pt-BR" sz="2200" dirty="0" smtClean="0">
                <a:latin typeface="+mj-lt"/>
              </a:rPr>
              <a:t> Os </a:t>
            </a:r>
            <a:r>
              <a:rPr lang="pt-BR" sz="2200" dirty="0">
                <a:latin typeface="+mj-lt"/>
              </a:rPr>
              <a:t>tipos mais comuns de </a:t>
            </a:r>
            <a:r>
              <a:rPr lang="pt-BR" sz="2200" b="1" dirty="0" smtClean="0">
                <a:latin typeface="+mj-lt"/>
              </a:rPr>
              <a:t>ALIMENTAÇÃO SÃO A ELÉTRICA E A PNEUMÁTICA</a:t>
            </a:r>
            <a:r>
              <a:rPr lang="pt-BR" sz="2200" dirty="0" smtClean="0">
                <a:latin typeface="+mj-lt"/>
              </a:rPr>
              <a:t>, </a:t>
            </a:r>
            <a:r>
              <a:rPr lang="pt-BR" sz="2200" dirty="0">
                <a:latin typeface="+mj-lt"/>
              </a:rPr>
              <a:t>porém há </a:t>
            </a:r>
            <a:r>
              <a:rPr lang="pt-BR" sz="2200" dirty="0" smtClean="0">
                <a:latin typeface="+mj-lt"/>
              </a:rPr>
              <a:t>muitas </a:t>
            </a:r>
            <a:r>
              <a:rPr lang="pt-BR" sz="2200" dirty="0">
                <a:latin typeface="+mj-lt"/>
              </a:rPr>
              <a:t>outras disponíveis. </a:t>
            </a:r>
            <a:r>
              <a:rPr lang="pt-BR" sz="2200" dirty="0" smtClean="0">
                <a:latin typeface="+mj-lt"/>
              </a:rPr>
              <a:t>As </a:t>
            </a:r>
            <a:r>
              <a:rPr lang="pt-BR" sz="2200" dirty="0">
                <a:latin typeface="+mj-lt"/>
              </a:rPr>
              <a:t>seguintes abreviações são </a:t>
            </a:r>
            <a:r>
              <a:rPr lang="pt-BR" sz="2200" dirty="0" smtClean="0">
                <a:latin typeface="+mj-lt"/>
              </a:rPr>
              <a:t>sugeridas </a:t>
            </a:r>
            <a:r>
              <a:rPr lang="pt-BR" sz="2200" dirty="0">
                <a:latin typeface="+mj-lt"/>
              </a:rPr>
              <a:t>para denotar os tipos de </a:t>
            </a:r>
            <a:r>
              <a:rPr lang="pt-BR" sz="2200" dirty="0" smtClean="0">
                <a:latin typeface="+mj-lt"/>
              </a:rPr>
              <a:t>alimentação.</a:t>
            </a:r>
            <a:endParaRPr lang="pt-BR" sz="2200" dirty="0">
              <a:latin typeface="+mj-lt"/>
            </a:endParaRP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236846"/>
            <a:ext cx="4034485" cy="36211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Elipse 1"/>
          <p:cNvSpPr/>
          <p:nvPr/>
        </p:nvSpPr>
        <p:spPr>
          <a:xfrm>
            <a:off x="4785191" y="4334788"/>
            <a:ext cx="899592" cy="81423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Elipse 9"/>
          <p:cNvSpPr/>
          <p:nvPr/>
        </p:nvSpPr>
        <p:spPr>
          <a:xfrm>
            <a:off x="8138941" y="3170123"/>
            <a:ext cx="899592" cy="81423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5" y="3503379"/>
            <a:ext cx="4329033" cy="2932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30021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pPr algn="r"/>
            <a:r>
              <a:rPr lang="pt-BR" dirty="0" smtClean="0"/>
              <a:t>TIPO DO SINAL TRANSMITIDO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611560" y="1844824"/>
            <a:ext cx="770485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 smtClean="0">
                <a:latin typeface="+mj-lt"/>
              </a:rPr>
              <a:t>• </a:t>
            </a:r>
            <a:r>
              <a:rPr lang="pt-BR" sz="3000" dirty="0">
                <a:latin typeface="+mj-lt"/>
              </a:rPr>
              <a:t>Os equipamentos podem ser agrupados conforme o </a:t>
            </a:r>
            <a:r>
              <a:rPr lang="pt-BR" sz="3000" dirty="0" smtClean="0">
                <a:latin typeface="+mj-lt"/>
              </a:rPr>
              <a:t>tipo </a:t>
            </a:r>
            <a:r>
              <a:rPr lang="pt-BR" sz="3000" dirty="0">
                <a:latin typeface="+mj-lt"/>
              </a:rPr>
              <a:t>de sinal transmitido ou o seu suprimento. </a:t>
            </a:r>
            <a:endParaRPr lang="pt-BR" sz="3000" dirty="0" smtClean="0">
              <a:latin typeface="+mj-lt"/>
            </a:endParaRPr>
          </a:p>
          <a:p>
            <a:endParaRPr lang="pt-BR" sz="3000" dirty="0">
              <a:latin typeface="+mj-lt"/>
            </a:endParaRPr>
          </a:p>
          <a:p>
            <a:r>
              <a:rPr lang="pt-BR" sz="3000" dirty="0">
                <a:latin typeface="+mj-lt"/>
              </a:rPr>
              <a:t>• Podemos dividir em Pneumáticos, elétricos, </a:t>
            </a:r>
            <a:r>
              <a:rPr lang="pt-BR" sz="3000" dirty="0" smtClean="0">
                <a:latin typeface="+mj-lt"/>
              </a:rPr>
              <a:t>hidráulicos, etc.</a:t>
            </a:r>
          </a:p>
          <a:p>
            <a:endParaRPr lang="pt-BR" sz="3000" dirty="0" smtClean="0">
              <a:latin typeface="+mj-lt"/>
            </a:endParaRPr>
          </a:p>
          <a:p>
            <a:r>
              <a:rPr lang="pt-BR" sz="3000" dirty="0" smtClean="0">
                <a:latin typeface="+mj-lt"/>
              </a:rPr>
              <a:t>• A </a:t>
            </a:r>
            <a:r>
              <a:rPr lang="pt-BR" sz="3000" dirty="0">
                <a:latin typeface="+mj-lt"/>
              </a:rPr>
              <a:t>seguir será descrito os principais tipos, suas </a:t>
            </a:r>
          </a:p>
          <a:p>
            <a:r>
              <a:rPr lang="pt-BR" sz="3000" dirty="0">
                <a:latin typeface="+mj-lt"/>
              </a:rPr>
              <a:t>vantagens e desvantagens.</a:t>
            </a:r>
          </a:p>
        </p:txBody>
      </p:sp>
    </p:spTree>
    <p:extLst>
      <p:ext uri="{BB962C8B-B14F-4D97-AF65-F5344CB8AC3E}">
        <p14:creationId xmlns:p14="http://schemas.microsoft.com/office/powerpoint/2010/main" val="2040491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pPr algn="r"/>
            <a:r>
              <a:rPr lang="pt-BR" dirty="0" smtClean="0"/>
              <a:t>TIPO DO SINAL TRANSMITIDO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179512" y="1844824"/>
            <a:ext cx="878497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b="1" dirty="0" smtClean="0">
                <a:latin typeface="+mj-lt"/>
              </a:rPr>
              <a:t>• TIPO PNEUMÁTICO</a:t>
            </a:r>
          </a:p>
          <a:p>
            <a:endParaRPr lang="pt-BR" sz="3000" b="1" dirty="0" smtClean="0">
              <a:latin typeface="+mj-lt"/>
            </a:endParaRPr>
          </a:p>
          <a:p>
            <a:r>
              <a:rPr lang="pt-BR" sz="2400" dirty="0" smtClean="0">
                <a:latin typeface="+mj-lt"/>
              </a:rPr>
              <a:t>• </a:t>
            </a:r>
            <a:r>
              <a:rPr lang="pt-BR" sz="2400" dirty="0">
                <a:latin typeface="+mj-lt"/>
              </a:rPr>
              <a:t>Nesse tipo é utilizado um </a:t>
            </a:r>
            <a:r>
              <a:rPr lang="pt-BR" sz="2400" b="1" dirty="0" smtClean="0">
                <a:latin typeface="+mj-lt"/>
              </a:rPr>
              <a:t>GÁS COMPRIMIDO</a:t>
            </a:r>
            <a:r>
              <a:rPr lang="pt-BR" sz="2400" dirty="0" smtClean="0">
                <a:latin typeface="+mj-lt"/>
              </a:rPr>
              <a:t>, </a:t>
            </a:r>
            <a:r>
              <a:rPr lang="pt-BR" sz="2400" dirty="0">
                <a:latin typeface="+mj-lt"/>
              </a:rPr>
              <a:t>cuja pressão é</a:t>
            </a:r>
          </a:p>
          <a:p>
            <a:r>
              <a:rPr lang="pt-BR" sz="2400" dirty="0">
                <a:latin typeface="+mj-lt"/>
              </a:rPr>
              <a:t>alterada conforme o valor que se deseja representar .</a:t>
            </a:r>
          </a:p>
          <a:p>
            <a:r>
              <a:rPr lang="pt-BR" sz="2400" dirty="0">
                <a:latin typeface="+mj-lt"/>
              </a:rPr>
              <a:t>• Os sinais de transmissão analógica normalmente começam</a:t>
            </a:r>
          </a:p>
          <a:p>
            <a:r>
              <a:rPr lang="pt-BR" sz="2400" dirty="0">
                <a:latin typeface="+mj-lt"/>
              </a:rPr>
              <a:t>em um valor acima do zero.</a:t>
            </a:r>
          </a:p>
          <a:p>
            <a:r>
              <a:rPr lang="pt-BR" sz="2400" dirty="0">
                <a:latin typeface="+mj-lt"/>
              </a:rPr>
              <a:t>• O gás mais utilizado para transmissão é o </a:t>
            </a:r>
            <a:r>
              <a:rPr lang="pt-BR" sz="2400" b="1" dirty="0" smtClean="0">
                <a:solidFill>
                  <a:srgbClr val="FF0000"/>
                </a:solidFill>
                <a:latin typeface="+mj-lt"/>
              </a:rPr>
              <a:t>AR COMPRIMIDO</a:t>
            </a:r>
            <a:r>
              <a:rPr lang="pt-BR" sz="2400" dirty="0" smtClean="0">
                <a:latin typeface="+mj-lt"/>
              </a:rPr>
              <a:t>,</a:t>
            </a:r>
            <a:endParaRPr lang="pt-BR" sz="2400" dirty="0">
              <a:latin typeface="+mj-lt"/>
            </a:endParaRPr>
          </a:p>
          <a:p>
            <a:r>
              <a:rPr lang="pt-BR" sz="2400" dirty="0">
                <a:latin typeface="+mj-lt"/>
              </a:rPr>
              <a:t>sendo também o NITROGÊNIO.</a:t>
            </a:r>
          </a:p>
          <a:p>
            <a:r>
              <a:rPr lang="pt-BR" sz="2400" dirty="0">
                <a:latin typeface="+mj-lt"/>
              </a:rPr>
              <a:t>• A grande e única vantagem em seu utilizar os instrumentos</a:t>
            </a:r>
          </a:p>
          <a:p>
            <a:r>
              <a:rPr lang="pt-BR" sz="2400" dirty="0">
                <a:latin typeface="+mj-lt"/>
              </a:rPr>
              <a:t>pneumáticos está no fato de se poder operá-los com</a:t>
            </a:r>
          </a:p>
          <a:p>
            <a:r>
              <a:rPr lang="pt-BR" sz="2400" dirty="0">
                <a:latin typeface="+mj-lt"/>
              </a:rPr>
              <a:t>segurança em áreas onde existe risco de explosão (centrais de</a:t>
            </a:r>
          </a:p>
          <a:p>
            <a:r>
              <a:rPr lang="pt-BR" sz="2400" dirty="0">
                <a:latin typeface="+mj-lt"/>
              </a:rPr>
              <a:t>gás, por exemplo</a:t>
            </a:r>
            <a:r>
              <a:rPr lang="pt-BR" sz="2400" dirty="0" smtClean="0">
                <a:latin typeface="+mj-lt"/>
              </a:rPr>
              <a:t>).</a:t>
            </a:r>
            <a:endParaRPr lang="pt-BR" sz="2400" dirty="0">
              <a:latin typeface="+mj-lt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1349524"/>
            <a:ext cx="4505809" cy="855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44471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pPr algn="r"/>
            <a:r>
              <a:rPr lang="pt-BR" dirty="0" smtClean="0"/>
              <a:t>TIPO DO SINAL TRANSMITIDO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179512" y="1844824"/>
            <a:ext cx="878497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b="1" dirty="0" smtClean="0">
                <a:latin typeface="+mj-lt"/>
              </a:rPr>
              <a:t>• TIPO PNEUMÁTICO</a:t>
            </a:r>
          </a:p>
          <a:p>
            <a:endParaRPr lang="pt-BR" sz="3000" b="1" dirty="0" smtClean="0">
              <a:latin typeface="+mj-lt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pt-BR" sz="2400" dirty="0" smtClean="0">
                <a:latin typeface="+mj-lt"/>
              </a:rPr>
              <a:t>Em </a:t>
            </a:r>
            <a:r>
              <a:rPr lang="pt-BR" sz="2400" dirty="0">
                <a:latin typeface="+mj-lt"/>
              </a:rPr>
              <a:t>geral, os transmissores pneumáticos geram um sinal pneumático </a:t>
            </a:r>
            <a:r>
              <a:rPr lang="pt-BR" sz="2400" dirty="0" smtClean="0">
                <a:latin typeface="+mj-lt"/>
              </a:rPr>
              <a:t>variável</a:t>
            </a:r>
            <a:r>
              <a:rPr lang="pt-BR" sz="2400" dirty="0">
                <a:latin typeface="+mj-lt"/>
              </a:rPr>
              <a:t>, linear, de 3 a 15psi (libras força por polegada ao quadrado) para </a:t>
            </a:r>
            <a:r>
              <a:rPr lang="pt-BR" sz="2400" dirty="0" smtClean="0">
                <a:latin typeface="+mj-lt"/>
              </a:rPr>
              <a:t>uma faixa </a:t>
            </a:r>
            <a:r>
              <a:rPr lang="pt-BR" sz="2400" dirty="0">
                <a:latin typeface="+mj-lt"/>
              </a:rPr>
              <a:t>de medidas de 0 a 100% da variável. </a:t>
            </a:r>
            <a:endParaRPr lang="pt-BR" sz="2400" dirty="0" smtClean="0">
              <a:latin typeface="+mj-lt"/>
            </a:endParaRPr>
          </a:p>
          <a:p>
            <a:pPr marL="342900" indent="-342900">
              <a:buFont typeface="Arial" pitchFamily="34" charset="0"/>
              <a:buChar char="•"/>
            </a:pPr>
            <a:endParaRPr lang="pt-BR" sz="2400" dirty="0" smtClean="0">
              <a:latin typeface="+mj-lt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pt-BR" sz="2400" dirty="0">
                <a:latin typeface="+mj-lt"/>
              </a:rPr>
              <a:t> Podemos, </a:t>
            </a:r>
            <a:r>
              <a:rPr lang="pt-BR" sz="2400" dirty="0" smtClean="0">
                <a:latin typeface="+mj-lt"/>
              </a:rPr>
              <a:t>entretanto, encontrar </a:t>
            </a:r>
            <a:r>
              <a:rPr lang="pt-BR" sz="2400" dirty="0">
                <a:latin typeface="+mj-lt"/>
              </a:rPr>
              <a:t>transmissores com outras faixas de sinais de transmissão. </a:t>
            </a:r>
            <a:r>
              <a:rPr lang="pt-BR" sz="2400" dirty="0" smtClean="0">
                <a:latin typeface="+mj-lt"/>
              </a:rPr>
              <a:t>Por exemplo</a:t>
            </a:r>
            <a:r>
              <a:rPr lang="pt-BR" sz="2400" dirty="0">
                <a:latin typeface="+mj-lt"/>
              </a:rPr>
              <a:t>: de 20 a 100kPa</a:t>
            </a:r>
            <a:r>
              <a:rPr lang="pt-BR" sz="2400" dirty="0" smtClean="0">
                <a:latin typeface="+mj-lt"/>
              </a:rPr>
              <a:t>.</a:t>
            </a:r>
          </a:p>
          <a:p>
            <a:pPr marL="342900" indent="-342900">
              <a:buFont typeface="Arial" pitchFamily="34" charset="0"/>
              <a:buChar char="•"/>
            </a:pPr>
            <a:endParaRPr lang="pt-BR" sz="2400" dirty="0">
              <a:latin typeface="+mj-lt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pt-BR" sz="2400" dirty="0">
                <a:latin typeface="+mj-lt"/>
              </a:rPr>
              <a:t>Nos países que utilizam o sistema métrico decimal, adotam-se as </a:t>
            </a:r>
            <a:r>
              <a:rPr lang="pt-BR" sz="2400" dirty="0" smtClean="0">
                <a:latin typeface="+mj-lt"/>
              </a:rPr>
              <a:t>faixas </a:t>
            </a:r>
            <a:r>
              <a:rPr lang="pt-BR" sz="2400" dirty="0">
                <a:latin typeface="+mj-lt"/>
              </a:rPr>
              <a:t>de 0,2 a </a:t>
            </a:r>
            <a:r>
              <a:rPr lang="pt-BR" sz="2400" dirty="0" smtClean="0">
                <a:latin typeface="+mj-lt"/>
              </a:rPr>
              <a:t>1kgf/cm</a:t>
            </a:r>
            <a:r>
              <a:rPr lang="pt-BR" sz="2400" baseline="30000" dirty="0" smtClean="0">
                <a:latin typeface="+mj-lt"/>
              </a:rPr>
              <a:t>2</a:t>
            </a:r>
            <a:r>
              <a:rPr lang="pt-BR" sz="2400" dirty="0" smtClean="0">
                <a:latin typeface="+mj-lt"/>
              </a:rPr>
              <a:t> </a:t>
            </a:r>
            <a:r>
              <a:rPr lang="pt-BR" sz="2400" dirty="0">
                <a:latin typeface="+mj-lt"/>
              </a:rPr>
              <a:t>que equivalem, aproximadamente, de 3 a 15psi.</a:t>
            </a:r>
          </a:p>
        </p:txBody>
      </p:sp>
    </p:spTree>
    <p:extLst>
      <p:ext uri="{BB962C8B-B14F-4D97-AF65-F5344CB8AC3E}">
        <p14:creationId xmlns:p14="http://schemas.microsoft.com/office/powerpoint/2010/main" val="1575051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pPr algn="r"/>
            <a:r>
              <a:rPr lang="pt-BR" dirty="0" smtClean="0"/>
              <a:t>TIPO DO SINAL TRANSMITIDO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179512" y="1124744"/>
            <a:ext cx="8784976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600" b="1" dirty="0" smtClean="0">
                <a:latin typeface="+mj-lt"/>
              </a:rPr>
              <a:t>• DESVANTAGENS DO SINAL PNEUMÁTICO</a:t>
            </a:r>
          </a:p>
          <a:p>
            <a:endParaRPr lang="pt-BR" sz="2600" b="1" dirty="0" smtClean="0">
              <a:latin typeface="+mj-lt"/>
            </a:endParaRPr>
          </a:p>
          <a:p>
            <a:r>
              <a:rPr lang="pt-BR" sz="2600" dirty="0" smtClean="0">
                <a:latin typeface="+mj-lt"/>
              </a:rPr>
              <a:t>• </a:t>
            </a:r>
            <a:r>
              <a:rPr lang="pt-BR" sz="2600" dirty="0">
                <a:latin typeface="+mj-lt"/>
              </a:rPr>
              <a:t>Necessita de tubulação de ar comprimido (ou outro gás) para</a:t>
            </a:r>
          </a:p>
          <a:p>
            <a:r>
              <a:rPr lang="pt-BR" sz="2600" dirty="0">
                <a:latin typeface="+mj-lt"/>
              </a:rPr>
              <a:t>seu suprimento e funcionamento.</a:t>
            </a:r>
          </a:p>
          <a:p>
            <a:r>
              <a:rPr lang="pt-BR" sz="2600" dirty="0">
                <a:latin typeface="+mj-lt"/>
              </a:rPr>
              <a:t>• Necessita de equipamentos auxiliares tais como compressor,</a:t>
            </a:r>
          </a:p>
          <a:p>
            <a:r>
              <a:rPr lang="pt-BR" sz="2600" dirty="0">
                <a:latin typeface="+mj-lt"/>
              </a:rPr>
              <a:t>filtro, desumidificador, etc., para fornecer aos instrumentos ar</a:t>
            </a:r>
          </a:p>
          <a:p>
            <a:r>
              <a:rPr lang="pt-BR" sz="2600" dirty="0">
                <a:latin typeface="+mj-lt"/>
              </a:rPr>
              <a:t>seco, e sem partículas sólidas.</a:t>
            </a:r>
          </a:p>
          <a:p>
            <a:r>
              <a:rPr lang="pt-BR" sz="2600" dirty="0">
                <a:latin typeface="+mj-lt"/>
              </a:rPr>
              <a:t>• Devido ao atraso que ocorre na transmissão do sinal, este não</a:t>
            </a:r>
          </a:p>
          <a:p>
            <a:r>
              <a:rPr lang="pt-BR" sz="2600" dirty="0">
                <a:latin typeface="+mj-lt"/>
              </a:rPr>
              <a:t>pode ser enviado à longa distância, sem uso de reforçadores.</a:t>
            </a:r>
          </a:p>
          <a:p>
            <a:r>
              <a:rPr lang="pt-BR" sz="2600" dirty="0">
                <a:latin typeface="+mj-lt"/>
              </a:rPr>
              <a:t>Normalmente a transmissão é limitada </a:t>
            </a:r>
            <a:r>
              <a:rPr lang="pt-BR" sz="2600" dirty="0" smtClean="0">
                <a:latin typeface="+mj-lt"/>
              </a:rPr>
              <a:t>a aproximadamente </a:t>
            </a:r>
            <a:r>
              <a:rPr lang="pt-BR" sz="2600" dirty="0">
                <a:latin typeface="+mj-lt"/>
              </a:rPr>
              <a:t>100 m.</a:t>
            </a:r>
          </a:p>
          <a:p>
            <a:r>
              <a:rPr lang="pt-BR" sz="2600" dirty="0">
                <a:latin typeface="+mj-lt"/>
              </a:rPr>
              <a:t>• Vazamentos ao longo da linha de transmissão ou mesmo nos</a:t>
            </a:r>
          </a:p>
          <a:p>
            <a:r>
              <a:rPr lang="pt-BR" sz="2600" dirty="0">
                <a:latin typeface="+mj-lt"/>
              </a:rPr>
              <a:t>instrumentos são difíceis de serem detectados.</a:t>
            </a:r>
          </a:p>
          <a:p>
            <a:r>
              <a:rPr lang="pt-BR" sz="2600" dirty="0">
                <a:latin typeface="+mj-lt"/>
              </a:rPr>
              <a:t>• Não permite conexão direta aos computadores.</a:t>
            </a:r>
          </a:p>
        </p:txBody>
      </p:sp>
    </p:spTree>
    <p:extLst>
      <p:ext uri="{BB962C8B-B14F-4D97-AF65-F5344CB8AC3E}">
        <p14:creationId xmlns:p14="http://schemas.microsoft.com/office/powerpoint/2010/main" val="2716998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pPr algn="r"/>
            <a:r>
              <a:rPr lang="pt-BR" dirty="0" smtClean="0"/>
              <a:t>TIPO DO SINAL TRANSMITIDO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179512" y="1365731"/>
            <a:ext cx="8784976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b="1" dirty="0" smtClean="0">
                <a:latin typeface="+mj-lt"/>
              </a:rPr>
              <a:t>• TIPO ELÉTRICO</a:t>
            </a:r>
          </a:p>
          <a:p>
            <a:endParaRPr lang="pt-BR" sz="3000" b="1" dirty="0" smtClean="0">
              <a:latin typeface="+mj-lt"/>
            </a:endParaRPr>
          </a:p>
          <a:p>
            <a:r>
              <a:rPr lang="pt-BR" sz="2400" dirty="0">
                <a:latin typeface="+mj-lt"/>
              </a:rPr>
              <a:t>• Os transmissores eletrônicos geram vários tipos de sinais </a:t>
            </a:r>
          </a:p>
          <a:p>
            <a:r>
              <a:rPr lang="pt-BR" sz="2400" dirty="0">
                <a:latin typeface="+mj-lt"/>
              </a:rPr>
              <a:t>em painéis, sendo os mais utilizados: 4 a 20 </a:t>
            </a:r>
            <a:r>
              <a:rPr lang="pt-BR" sz="2400" dirty="0" err="1">
                <a:latin typeface="+mj-lt"/>
              </a:rPr>
              <a:t>mA</a:t>
            </a:r>
            <a:r>
              <a:rPr lang="pt-BR" sz="2400" dirty="0">
                <a:latin typeface="+mj-lt"/>
              </a:rPr>
              <a:t>, 10 a 50 </a:t>
            </a:r>
          </a:p>
          <a:p>
            <a:r>
              <a:rPr lang="pt-BR" sz="2400" dirty="0" err="1">
                <a:latin typeface="+mj-lt"/>
              </a:rPr>
              <a:t>mA</a:t>
            </a:r>
            <a:r>
              <a:rPr lang="pt-BR" sz="2400" dirty="0">
                <a:latin typeface="+mj-lt"/>
              </a:rPr>
              <a:t> e 1 a 5 V. </a:t>
            </a:r>
          </a:p>
          <a:p>
            <a:r>
              <a:rPr lang="pt-BR" sz="2400" dirty="0">
                <a:latin typeface="+mj-lt"/>
              </a:rPr>
              <a:t>• Temos estas discrepâncias nos sinais de saída entre </a:t>
            </a:r>
            <a:r>
              <a:rPr lang="pt-BR" sz="2400" dirty="0" smtClean="0">
                <a:latin typeface="+mj-lt"/>
              </a:rPr>
              <a:t>diferentes </a:t>
            </a:r>
            <a:r>
              <a:rPr lang="pt-BR" sz="2400" dirty="0">
                <a:latin typeface="+mj-lt"/>
              </a:rPr>
              <a:t>fabricantes, porque tais instrumentos estão </a:t>
            </a:r>
            <a:r>
              <a:rPr lang="pt-BR" sz="2400" dirty="0" smtClean="0">
                <a:latin typeface="+mj-lt"/>
              </a:rPr>
              <a:t>preparados </a:t>
            </a:r>
            <a:r>
              <a:rPr lang="pt-BR" sz="2400" dirty="0">
                <a:latin typeface="+mj-lt"/>
              </a:rPr>
              <a:t>para uma fácil mudança do seu sinal de saída.</a:t>
            </a:r>
          </a:p>
          <a:p>
            <a:r>
              <a:rPr lang="pt-BR" sz="2400" dirty="0">
                <a:latin typeface="+mj-lt"/>
              </a:rPr>
              <a:t>• A relação de 4 a 20 </a:t>
            </a:r>
            <a:r>
              <a:rPr lang="pt-BR" sz="2400" dirty="0" err="1">
                <a:latin typeface="+mj-lt"/>
              </a:rPr>
              <a:t>mA</a:t>
            </a:r>
            <a:r>
              <a:rPr lang="pt-BR" sz="2400" dirty="0">
                <a:latin typeface="+mj-lt"/>
              </a:rPr>
              <a:t>, 1 a 5 V está na mesma relação de </a:t>
            </a:r>
            <a:r>
              <a:rPr lang="pt-BR" sz="2400" dirty="0" smtClean="0">
                <a:latin typeface="+mj-lt"/>
              </a:rPr>
              <a:t>um </a:t>
            </a:r>
            <a:r>
              <a:rPr lang="pt-BR" sz="2400" dirty="0">
                <a:latin typeface="+mj-lt"/>
              </a:rPr>
              <a:t>sinal de 3 a 15psi de um sinal pneumático.</a:t>
            </a:r>
          </a:p>
          <a:p>
            <a:r>
              <a:rPr lang="pt-BR" sz="2400" dirty="0">
                <a:latin typeface="+mj-lt"/>
              </a:rPr>
              <a:t>• O “zero vivo” utilizado, quando adotamos o valor mínimo </a:t>
            </a:r>
            <a:r>
              <a:rPr lang="pt-BR" sz="2400" dirty="0" smtClean="0">
                <a:latin typeface="+mj-lt"/>
              </a:rPr>
              <a:t>de </a:t>
            </a:r>
            <a:r>
              <a:rPr lang="pt-BR" sz="2400" dirty="0">
                <a:latin typeface="+mj-lt"/>
              </a:rPr>
              <a:t>4 </a:t>
            </a:r>
            <a:r>
              <a:rPr lang="pt-BR" sz="2400" dirty="0" err="1">
                <a:latin typeface="+mj-lt"/>
              </a:rPr>
              <a:t>mA</a:t>
            </a:r>
            <a:r>
              <a:rPr lang="pt-BR" sz="2400" dirty="0">
                <a:latin typeface="+mj-lt"/>
              </a:rPr>
              <a:t>, oferece a vantagem também de podermos </a:t>
            </a:r>
            <a:r>
              <a:rPr lang="pt-BR" sz="2400" dirty="0" smtClean="0">
                <a:latin typeface="+mj-lt"/>
              </a:rPr>
              <a:t>detectar </a:t>
            </a:r>
            <a:r>
              <a:rPr lang="pt-BR" sz="2400" dirty="0">
                <a:latin typeface="+mj-lt"/>
              </a:rPr>
              <a:t>uma avaria (rompimento dos fios), que provoca a </a:t>
            </a:r>
            <a:r>
              <a:rPr lang="pt-BR" sz="2400" dirty="0" smtClean="0">
                <a:latin typeface="+mj-lt"/>
              </a:rPr>
              <a:t>queda </a:t>
            </a:r>
            <a:r>
              <a:rPr lang="pt-BR" sz="2400" dirty="0">
                <a:latin typeface="+mj-lt"/>
              </a:rPr>
              <a:t>do sinal, quando ele está em seu valor mínimo.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1311424"/>
            <a:ext cx="4536504" cy="858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4074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pPr algn="r"/>
            <a:r>
              <a:rPr lang="pt-BR" dirty="0" smtClean="0"/>
              <a:t>TIPO DO SINAL TRANSMITIDO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179512" y="1765260"/>
            <a:ext cx="878497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latin typeface="+mj-lt"/>
              </a:rPr>
              <a:t>• TIPO ELÉTRICO</a:t>
            </a:r>
          </a:p>
          <a:p>
            <a:endParaRPr lang="pt-BR" sz="2800" b="1" dirty="0" smtClean="0">
              <a:latin typeface="+mj-lt"/>
            </a:endParaRPr>
          </a:p>
          <a:p>
            <a:r>
              <a:rPr lang="pt-BR" sz="2800" dirty="0" smtClean="0">
                <a:latin typeface="+mj-lt"/>
              </a:rPr>
              <a:t>• VANTAGENS DO SINAL ELÉTRICO</a:t>
            </a:r>
          </a:p>
          <a:p>
            <a:r>
              <a:rPr lang="pt-BR" sz="2800" dirty="0" smtClean="0">
                <a:latin typeface="+mj-lt"/>
              </a:rPr>
              <a:t>• </a:t>
            </a:r>
            <a:r>
              <a:rPr lang="pt-BR" sz="2800" dirty="0">
                <a:latin typeface="+mj-lt"/>
              </a:rPr>
              <a:t>Permite transmissão para longas distâncias </a:t>
            </a:r>
            <a:r>
              <a:rPr lang="pt-BR" sz="2800" dirty="0" smtClean="0">
                <a:latin typeface="+mj-lt"/>
              </a:rPr>
              <a:t>sem perdas</a:t>
            </a:r>
            <a:r>
              <a:rPr lang="pt-BR" sz="2800" dirty="0">
                <a:latin typeface="+mj-lt"/>
              </a:rPr>
              <a:t>.</a:t>
            </a:r>
          </a:p>
          <a:p>
            <a:r>
              <a:rPr lang="pt-BR" sz="2800" dirty="0">
                <a:latin typeface="+mj-lt"/>
              </a:rPr>
              <a:t>• Alimentação pode ser feita pelos próprios fios </a:t>
            </a:r>
            <a:r>
              <a:rPr lang="pt-BR" sz="2800" dirty="0" smtClean="0">
                <a:latin typeface="+mj-lt"/>
              </a:rPr>
              <a:t>que </a:t>
            </a:r>
            <a:r>
              <a:rPr lang="pt-BR" sz="2800" dirty="0">
                <a:latin typeface="+mj-lt"/>
              </a:rPr>
              <a:t>conduzem o sinal de transmissão.</a:t>
            </a:r>
          </a:p>
          <a:p>
            <a:r>
              <a:rPr lang="pt-BR" sz="2800" dirty="0">
                <a:latin typeface="+mj-lt"/>
              </a:rPr>
              <a:t>• Não necessita de poucos equipamentos </a:t>
            </a:r>
            <a:r>
              <a:rPr lang="pt-BR" sz="2800" dirty="0" smtClean="0">
                <a:latin typeface="+mj-lt"/>
              </a:rPr>
              <a:t>auxiliares</a:t>
            </a:r>
            <a:r>
              <a:rPr lang="pt-BR" sz="2800" dirty="0">
                <a:latin typeface="+mj-lt"/>
              </a:rPr>
              <a:t>.</a:t>
            </a:r>
          </a:p>
          <a:p>
            <a:r>
              <a:rPr lang="pt-BR" sz="2800" dirty="0">
                <a:latin typeface="+mj-lt"/>
              </a:rPr>
              <a:t>• Permite fácil conexão aos computadores.</a:t>
            </a:r>
          </a:p>
          <a:p>
            <a:r>
              <a:rPr lang="pt-BR" sz="2800" dirty="0">
                <a:latin typeface="+mj-lt"/>
              </a:rPr>
              <a:t>• Fácil instalação.</a:t>
            </a:r>
          </a:p>
          <a:p>
            <a:r>
              <a:rPr lang="pt-BR" sz="2800" dirty="0">
                <a:latin typeface="+mj-lt"/>
              </a:rPr>
              <a:t>• Permite de forma mais fácil realização de </a:t>
            </a:r>
            <a:r>
              <a:rPr lang="pt-BR" sz="2800" dirty="0" smtClean="0">
                <a:latin typeface="+mj-lt"/>
              </a:rPr>
              <a:t>operações </a:t>
            </a:r>
            <a:r>
              <a:rPr lang="pt-BR" sz="2800" dirty="0">
                <a:latin typeface="+mj-lt"/>
              </a:rPr>
              <a:t>matemáticas.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1311424"/>
            <a:ext cx="4536504" cy="858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4740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pPr algn="r"/>
            <a:r>
              <a:rPr lang="pt-BR" dirty="0" smtClean="0"/>
              <a:t>TIPO DO SINAL TRANSMITIDO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179512" y="1765260"/>
            <a:ext cx="878497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latin typeface="+mj-lt"/>
              </a:rPr>
              <a:t>• TIPO HIDRÁULICO</a:t>
            </a:r>
          </a:p>
          <a:p>
            <a:endParaRPr lang="pt-BR" sz="2800" b="1" dirty="0" smtClean="0">
              <a:latin typeface="+mj-lt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pt-BR" sz="2800" dirty="0" smtClean="0">
                <a:latin typeface="+mj-lt"/>
              </a:rPr>
              <a:t>Similar </a:t>
            </a:r>
            <a:r>
              <a:rPr lang="pt-BR" sz="2800" dirty="0">
                <a:latin typeface="+mj-lt"/>
              </a:rPr>
              <a:t>ao tipo pneumático e com desvantagens equivalentes, o tipo </a:t>
            </a:r>
            <a:r>
              <a:rPr lang="pt-BR" sz="2800" dirty="0" smtClean="0">
                <a:latin typeface="+mj-lt"/>
              </a:rPr>
              <a:t>hidráulico </a:t>
            </a:r>
            <a:r>
              <a:rPr lang="pt-BR" sz="2800" dirty="0">
                <a:latin typeface="+mj-lt"/>
              </a:rPr>
              <a:t>utiliza-se </a:t>
            </a:r>
            <a:r>
              <a:rPr lang="pt-BR" sz="2800" dirty="0" smtClean="0">
                <a:latin typeface="+mj-lt"/>
              </a:rPr>
              <a:t>da VARIAÇÃO DE PRESSÃO EXERCIDA EM ÓLEOS HIDRÁULICOS PARA TRANSMISSÃO DE SINAL. </a:t>
            </a:r>
          </a:p>
          <a:p>
            <a:endParaRPr lang="pt-BR" sz="2800" dirty="0">
              <a:latin typeface="+mj-lt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pt-BR" sz="2800" dirty="0" smtClean="0">
                <a:latin typeface="+mj-lt"/>
              </a:rPr>
              <a:t>É especialmente utilizado em aplicações onde torque elevado é necessário ou quando o processo envolve pressões elevadas.</a:t>
            </a:r>
            <a:endParaRPr lang="pt-BR" sz="2800" dirty="0">
              <a:latin typeface="+mj-lt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241385"/>
            <a:ext cx="4036257" cy="747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72162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Metrô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Escritório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834</TotalTime>
  <Words>783</Words>
  <Application>Microsoft Office PowerPoint</Application>
  <PresentationFormat>Apresentação na tela (4:3)</PresentationFormat>
  <Paragraphs>94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19" baseType="lpstr">
      <vt:lpstr>Concurso</vt:lpstr>
      <vt:lpstr>Instrumentação Industrial</vt:lpstr>
      <vt:lpstr>ALIMENTAÇÃO DOS INSTRUMENTOS</vt:lpstr>
      <vt:lpstr>TIPO DO SINAL TRANSMITIDO</vt:lpstr>
      <vt:lpstr>TIPO DO SINAL TRANSMITIDO</vt:lpstr>
      <vt:lpstr>TIPO DO SINAL TRANSMITIDO</vt:lpstr>
      <vt:lpstr>TIPO DO SINAL TRANSMITIDO</vt:lpstr>
      <vt:lpstr>TIPO DO SINAL TRANSMITIDO</vt:lpstr>
      <vt:lpstr>TIPO DO SINAL TRANSMITIDO</vt:lpstr>
      <vt:lpstr>TIPO DO SINAL TRANSMITIDO</vt:lpstr>
      <vt:lpstr>TIPO DO SINAL TRANSMITIDO</vt:lpstr>
      <vt:lpstr>SIMBOLOGIA VALVULAS</vt:lpstr>
      <vt:lpstr>SIMBOLOGIA VALVULAS</vt:lpstr>
      <vt:lpstr>SIMBOLOGIA VALVULAS</vt:lpstr>
      <vt:lpstr>SIMBOLOGIA VALVULAS</vt:lpstr>
      <vt:lpstr>SIMBOLOGIA VALVULAS</vt:lpstr>
      <vt:lpstr>SIMBOLOGIA VALVULAS</vt:lpstr>
      <vt:lpstr>SIMBOLOGIA VALVULAS</vt:lpstr>
      <vt:lpstr>SIMBOLOGIA VALVULAS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Gestão Organizacional e Segurança no Trabalho</dc:title>
  <dc:creator>IFRN</dc:creator>
  <cp:lastModifiedBy>Gustavo de Souza Medeiros</cp:lastModifiedBy>
  <cp:revision>64</cp:revision>
  <dcterms:created xsi:type="dcterms:W3CDTF">2009-10-05T13:42:20Z</dcterms:created>
  <dcterms:modified xsi:type="dcterms:W3CDTF">2013-01-07T13:15:00Z</dcterms:modified>
</cp:coreProperties>
</file>