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6858000" cy="9144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936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13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8559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932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9072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1034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9084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3264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3876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8031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3145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150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5273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36" y="0"/>
            <a:ext cx="2316744" cy="1028920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548680" y="146397"/>
            <a:ext cx="5832648" cy="8463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600" dirty="0" smtClean="0"/>
          </a:p>
          <a:p>
            <a:endParaRPr lang="pt-BR" sz="1600" dirty="0"/>
          </a:p>
          <a:p>
            <a:endParaRPr lang="pt-BR" sz="1600" dirty="0" smtClean="0"/>
          </a:p>
          <a:p>
            <a:endParaRPr lang="pt-BR" sz="1600" dirty="0"/>
          </a:p>
          <a:p>
            <a:r>
              <a:rPr lang="pt-BR" sz="1600" dirty="0" smtClean="0"/>
              <a:t>Curso:  Técnico de Nível Médio Integrado em Química na Modalidade SUBSEQUENTE </a:t>
            </a:r>
          </a:p>
          <a:p>
            <a:r>
              <a:rPr lang="pt-BR" sz="1600" dirty="0" smtClean="0"/>
              <a:t>Disciplina:  </a:t>
            </a:r>
            <a:r>
              <a:rPr lang="pt-BR" sz="1600" dirty="0"/>
              <a:t>Reatores Químicos e Catálise Carga-Horária</a:t>
            </a:r>
            <a:r>
              <a:rPr lang="pt-BR" sz="1600" dirty="0" smtClean="0"/>
              <a:t>:  60 h (80 h/a) </a:t>
            </a:r>
          </a:p>
          <a:p>
            <a:r>
              <a:rPr lang="pt-BR" sz="1600" dirty="0" smtClean="0"/>
              <a:t>Professor: Gustavo de Souza Medeiros</a:t>
            </a:r>
          </a:p>
          <a:p>
            <a:r>
              <a:rPr lang="pt-BR" sz="1600" dirty="0" err="1" smtClean="0"/>
              <a:t>Email</a:t>
            </a:r>
            <a:r>
              <a:rPr lang="pt-BR" sz="1600" dirty="0" smtClean="0"/>
              <a:t>: gustavo.souza@ifrn.edu.br</a:t>
            </a:r>
          </a:p>
          <a:p>
            <a:r>
              <a:rPr lang="pt-BR" sz="1600" dirty="0" smtClean="0"/>
              <a:t>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1600" b="1" dirty="0" smtClean="0"/>
              <a:t>Objetivos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/>
              <a:t>Compreender, analisar e aplicar os fundamentos de catálise.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Compreender  </a:t>
            </a:r>
            <a:r>
              <a:rPr lang="pt-BR" sz="1600" dirty="0"/>
              <a:t>os  princípios  básicos  da  cinética  de  </a:t>
            </a:r>
            <a:r>
              <a:rPr lang="pt-BR" sz="1600" dirty="0" smtClean="0"/>
              <a:t>reações em  </a:t>
            </a:r>
            <a:r>
              <a:rPr lang="pt-BR" sz="1600" dirty="0"/>
              <a:t>fase  homogênea  e  em  fase  </a:t>
            </a:r>
            <a:r>
              <a:rPr lang="pt-BR" sz="1600" dirty="0" smtClean="0"/>
              <a:t>heterogênea, catalíticas </a:t>
            </a:r>
            <a:r>
              <a:rPr lang="pt-BR" sz="1600" dirty="0"/>
              <a:t>e não catalíticas.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Desenvolver </a:t>
            </a:r>
            <a:r>
              <a:rPr lang="pt-BR" sz="1600" dirty="0"/>
              <a:t>a compreensão de fundamentos teóricos de reatores químicos em escala de laboratório e escala </a:t>
            </a:r>
            <a:r>
              <a:rPr lang="pt-BR" sz="1600" dirty="0" smtClean="0"/>
              <a:t>industrial</a:t>
            </a:r>
            <a:r>
              <a:rPr lang="pt-BR" sz="1600" dirty="0"/>
              <a:t>. </a:t>
            </a:r>
            <a:endParaRPr lang="pt-BR" sz="1600" dirty="0" smtClean="0"/>
          </a:p>
          <a:p>
            <a:pPr marL="285750" indent="-285750">
              <a:buFont typeface="Arial" pitchFamily="34" charset="0"/>
              <a:buChar char="•"/>
            </a:pPr>
            <a:endParaRPr lang="pt-BR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BR" sz="1600" b="1" dirty="0" smtClean="0"/>
              <a:t>Bases Científico-Tecnológicas (Conteúdos) </a:t>
            </a:r>
          </a:p>
          <a:p>
            <a:r>
              <a:rPr lang="pt-BR" sz="1600" dirty="0"/>
              <a:t>1 Reações Homogêneas e Heterogêneas. </a:t>
            </a:r>
          </a:p>
          <a:p>
            <a:r>
              <a:rPr lang="pt-BR" sz="1600" dirty="0"/>
              <a:t>2 Reações Catalíticas. </a:t>
            </a:r>
          </a:p>
          <a:p>
            <a:r>
              <a:rPr lang="pt-BR" sz="1600" dirty="0"/>
              <a:t>2.1 Principais tipos </a:t>
            </a:r>
          </a:p>
          <a:p>
            <a:r>
              <a:rPr lang="pt-BR" sz="1600" dirty="0"/>
              <a:t>3 Catalisadores Sólidos </a:t>
            </a:r>
          </a:p>
          <a:p>
            <a:r>
              <a:rPr lang="pt-BR" sz="1600" dirty="0"/>
              <a:t>3.1 Catalisadores metálicos. </a:t>
            </a:r>
          </a:p>
          <a:p>
            <a:r>
              <a:rPr lang="pt-BR" sz="1600" dirty="0"/>
              <a:t>3.2 Catalisadores </a:t>
            </a:r>
            <a:r>
              <a:rPr lang="pt-BR" sz="1600" dirty="0" err="1"/>
              <a:t>zeolíticos</a:t>
            </a:r>
            <a:r>
              <a:rPr lang="pt-BR" sz="1600" dirty="0"/>
              <a:t>. </a:t>
            </a:r>
          </a:p>
          <a:p>
            <a:r>
              <a:rPr lang="pt-BR" sz="1600" dirty="0"/>
              <a:t>3.3 Catalisadores suportados. </a:t>
            </a:r>
          </a:p>
          <a:p>
            <a:r>
              <a:rPr lang="pt-BR" sz="1600" dirty="0"/>
              <a:t>3,4 Catalisadores bifuncionais. </a:t>
            </a:r>
          </a:p>
          <a:p>
            <a:r>
              <a:rPr lang="pt-BR" sz="1600" dirty="0"/>
              <a:t>3.5 Preparação e caracterização. </a:t>
            </a:r>
          </a:p>
          <a:p>
            <a:r>
              <a:rPr lang="pt-BR" sz="1600" dirty="0"/>
              <a:t>4 Reatores químicos. </a:t>
            </a:r>
          </a:p>
          <a:p>
            <a:r>
              <a:rPr lang="pt-BR" sz="1600" dirty="0"/>
              <a:t>4.1 Tipos: Batelada, </a:t>
            </a:r>
            <a:r>
              <a:rPr lang="pt-BR" sz="1600" dirty="0" err="1"/>
              <a:t>semi-contínuo</a:t>
            </a:r>
            <a:r>
              <a:rPr lang="pt-BR" sz="1600" dirty="0"/>
              <a:t>, contínuo. </a:t>
            </a:r>
          </a:p>
          <a:p>
            <a:r>
              <a:rPr lang="pt-BR" sz="1600" dirty="0"/>
              <a:t>4.2 Reatores químicos de comportamento ideal. </a:t>
            </a:r>
          </a:p>
          <a:p>
            <a:r>
              <a:rPr lang="pt-BR" sz="1600" dirty="0"/>
              <a:t>4.3 Desvios do comportamento ideal.  </a:t>
            </a:r>
          </a:p>
          <a:p>
            <a:r>
              <a:rPr lang="pt-BR" sz="1600" dirty="0"/>
              <a:t>5 Reatores catalíticos heterogêneos. </a:t>
            </a:r>
            <a:endParaRPr lang="pt-BR" sz="1600" dirty="0" smtClean="0"/>
          </a:p>
        </p:txBody>
      </p:sp>
    </p:spTree>
    <p:extLst>
      <p:ext uri="{BB962C8B-B14F-4D97-AF65-F5344CB8AC3E}">
        <p14:creationId xmlns:p14="http://schemas.microsoft.com/office/powerpoint/2010/main" val="1304141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548680" y="5323"/>
            <a:ext cx="5832648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1600" b="1" dirty="0" smtClean="0"/>
              <a:t>Procedimentos Metodológicos e Recursos Didáticos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 </a:t>
            </a:r>
            <a:r>
              <a:rPr lang="pt-BR" sz="1600" dirty="0"/>
              <a:t>Aulas expositivas dos tópicos propostos com exemplos ligados à indústria química e ao cotidiano. </a:t>
            </a:r>
            <a:r>
              <a:rPr lang="pt-BR" sz="1600" dirty="0" smtClean="0"/>
              <a:t> Apresentação e </a:t>
            </a:r>
            <a:r>
              <a:rPr lang="pt-BR" sz="1600" dirty="0"/>
              <a:t>discussão de trabalhos realizados pelos alunos. Aula práticas de laboratório.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/>
              <a:t>  Quadro branco e retroprojetor. </a:t>
            </a:r>
            <a:endParaRPr lang="pt-BR" sz="1600" dirty="0" smtClean="0"/>
          </a:p>
          <a:p>
            <a:r>
              <a:rPr lang="pt-BR" sz="1600" dirty="0" smtClean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b="1" dirty="0" smtClean="0"/>
              <a:t>Avaliação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  Avaliações teóricas e práticas. </a:t>
            </a:r>
          </a:p>
          <a:p>
            <a:endParaRPr lang="pt-BR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BR" sz="1600" b="1" dirty="0" smtClean="0"/>
              <a:t>Bibliografia 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600" b="1" dirty="0" smtClean="0"/>
          </a:p>
          <a:p>
            <a:r>
              <a:rPr lang="pt-BR" sz="1600" dirty="0"/>
              <a:t>1. ATKINS, P.;  JONES,  L.; Princípios  de Química: Questionando  a Vida Moderna  e  o Meio Ambiente,  3a  ed., </a:t>
            </a:r>
            <a:r>
              <a:rPr lang="pt-BR" sz="1600" dirty="0" smtClean="0"/>
              <a:t>BOOKMAN</a:t>
            </a:r>
            <a:r>
              <a:rPr lang="pt-BR" sz="1600" dirty="0"/>
              <a:t>, 2006. </a:t>
            </a:r>
          </a:p>
          <a:p>
            <a:r>
              <a:rPr lang="pt-BR" sz="1600" dirty="0"/>
              <a:t>2. ATKINS, Peter; DE PAULA, </a:t>
            </a:r>
            <a:r>
              <a:rPr lang="pt-BR" sz="1600" dirty="0" err="1"/>
              <a:t>Julio</a:t>
            </a:r>
            <a:r>
              <a:rPr lang="pt-BR" sz="1600" dirty="0"/>
              <a:t>. Físico-Química. Vol. 1, 2 e 3. 7 ed. Rio de Janeiro: LTC, 2002. </a:t>
            </a:r>
          </a:p>
          <a:p>
            <a:r>
              <a:rPr lang="pt-BR" sz="1600" dirty="0"/>
              <a:t>3. FOGLER, H. Scott.; Elementos de Engenharia das Reações Químicas, 3ª. Ed., Rio de Janeiro: LTC, 2002. </a:t>
            </a:r>
          </a:p>
          <a:p>
            <a:r>
              <a:rPr lang="pt-BR" sz="1600" dirty="0"/>
              <a:t>4,  INSTITUTO  BRASILEIRO  DO  PETRÓLEO.  Curso  de  Engenharia  de  Processamento  Petroquímico.  Rio  de </a:t>
            </a:r>
            <a:r>
              <a:rPr lang="pt-BR" sz="1600" dirty="0" smtClean="0"/>
              <a:t>Janeiro</a:t>
            </a:r>
            <a:r>
              <a:rPr lang="pt-BR" sz="1600" dirty="0"/>
              <a:t>: IBP, 1980. </a:t>
            </a:r>
          </a:p>
          <a:p>
            <a:r>
              <a:rPr lang="pt-BR" sz="1600" dirty="0"/>
              <a:t>5. LEVENSPIEL, O.; Engenharia das Reações Químicas, 3ª. Ed., São Paulo: Edgard </a:t>
            </a:r>
            <a:r>
              <a:rPr lang="pt-BR" sz="1600" dirty="0" err="1"/>
              <a:t>Blücher</a:t>
            </a:r>
            <a:r>
              <a:rPr lang="pt-BR" sz="1600" dirty="0"/>
              <a:t>, 2000. </a:t>
            </a:r>
          </a:p>
          <a:p>
            <a:r>
              <a:rPr lang="pt-BR" sz="1600" dirty="0"/>
              <a:t>6. PERRY, Manual de Engenharia Química. Rio de Janeiro: Guanabara Dois, 1980 </a:t>
            </a:r>
          </a:p>
          <a:p>
            <a:r>
              <a:rPr lang="pt-BR" sz="1600" dirty="0"/>
              <a:t>7. PIMENTEL, G. C. e SPRATLEU. R. Química – um Tratamento Moderno. São Paulo: Editora da USP – Edgar </a:t>
            </a:r>
            <a:r>
              <a:rPr lang="pt-BR" sz="1600" dirty="0" err="1" smtClean="0"/>
              <a:t>Blluecher</a:t>
            </a:r>
            <a:r>
              <a:rPr lang="pt-BR" sz="1600" dirty="0"/>
              <a:t>, 1974. </a:t>
            </a:r>
          </a:p>
          <a:p>
            <a:r>
              <a:rPr lang="pt-BR" sz="1600" dirty="0"/>
              <a:t>8. RUSSEL, John B.; Química Geral, 2ª ed., vols. 1 e 2, Makron Books, 1994. </a:t>
            </a:r>
          </a:p>
          <a:p>
            <a:r>
              <a:rPr lang="pt-BR" sz="1600" dirty="0"/>
              <a:t>9. SHREVE, R. N. Indústria de processos químicos. Rio de Janeiro: Guanabara Dois, 1980 </a:t>
            </a:r>
          </a:p>
          <a:p>
            <a:r>
              <a:rPr lang="pt-BR" sz="1600" dirty="0"/>
              <a:t>10. SLABAUGH. W. B. e PARSONS. T. D. Química Geral. Brasília: LTD. 1974. </a:t>
            </a:r>
            <a:endParaRPr lang="pt-BR" sz="1600" dirty="0" smtClean="0"/>
          </a:p>
        </p:txBody>
      </p:sp>
    </p:spTree>
    <p:extLst>
      <p:ext uri="{BB962C8B-B14F-4D97-AF65-F5344CB8AC3E}">
        <p14:creationId xmlns:p14="http://schemas.microsoft.com/office/powerpoint/2010/main" val="2545118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96983" y="611560"/>
            <a:ext cx="36724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b="1" dirty="0" smtClean="0"/>
              <a:t>CALENDÁRIO DE AVALIAÇÕES</a:t>
            </a:r>
          </a:p>
          <a:p>
            <a:r>
              <a:rPr lang="pt-BR" b="1" dirty="0" smtClean="0"/>
              <a:t>1 BIMESTRE: </a:t>
            </a:r>
            <a:r>
              <a:rPr lang="pt-BR" b="1" dirty="0" smtClean="0"/>
              <a:t>15 </a:t>
            </a:r>
            <a:r>
              <a:rPr lang="pt-BR" b="1" dirty="0" smtClean="0"/>
              <a:t>JANEIRO</a:t>
            </a:r>
          </a:p>
          <a:p>
            <a:r>
              <a:rPr lang="pt-BR" b="1" dirty="0" smtClean="0"/>
              <a:t>                        </a:t>
            </a:r>
            <a:r>
              <a:rPr lang="pt-BR" b="1" dirty="0" smtClean="0"/>
              <a:t>19 </a:t>
            </a:r>
            <a:r>
              <a:rPr lang="pt-BR" b="1" dirty="0" smtClean="0"/>
              <a:t>FEVEREIRO</a:t>
            </a:r>
          </a:p>
          <a:p>
            <a:endParaRPr lang="pt-BR" b="1" dirty="0" smtClean="0"/>
          </a:p>
          <a:p>
            <a:r>
              <a:rPr lang="pt-BR" b="1" dirty="0" smtClean="0"/>
              <a:t>2 </a:t>
            </a:r>
            <a:r>
              <a:rPr lang="pt-BR" b="1" dirty="0"/>
              <a:t>BIMESTRE: </a:t>
            </a:r>
            <a:r>
              <a:rPr lang="pt-BR" b="1" dirty="0" smtClean="0"/>
              <a:t>26 </a:t>
            </a:r>
            <a:r>
              <a:rPr lang="pt-BR" b="1" dirty="0" smtClean="0"/>
              <a:t>MARÇO</a:t>
            </a:r>
            <a:endParaRPr lang="pt-BR" b="1" dirty="0"/>
          </a:p>
          <a:p>
            <a:r>
              <a:rPr lang="pt-BR" b="1" dirty="0"/>
              <a:t>                        </a:t>
            </a:r>
            <a:r>
              <a:rPr lang="pt-BR" b="1" dirty="0" smtClean="0"/>
              <a:t>23 </a:t>
            </a:r>
            <a:r>
              <a:rPr lang="pt-BR" b="1" dirty="0" smtClean="0"/>
              <a:t>ABRIL</a:t>
            </a:r>
            <a:endParaRPr lang="pt-BR" b="1" dirty="0"/>
          </a:p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9164564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478</Words>
  <Application>Microsoft Office PowerPoint</Application>
  <PresentationFormat>Apresentação na tela (4:3)</PresentationFormat>
  <Paragraphs>54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Gustavo de Souza Medeiros</dc:creator>
  <cp:lastModifiedBy>Gustavo de Souza Medeiros</cp:lastModifiedBy>
  <cp:revision>6</cp:revision>
  <dcterms:created xsi:type="dcterms:W3CDTF">2012-04-14T23:24:39Z</dcterms:created>
  <dcterms:modified xsi:type="dcterms:W3CDTF">2012-12-10T16:02:24Z</dcterms:modified>
</cp:coreProperties>
</file>