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67" r:id="rId5"/>
    <p:sldId id="268" r:id="rId6"/>
    <p:sldId id="269" r:id="rId7"/>
    <p:sldId id="270" r:id="rId8"/>
    <p:sldId id="266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702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1C364C-388E-4E81-BCA0-9A73ACF1027E}" type="datetimeFigureOut">
              <a:rPr lang="pt-BR" smtClean="0"/>
              <a:t>11/12/2012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EDE403-BEFB-4142-B29C-FE4E7840927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3859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F9C9-3C77-4901-AA4A-2ED17E904193}" type="datetime1">
              <a:rPr lang="pt-BR" smtClean="0"/>
              <a:t>11/12/2012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331DA-A884-4159-8F4C-34135597E28F}" type="slidenum">
              <a:rPr lang="pt-BR" smtClean="0"/>
              <a:t>‹nº›</a:t>
            </a:fld>
            <a:endParaRPr lang="pt-BR"/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496" y="0"/>
            <a:ext cx="3163824" cy="1405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8286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FCCF9-4ACE-4A9D-B3B5-8B6A1CE838FF}" type="datetime1">
              <a:rPr lang="pt-BR" smtClean="0"/>
              <a:t>11/12/2012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331DA-A884-4159-8F4C-34135597E2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2291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4A808-5B20-416C-8865-FE7F5F2E463F}" type="datetime1">
              <a:rPr lang="pt-BR" smtClean="0"/>
              <a:t>11/12/2012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331DA-A884-4159-8F4C-34135597E2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4497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7F57A-DA8E-4EB2-A0CC-9575398771FC}" type="datetime1">
              <a:rPr lang="pt-BR" smtClean="0"/>
              <a:t>11/12/2012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331DA-A884-4159-8F4C-34135597E2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545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CBC26-0F6F-4224-8C05-6612ABAB6297}" type="datetime1">
              <a:rPr lang="pt-BR" smtClean="0"/>
              <a:t>11/12/2012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331DA-A884-4159-8F4C-34135597E2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1307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05874-5AE6-45F6-97FC-E4D0F60F6527}" type="datetime1">
              <a:rPr lang="pt-BR" smtClean="0"/>
              <a:t>11/12/2012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331DA-A884-4159-8F4C-34135597E2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8361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40B7A-AD23-4D84-A73A-69B6830540B1}" type="datetime1">
              <a:rPr lang="pt-BR" smtClean="0"/>
              <a:t>11/12/2012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331DA-A884-4159-8F4C-34135597E2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0758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64F21-0827-44B2-B02F-F1755D0604A6}" type="datetime1">
              <a:rPr lang="pt-BR" smtClean="0"/>
              <a:t>11/12/2012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331DA-A884-4159-8F4C-34135597E2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2257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676EB-878B-412F-B47D-DEC8E3C7017C}" type="datetime1">
              <a:rPr lang="pt-BR" smtClean="0"/>
              <a:t>11/12/2012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331DA-A884-4159-8F4C-34135597E2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9606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A8D7A-1AD6-477E-A563-DA0A205B0719}" type="datetime1">
              <a:rPr lang="pt-BR" smtClean="0"/>
              <a:t>11/12/2012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331DA-A884-4159-8F4C-34135597E2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9766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D7E10-8BAA-4207-B038-189C7FA9D243}" type="datetime1">
              <a:rPr lang="pt-BR" smtClean="0"/>
              <a:t>11/12/2012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331DA-A884-4159-8F4C-34135597E2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5398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0EE37F-7F14-423A-969B-8403CC206F67}" type="datetime1">
              <a:rPr lang="pt-BR" smtClean="0"/>
              <a:t>11/12/2012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3331DA-A884-4159-8F4C-34135597E28F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23072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9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0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1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8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Reações homogêneas e heterogêneas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Reatores químicos e catálise</a:t>
            </a:r>
          </a:p>
          <a:p>
            <a:r>
              <a:rPr lang="pt-BR" dirty="0" smtClean="0"/>
              <a:t>Gustavo Medeiros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331DA-A884-4159-8F4C-34135597E28F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6989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059832" y="-30941"/>
            <a:ext cx="6084168" cy="1470025"/>
          </a:xfrm>
        </p:spPr>
        <p:txBody>
          <a:bodyPr/>
          <a:lstStyle/>
          <a:p>
            <a:pPr algn="l"/>
            <a:r>
              <a:rPr lang="pt-BR" dirty="0" smtClean="0"/>
              <a:t>Classificação das reações: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107504" y="1374442"/>
            <a:ext cx="8712968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pt-BR" sz="3600" b="1" dirty="0" smtClean="0"/>
              <a:t>Sistemas heterogêneos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pt-BR" sz="3400" dirty="0" smtClean="0"/>
              <a:t>A oxidação do etileno é feita na presença de um catalisador. Esta reação se dá em fase gasosa, mas a presença do catalisador torna o sistema </a:t>
            </a:r>
            <a:r>
              <a:rPr lang="pt-BR" sz="3400" dirty="0" err="1" smtClean="0"/>
              <a:t>heterofásico</a:t>
            </a:r>
            <a:r>
              <a:rPr lang="pt-BR" sz="3400" dirty="0" smtClean="0"/>
              <a:t>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pt-BR" sz="3400" dirty="0" smtClean="0"/>
              <a:t>Exemplos: </a:t>
            </a:r>
          </a:p>
          <a:p>
            <a:pPr marL="1371600" lvl="2" indent="-457200">
              <a:buFont typeface="Arial" pitchFamily="34" charset="0"/>
              <a:buChar char="•"/>
            </a:pPr>
            <a:r>
              <a:rPr lang="pt-BR" sz="3400" b="1" dirty="0" smtClean="0"/>
              <a:t>Oxidação do etileno</a:t>
            </a:r>
          </a:p>
          <a:p>
            <a:pPr marL="1371600" lvl="2" indent="-457200">
              <a:buFont typeface="Arial" pitchFamily="34" charset="0"/>
              <a:buChar char="•"/>
            </a:pPr>
            <a:endParaRPr lang="pt-BR" sz="3400" dirty="0" smtClean="0"/>
          </a:p>
          <a:p>
            <a:pPr marL="1371600" lvl="2" indent="-457200">
              <a:buFont typeface="Arial" pitchFamily="34" charset="0"/>
              <a:buChar char="•"/>
            </a:pPr>
            <a:endParaRPr lang="pt-BR" sz="3600" dirty="0"/>
          </a:p>
        </p:txBody>
      </p:sp>
      <p:graphicFrame>
        <p:nvGraphicFramePr>
          <p:cNvPr id="4" name="Obje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8745021"/>
              </p:ext>
            </p:extLst>
          </p:nvPr>
        </p:nvGraphicFramePr>
        <p:xfrm>
          <a:off x="2339752" y="5085184"/>
          <a:ext cx="4422101" cy="17008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3" imgW="1650960" imgH="634680" progId="Equation.DSMT4">
                  <p:embed/>
                </p:oleObj>
              </mc:Choice>
              <mc:Fallback>
                <p:oleObj name="Equation" r:id="rId3" imgW="1650960" imgH="6346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39752" y="5085184"/>
                        <a:ext cx="4422101" cy="17008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331DA-A884-4159-8F4C-34135597E28F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6986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059832" y="-30941"/>
            <a:ext cx="6084168" cy="1470025"/>
          </a:xfrm>
        </p:spPr>
        <p:txBody>
          <a:bodyPr/>
          <a:lstStyle/>
          <a:p>
            <a:pPr algn="l"/>
            <a:r>
              <a:rPr lang="pt-BR" dirty="0" smtClean="0"/>
              <a:t>Classificação das reações: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107504" y="1374442"/>
            <a:ext cx="8712968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71600" lvl="2" indent="-457200">
              <a:buFont typeface="Arial" pitchFamily="34" charset="0"/>
              <a:buChar char="•"/>
            </a:pPr>
            <a:r>
              <a:rPr lang="pt-BR" sz="3400" b="1" dirty="0" smtClean="0"/>
              <a:t>Gaseificação de carvão</a:t>
            </a:r>
          </a:p>
          <a:p>
            <a:pPr lvl="2"/>
            <a:r>
              <a:rPr lang="pt-BR" sz="3400" dirty="0" smtClean="0"/>
              <a:t>As reações sólido/gás são características para o caso onde o sólido reage na presença de gás, como a gaseificação do carvão:</a:t>
            </a:r>
          </a:p>
          <a:p>
            <a:pPr marL="1828800" lvl="3" indent="-457200">
              <a:buFont typeface="Arial" pitchFamily="34" charset="0"/>
              <a:buChar char="•"/>
            </a:pPr>
            <a:endParaRPr lang="pt-BR" sz="3400" dirty="0" smtClean="0"/>
          </a:p>
          <a:p>
            <a:pPr marL="1371600" lvl="2" indent="-457200">
              <a:buFont typeface="Arial" pitchFamily="34" charset="0"/>
              <a:buChar char="•"/>
            </a:pPr>
            <a:endParaRPr lang="pt-BR" sz="3400" dirty="0" smtClean="0"/>
          </a:p>
          <a:p>
            <a:pPr marL="1371600" lvl="2" indent="-457200">
              <a:buFont typeface="Arial" pitchFamily="34" charset="0"/>
              <a:buChar char="•"/>
            </a:pPr>
            <a:endParaRPr lang="pt-BR" sz="3600" dirty="0"/>
          </a:p>
        </p:txBody>
      </p:sp>
      <p:graphicFrame>
        <p:nvGraphicFramePr>
          <p:cNvPr id="4" name="Obje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5119080"/>
              </p:ext>
            </p:extLst>
          </p:nvPr>
        </p:nvGraphicFramePr>
        <p:xfrm>
          <a:off x="2712975" y="4486690"/>
          <a:ext cx="3502025" cy="11789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3" imgW="1307880" imgH="406080" progId="Equation.DSMT4">
                  <p:embed/>
                </p:oleObj>
              </mc:Choice>
              <mc:Fallback>
                <p:oleObj name="Equation" r:id="rId3" imgW="1307880" imgH="406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12975" y="4486690"/>
                        <a:ext cx="3502025" cy="11789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331DA-A884-4159-8F4C-34135597E28F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1885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059832" y="-30941"/>
            <a:ext cx="6084168" cy="1470025"/>
          </a:xfrm>
        </p:spPr>
        <p:txBody>
          <a:bodyPr/>
          <a:lstStyle/>
          <a:p>
            <a:pPr algn="l"/>
            <a:r>
              <a:rPr lang="pt-BR" dirty="0" smtClean="0"/>
              <a:t>Classificação das reações: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107504" y="1374442"/>
            <a:ext cx="871296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71600" lvl="2" indent="-457200">
              <a:buFont typeface="Arial" pitchFamily="34" charset="0"/>
              <a:buChar char="•"/>
            </a:pPr>
            <a:r>
              <a:rPr lang="pt-BR" sz="3400" b="1" dirty="0" smtClean="0"/>
              <a:t>Hidrogenação de óleos</a:t>
            </a:r>
          </a:p>
          <a:p>
            <a:pPr lvl="2"/>
            <a:r>
              <a:rPr lang="pt-BR" sz="3400" dirty="0" smtClean="0"/>
              <a:t>As reações em fase gás/sólido/líquido podem ser representadas pela hidrogenação do óleo, usando-se como catalisador pequenas partículas de Níquel-</a:t>
            </a:r>
            <a:r>
              <a:rPr lang="pt-BR" sz="3400" dirty="0" err="1" smtClean="0"/>
              <a:t>Raney</a:t>
            </a:r>
            <a:r>
              <a:rPr lang="pt-BR" sz="3400" dirty="0" smtClean="0"/>
              <a:t> em suspensão no óleo, mantido pelo </a:t>
            </a:r>
            <a:r>
              <a:rPr lang="pt-BR" sz="3400" dirty="0" err="1" smtClean="0"/>
              <a:t>borbulhamento</a:t>
            </a:r>
            <a:r>
              <a:rPr lang="pt-BR" sz="3400" dirty="0" smtClean="0"/>
              <a:t> de hidrogênio:</a:t>
            </a:r>
          </a:p>
          <a:p>
            <a:pPr marL="1828800" lvl="3" indent="-457200">
              <a:buFont typeface="Arial" pitchFamily="34" charset="0"/>
              <a:buChar char="•"/>
            </a:pPr>
            <a:endParaRPr lang="pt-BR" sz="3400" dirty="0" smtClean="0"/>
          </a:p>
          <a:p>
            <a:pPr marL="1371600" lvl="2" indent="-457200">
              <a:buFont typeface="Arial" pitchFamily="34" charset="0"/>
              <a:buChar char="•"/>
            </a:pPr>
            <a:endParaRPr lang="pt-BR" sz="3400" dirty="0" smtClean="0"/>
          </a:p>
          <a:p>
            <a:pPr marL="1371600" lvl="2" indent="-457200">
              <a:buFont typeface="Arial" pitchFamily="34" charset="0"/>
              <a:buChar char="•"/>
            </a:pPr>
            <a:endParaRPr lang="pt-BR" sz="3600" dirty="0"/>
          </a:p>
        </p:txBody>
      </p:sp>
      <p:graphicFrame>
        <p:nvGraphicFramePr>
          <p:cNvPr id="3" name="Obje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9145247"/>
              </p:ext>
            </p:extLst>
          </p:nvPr>
        </p:nvGraphicFramePr>
        <p:xfrm>
          <a:off x="179512" y="5345589"/>
          <a:ext cx="8712968" cy="6756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3" imgW="3111480" imgH="241200" progId="Equation.DSMT4">
                  <p:embed/>
                </p:oleObj>
              </mc:Choice>
              <mc:Fallback>
                <p:oleObj name="Equation" r:id="rId3" imgW="311148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9512" y="5345589"/>
                        <a:ext cx="8712968" cy="67569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331DA-A884-4159-8F4C-34135597E28F}" type="slidenum">
              <a:rPr lang="pt-BR" smtClean="0"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6368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059832" y="-30941"/>
            <a:ext cx="6084168" cy="1470025"/>
          </a:xfrm>
        </p:spPr>
        <p:txBody>
          <a:bodyPr/>
          <a:lstStyle/>
          <a:p>
            <a:pPr algn="l"/>
            <a:r>
              <a:rPr lang="pt-BR" dirty="0" smtClean="0"/>
              <a:t>Classificação das reações: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107504" y="1268760"/>
            <a:ext cx="864096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pt-BR" sz="3600" b="1" dirty="0" smtClean="0"/>
              <a:t>Reações catalíticas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pt-BR" sz="3600" dirty="0" smtClean="0"/>
              <a:t>Nas reações catalíticas a taxa de reação é alterada por materiais que não são reagentes e nem produtos. Tais materiais, chamados catalisadores, não necessitam estar presentes em grandes quantidades. </a:t>
            </a:r>
            <a:r>
              <a:rPr lang="pt-BR" sz="3600" b="1" dirty="0" smtClean="0"/>
              <a:t>Os catalisadores atuam retardando ou acelerando a reação, sem que sejam modificados de forma expressiva.</a:t>
            </a:r>
          </a:p>
          <a:p>
            <a:pPr marL="914400" lvl="1" indent="-457200">
              <a:buFont typeface="Arial" pitchFamily="34" charset="0"/>
              <a:buChar char="•"/>
            </a:pPr>
            <a:endParaRPr lang="pt-BR" sz="3600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331DA-A884-4159-8F4C-34135597E28F}" type="slidenum">
              <a:rPr lang="pt-BR" smtClean="0"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1239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059832" y="-30941"/>
            <a:ext cx="6084168" cy="1470025"/>
          </a:xfrm>
        </p:spPr>
        <p:txBody>
          <a:bodyPr/>
          <a:lstStyle/>
          <a:p>
            <a:pPr algn="l"/>
            <a:r>
              <a:rPr lang="pt-BR" dirty="0" smtClean="0"/>
              <a:t>Classificação das reações:</a:t>
            </a:r>
            <a:endParaRPr lang="pt-BR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331DA-A884-4159-8F4C-34135597E28F}" type="slidenum">
              <a:rPr lang="pt-BR" smtClean="0"/>
              <a:t>14</a:t>
            </a:fld>
            <a:endParaRPr lang="pt-BR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6760209"/>
              </p:ext>
            </p:extLst>
          </p:nvPr>
        </p:nvGraphicFramePr>
        <p:xfrm>
          <a:off x="179511" y="1397000"/>
          <a:ext cx="8712969" cy="48457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9334"/>
                <a:gridCol w="4159299"/>
                <a:gridCol w="3024336"/>
              </a:tblGrid>
              <a:tr h="375816">
                <a:tc gridSpan="3"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Classificação das reações químicas usuais em Projetos de Reatores</a:t>
                      </a:r>
                      <a:endParaRPr lang="pt-BR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Não</a:t>
                      </a:r>
                      <a:r>
                        <a:rPr lang="pt-BR" baseline="0" dirty="0" smtClean="0"/>
                        <a:t> catalisadas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Catalíticas</a:t>
                      </a:r>
                      <a:endParaRPr lang="pt-BR" dirty="0"/>
                    </a:p>
                  </a:txBody>
                  <a:tcPr/>
                </a:tc>
              </a:tr>
              <a:tr h="788353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Homogêneas</a:t>
                      </a:r>
                    </a:p>
                    <a:p>
                      <a:endParaRPr lang="pt-B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Maioria das reações</a:t>
                      </a:r>
                      <a:r>
                        <a:rPr lang="pt-BR" baseline="0" dirty="0" smtClean="0"/>
                        <a:t> em fase gasosa</a:t>
                      </a:r>
                      <a:endParaRPr lang="pt-B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Maioria das reações</a:t>
                      </a:r>
                      <a:r>
                        <a:rPr lang="pt-BR" baseline="0" dirty="0" smtClean="0"/>
                        <a:t> em fase líquida</a:t>
                      </a:r>
                      <a:endParaRPr lang="pt-B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pt-BR" dirty="0" smtClean="0"/>
                        <a:t>Reações rápidas,</a:t>
                      </a:r>
                      <a:r>
                        <a:rPr lang="pt-BR" baseline="0" dirty="0" smtClean="0"/>
                        <a:t> tais como a queima de um gás</a:t>
                      </a:r>
                      <a:endParaRPr lang="pt-BR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pt-BR" dirty="0" smtClean="0"/>
                        <a:t>Reações em sistemas coloidais</a:t>
                      </a:r>
                    </a:p>
                    <a:p>
                      <a:endParaRPr lang="pt-BR" dirty="0" smtClean="0"/>
                    </a:p>
                    <a:p>
                      <a:endParaRPr lang="pt-BR" dirty="0" smtClean="0"/>
                    </a:p>
                    <a:p>
                      <a:r>
                        <a:rPr lang="pt-BR" dirty="0" smtClean="0"/>
                        <a:t>Reações enzimáticas e microbiológicas</a:t>
                      </a:r>
                      <a:endParaRPr lang="pt-BR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6104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Heterogêneas</a:t>
                      </a:r>
                    </a:p>
                    <a:p>
                      <a:endParaRPr lang="pt-BR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969807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Queima de carvão</a:t>
                      </a:r>
                    </a:p>
                    <a:p>
                      <a:r>
                        <a:rPr lang="pt-BR" dirty="0" err="1" smtClean="0"/>
                        <a:t>Ustulação</a:t>
                      </a:r>
                      <a:r>
                        <a:rPr lang="pt-BR" baseline="0" dirty="0" smtClean="0"/>
                        <a:t> de minérios</a:t>
                      </a:r>
                    </a:p>
                    <a:p>
                      <a:r>
                        <a:rPr lang="pt-BR" baseline="0" dirty="0" smtClean="0"/>
                        <a:t>Ataque de sólidos por ácidos</a:t>
                      </a:r>
                    </a:p>
                    <a:p>
                      <a:r>
                        <a:rPr lang="pt-BR" baseline="0" dirty="0" smtClean="0"/>
                        <a:t>Absorção gás-liquido com reação</a:t>
                      </a:r>
                    </a:p>
                    <a:p>
                      <a:r>
                        <a:rPr lang="pt-BR" baseline="0" dirty="0" smtClean="0"/>
                        <a:t>Redução de minério de ferro a ferro e aço.</a:t>
                      </a:r>
                      <a:endParaRPr lang="pt-BR" dirty="0" smtClean="0"/>
                    </a:p>
                    <a:p>
                      <a:endParaRPr lang="pt-BR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Sistema</a:t>
                      </a:r>
                      <a:r>
                        <a:rPr lang="pt-BR" baseline="0" dirty="0" smtClean="0"/>
                        <a:t> de amônia</a:t>
                      </a:r>
                    </a:p>
                    <a:p>
                      <a:r>
                        <a:rPr lang="pt-BR" baseline="0" dirty="0" err="1" smtClean="0"/>
                        <a:t>Craqueamento</a:t>
                      </a:r>
                      <a:r>
                        <a:rPr lang="pt-BR" baseline="0" dirty="0" smtClean="0"/>
                        <a:t> de óleo cru</a:t>
                      </a:r>
                    </a:p>
                    <a:p>
                      <a:r>
                        <a:rPr lang="pt-BR" baseline="0" dirty="0" smtClean="0"/>
                        <a:t>Oxidação de SO2 a SO3</a:t>
                      </a:r>
                    </a:p>
                    <a:p>
                      <a:r>
                        <a:rPr lang="pt-BR" baseline="0" dirty="0" smtClean="0"/>
                        <a:t>Oxidação de amônia para produzir ácido nítrico.</a:t>
                      </a:r>
                      <a:endParaRPr lang="pt-BR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6818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059832" y="-30941"/>
            <a:ext cx="6084168" cy="1470025"/>
          </a:xfrm>
        </p:spPr>
        <p:txBody>
          <a:bodyPr/>
          <a:lstStyle/>
          <a:p>
            <a:pPr algn="l"/>
            <a:r>
              <a:rPr lang="pt-BR" dirty="0" smtClean="0"/>
              <a:t>Classificação das reações:</a:t>
            </a:r>
            <a:endParaRPr lang="pt-BR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331DA-A884-4159-8F4C-34135597E28F}" type="slidenum">
              <a:rPr lang="pt-BR" smtClean="0"/>
              <a:t>15</a:t>
            </a:fld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539552" y="1938312"/>
            <a:ext cx="784887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400" b="1" dirty="0" smtClean="0"/>
          </a:p>
          <a:p>
            <a:endParaRPr lang="pt-BR" sz="2400" b="1" dirty="0"/>
          </a:p>
          <a:p>
            <a:endParaRPr lang="pt-BR" sz="2400" b="1" dirty="0" smtClean="0"/>
          </a:p>
          <a:p>
            <a:r>
              <a:rPr lang="pt-BR" sz="2400" b="1" dirty="0" err="1" smtClean="0"/>
              <a:t>Ustulação</a:t>
            </a:r>
            <a:r>
              <a:rPr lang="pt-BR" sz="2400" dirty="0" smtClean="0"/>
              <a:t>: </a:t>
            </a:r>
            <a:r>
              <a:rPr lang="pt-BR" sz="2400" i="1" dirty="0" err="1" smtClean="0"/>
              <a:t>s.m</a:t>
            </a:r>
            <a:r>
              <a:rPr lang="pt-BR" sz="2400" i="1" dirty="0" smtClean="0"/>
              <a:t>. Quím.</a:t>
            </a:r>
            <a:r>
              <a:rPr lang="pt-BR" sz="2400" dirty="0" smtClean="0"/>
              <a:t> - Processo de produção de um metal a partir de um minério sulfetado, através da passagem de uma corrente de ar num ambiente muito aquecido. Nestas condições ocorre uma reação entre o enxofre do minério com o oxigênio do ar, liberando o metal, ou produzindo uma forma oxidada que passa por processo posterior de redução. Os minérios sulfetados de cobre, ferro, zinco e chumbo, são normalmente submetidos a </a:t>
            </a:r>
            <a:r>
              <a:rPr lang="pt-BR" sz="2400" dirty="0" err="1" smtClean="0"/>
              <a:t>ustulação</a:t>
            </a:r>
            <a:r>
              <a:rPr lang="pt-BR" sz="2400" dirty="0" smtClean="0"/>
              <a:t>.</a:t>
            </a:r>
            <a:endParaRPr lang="pt-BR" sz="2400" dirty="0"/>
          </a:p>
        </p:txBody>
      </p:sp>
      <p:pic>
        <p:nvPicPr>
          <p:cNvPr id="5124" name="Picture 4" descr="C:\Users\1788746\AppData\Local\Microsoft\Windows\Temporary Internet Files\Content.IE5\W8ZN0LF4\MC90040426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392" y="1412776"/>
            <a:ext cx="1838325" cy="1695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4539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059832" y="-30941"/>
            <a:ext cx="6084168" cy="1470025"/>
          </a:xfrm>
        </p:spPr>
        <p:txBody>
          <a:bodyPr/>
          <a:lstStyle/>
          <a:p>
            <a:pPr algn="l"/>
            <a:r>
              <a:rPr lang="pt-BR" dirty="0" smtClean="0"/>
              <a:t>Classificação das reações: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611560" y="1556792"/>
            <a:ext cx="770485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dirty="0" smtClean="0"/>
              <a:t>Há muitas maneiras de classificar as reações químicas. Na engenharia das reações químicas o esquema mais útil é classificá-las de acordo com o número e tipos de fases envolvidas.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pt-BR" sz="3600" b="1" dirty="0" smtClean="0"/>
              <a:t>Sistemas homogêneos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pt-BR" sz="3600" b="1" dirty="0" smtClean="0"/>
              <a:t>Sistemas heterogêneos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pt-BR" sz="3600" b="1" dirty="0" smtClean="0"/>
              <a:t>Reações catalíticas</a:t>
            </a:r>
            <a:endParaRPr lang="pt-BR" sz="3600" b="1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331DA-A884-4159-8F4C-34135597E28F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6353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059832" y="-30941"/>
            <a:ext cx="6084168" cy="1470025"/>
          </a:xfrm>
        </p:spPr>
        <p:txBody>
          <a:bodyPr/>
          <a:lstStyle/>
          <a:p>
            <a:pPr algn="l"/>
            <a:r>
              <a:rPr lang="pt-BR" dirty="0" smtClean="0"/>
              <a:t>Classificação das reações: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331DA-A884-4159-8F4C-34135597E28F}" type="slidenum">
              <a:rPr lang="pt-BR" smtClean="0"/>
              <a:t>3</a:t>
            </a:fld>
            <a:endParaRPr lang="pt-BR"/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412775"/>
            <a:ext cx="8315462" cy="482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54571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059832" y="-30941"/>
            <a:ext cx="6084168" cy="1470025"/>
          </a:xfrm>
        </p:spPr>
        <p:txBody>
          <a:bodyPr/>
          <a:lstStyle/>
          <a:p>
            <a:pPr algn="l"/>
            <a:r>
              <a:rPr lang="pt-BR" dirty="0" smtClean="0"/>
              <a:t>Classificação das reações: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331DA-A884-4159-8F4C-34135597E28F}" type="slidenum">
              <a:rPr lang="pt-BR" smtClean="0"/>
              <a:t>4</a:t>
            </a:fld>
            <a:endParaRPr lang="pt-BR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412776"/>
            <a:ext cx="6480720" cy="223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1" y="3422104"/>
            <a:ext cx="6370514" cy="3431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60908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059832" y="-30941"/>
            <a:ext cx="6084168" cy="1470025"/>
          </a:xfrm>
        </p:spPr>
        <p:txBody>
          <a:bodyPr/>
          <a:lstStyle/>
          <a:p>
            <a:pPr algn="l"/>
            <a:r>
              <a:rPr lang="pt-BR" dirty="0" smtClean="0"/>
              <a:t>Classificação das reações: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331DA-A884-4159-8F4C-34135597E28F}" type="slidenum">
              <a:rPr lang="pt-BR" smtClean="0"/>
              <a:t>5</a:t>
            </a:fld>
            <a:endParaRPr lang="pt-BR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484784"/>
            <a:ext cx="5002700" cy="4968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41542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059832" y="-30941"/>
            <a:ext cx="6084168" cy="1470025"/>
          </a:xfrm>
        </p:spPr>
        <p:txBody>
          <a:bodyPr/>
          <a:lstStyle/>
          <a:p>
            <a:pPr algn="l"/>
            <a:r>
              <a:rPr lang="pt-BR" dirty="0" smtClean="0"/>
              <a:t>Classificação das reações: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331DA-A884-4159-8F4C-34135597E28F}" type="slidenum">
              <a:rPr lang="pt-BR" smtClean="0"/>
              <a:t>6</a:t>
            </a:fld>
            <a:endParaRPr lang="pt-BR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412776"/>
            <a:ext cx="5476875" cy="3533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6116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059832" y="-30941"/>
            <a:ext cx="6084168" cy="1470025"/>
          </a:xfrm>
        </p:spPr>
        <p:txBody>
          <a:bodyPr/>
          <a:lstStyle/>
          <a:p>
            <a:pPr algn="l"/>
            <a:r>
              <a:rPr lang="pt-BR" dirty="0" smtClean="0"/>
              <a:t>Classificação das reações: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331DA-A884-4159-8F4C-34135597E28F}" type="slidenum">
              <a:rPr lang="pt-BR" smtClean="0"/>
              <a:t>7</a:t>
            </a:fld>
            <a:endParaRPr lang="pt-BR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7" y="1412776"/>
            <a:ext cx="5160573" cy="4320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91195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059832" y="-30941"/>
            <a:ext cx="6084168" cy="1470025"/>
          </a:xfrm>
        </p:spPr>
        <p:txBody>
          <a:bodyPr/>
          <a:lstStyle/>
          <a:p>
            <a:pPr algn="l"/>
            <a:r>
              <a:rPr lang="pt-BR" dirty="0" smtClean="0"/>
              <a:t>Classificação das reações: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107504" y="1268760"/>
            <a:ext cx="864096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pt-BR" sz="3600" b="1" dirty="0" smtClean="0"/>
              <a:t>Sistemas homogêneos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pt-BR" sz="3600" dirty="0" smtClean="0"/>
              <a:t>Uma reação é homogênea se ela ocorre em uma única fase. 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pt-BR" sz="3600" b="1" dirty="0" smtClean="0"/>
              <a:t>As reações  homogêneas são bastante comuns em fases líquidas e fases gasosas. </a:t>
            </a:r>
            <a:r>
              <a:rPr lang="pt-BR" sz="3600" dirty="0" smtClean="0"/>
              <a:t>Por exemplo: Fase gasosa – </a:t>
            </a:r>
            <a:r>
              <a:rPr lang="pt-BR" sz="3600" dirty="0" err="1" smtClean="0"/>
              <a:t>Craqueamento</a:t>
            </a:r>
            <a:r>
              <a:rPr lang="pt-BR" sz="3600" dirty="0" smtClean="0"/>
              <a:t> do etano, obtendo-se eteno e hidrogênio.</a:t>
            </a:r>
          </a:p>
          <a:p>
            <a:pPr marL="914400" lvl="1" indent="-457200">
              <a:buFont typeface="Arial" pitchFamily="34" charset="0"/>
              <a:buChar char="•"/>
            </a:pPr>
            <a:endParaRPr lang="pt-BR" sz="3600" dirty="0" smtClean="0"/>
          </a:p>
        </p:txBody>
      </p:sp>
      <p:graphicFrame>
        <p:nvGraphicFramePr>
          <p:cNvPr id="3" name="Obje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3726400"/>
              </p:ext>
            </p:extLst>
          </p:nvPr>
        </p:nvGraphicFramePr>
        <p:xfrm>
          <a:off x="2195736" y="5782646"/>
          <a:ext cx="5328592" cy="9787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Equation" r:id="rId3" imgW="1244520" imgH="228600" progId="Equation.DSMT4">
                  <p:embed/>
                </p:oleObj>
              </mc:Choice>
              <mc:Fallback>
                <p:oleObj name="Equation" r:id="rId3" imgW="124452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95736" y="5782646"/>
                        <a:ext cx="5328592" cy="97872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331DA-A884-4159-8F4C-34135597E28F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0069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059832" y="-30941"/>
            <a:ext cx="6084168" cy="1470025"/>
          </a:xfrm>
        </p:spPr>
        <p:txBody>
          <a:bodyPr/>
          <a:lstStyle/>
          <a:p>
            <a:pPr algn="l"/>
            <a:r>
              <a:rPr lang="pt-BR" dirty="0" smtClean="0"/>
              <a:t>Classificação das reações: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179512" y="1556792"/>
            <a:ext cx="8712968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pt-BR" sz="3600" b="1" dirty="0" smtClean="0"/>
              <a:t>Sistemas heterogêneos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pt-BR" sz="3400" dirty="0" smtClean="0"/>
              <a:t>Para uma reação ser considerada heterogênea se requer no mínimo </a:t>
            </a:r>
            <a:r>
              <a:rPr lang="pt-BR" sz="3400" b="1" dirty="0" smtClean="0"/>
              <a:t>duas fases. 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pt-BR" sz="3400" dirty="0" smtClean="0"/>
              <a:t>Várias reações processam-se em fase heterogênea: </a:t>
            </a:r>
          </a:p>
          <a:p>
            <a:pPr marL="1371600" lvl="2" indent="-457200">
              <a:buFont typeface="Arial" pitchFamily="34" charset="0"/>
              <a:buChar char="•"/>
            </a:pPr>
            <a:r>
              <a:rPr lang="pt-BR" sz="3400" dirty="0" smtClean="0"/>
              <a:t>Gás/sólido (leito fixo ou fluidizado)</a:t>
            </a:r>
          </a:p>
          <a:p>
            <a:pPr marL="1371600" lvl="2" indent="-457200">
              <a:buFont typeface="Arial" pitchFamily="34" charset="0"/>
              <a:buChar char="•"/>
            </a:pPr>
            <a:r>
              <a:rPr lang="pt-BR" sz="3400" dirty="0" smtClean="0"/>
              <a:t>Gás/líquido (leito fixo)</a:t>
            </a:r>
          </a:p>
          <a:p>
            <a:pPr marL="1371600" lvl="2" indent="-457200">
              <a:buFont typeface="Arial" pitchFamily="34" charset="0"/>
              <a:buChar char="•"/>
            </a:pPr>
            <a:r>
              <a:rPr lang="pt-BR" sz="3400" dirty="0" smtClean="0"/>
              <a:t>Líquido/líquido (leito fluido)</a:t>
            </a:r>
          </a:p>
          <a:p>
            <a:pPr marL="1371600" lvl="2" indent="-457200">
              <a:buFont typeface="Arial" pitchFamily="34" charset="0"/>
              <a:buChar char="•"/>
            </a:pPr>
            <a:r>
              <a:rPr lang="pt-BR" sz="3400" dirty="0" smtClean="0"/>
              <a:t>Gás/líquido/sólido (leito trifásico-lama)</a:t>
            </a:r>
          </a:p>
          <a:p>
            <a:pPr marL="1371600" lvl="2" indent="-457200">
              <a:buFont typeface="Arial" pitchFamily="34" charset="0"/>
              <a:buChar char="•"/>
            </a:pPr>
            <a:endParaRPr lang="pt-BR" sz="3600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331DA-A884-4159-8F4C-34135597E28F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6263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526</Words>
  <Application>Microsoft Office PowerPoint</Application>
  <PresentationFormat>Apresentação na tela (4:3)</PresentationFormat>
  <Paragraphs>83</Paragraphs>
  <Slides>15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7" baseType="lpstr">
      <vt:lpstr>Tema do Office</vt:lpstr>
      <vt:lpstr>Equation</vt:lpstr>
      <vt:lpstr>Reações homogêneas e heterogêneas</vt:lpstr>
      <vt:lpstr>Classificação das reações:</vt:lpstr>
      <vt:lpstr>Classificação das reações:</vt:lpstr>
      <vt:lpstr>Classificação das reações:</vt:lpstr>
      <vt:lpstr>Classificação das reações:</vt:lpstr>
      <vt:lpstr>Classificação das reações:</vt:lpstr>
      <vt:lpstr>Classificação das reações:</vt:lpstr>
      <vt:lpstr>Classificação das reações:</vt:lpstr>
      <vt:lpstr>Classificação das reações:</vt:lpstr>
      <vt:lpstr>Classificação das reações:</vt:lpstr>
      <vt:lpstr>Classificação das reações:</vt:lpstr>
      <vt:lpstr>Classificação das reações:</vt:lpstr>
      <vt:lpstr>Classificação das reações:</vt:lpstr>
      <vt:lpstr>Classificação das reações:</vt:lpstr>
      <vt:lpstr>Classificação das reações: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Reações homogêneas e heterogêneas</dc:title>
  <dc:creator>Gustavo de Souza Medeiros</dc:creator>
  <cp:lastModifiedBy>Gustavo de Souza Medeiros</cp:lastModifiedBy>
  <cp:revision>12</cp:revision>
  <dcterms:created xsi:type="dcterms:W3CDTF">2012-06-11T12:06:57Z</dcterms:created>
  <dcterms:modified xsi:type="dcterms:W3CDTF">2012-12-11T16:36:39Z</dcterms:modified>
</cp:coreProperties>
</file>