
<file path=[Content_Types].xml><?xml version="1.0" encoding="utf-8"?>
<Types xmlns="http://schemas.openxmlformats.org/package/2006/content-types">
  <Default Extension="bin" ContentType="application/vnd.openxmlformats-officedocument.oleObject"/>
  <Default Extension="png" ContentType="image/png"/>
  <Default Extension="jpeg" ContentType="image/jpeg"/>
  <Default Extension="wmf" ContentType="image/x-wmf"/>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0"/>
  </p:notesMasterIdLst>
  <p:sldIdLst>
    <p:sldId id="256" r:id="rId2"/>
    <p:sldId id="257" r:id="rId3"/>
    <p:sldId id="259" r:id="rId4"/>
    <p:sldId id="261" r:id="rId5"/>
    <p:sldId id="262" r:id="rId6"/>
    <p:sldId id="263" r:id="rId7"/>
    <p:sldId id="264" r:id="rId8"/>
    <p:sldId id="265" r:id="rId9"/>
    <p:sldId id="266" r:id="rId10"/>
    <p:sldId id="267" r:id="rId11"/>
    <p:sldId id="268" r:id="rId12"/>
    <p:sldId id="269" r:id="rId13"/>
    <p:sldId id="271" r:id="rId14"/>
    <p:sldId id="272" r:id="rId15"/>
    <p:sldId id="273" r:id="rId16"/>
    <p:sldId id="274" r:id="rId17"/>
    <p:sldId id="275" r:id="rId18"/>
    <p:sldId id="276" r:id="rId19"/>
  </p:sldIdLst>
  <p:sldSz cx="9144000" cy="6858000" type="screen4x3"/>
  <p:notesSz cx="6858000" cy="9144000"/>
  <p:defaultText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Estilo Médio 2 - Ênfas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Estilo Médio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9D7B26C5-4107-4FEC-AEDC-1716B250A1EF}" styleName="Estilo Claro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5940675A-B579-460E-94D1-54222C63F5DA}" styleName="Nenhum Estilo, Grade de Tabela">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9" autoAdjust="0"/>
    <p:restoredTop sz="94684" autoAdjust="0"/>
  </p:normalViewPr>
  <p:slideViewPr>
    <p:cSldViewPr>
      <p:cViewPr>
        <p:scale>
          <a:sx n="50" d="100"/>
          <a:sy n="50" d="100"/>
        </p:scale>
        <p:origin x="-1002" y="84"/>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p:cViewPr varScale="1">
        <p:scale>
          <a:sx n="35" d="100"/>
          <a:sy n="35" d="100"/>
        </p:scale>
        <p:origin x="-2178" y="-96"/>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2.wmf"/></Relationships>
</file>

<file path=ppt/drawings/_rels/vmlDrawing2.vml.rels><?xml version="1.0" encoding="UTF-8" standalone="yes"?>
<Relationships xmlns="http://schemas.openxmlformats.org/package/2006/relationships"><Relationship Id="rId3" Type="http://schemas.openxmlformats.org/officeDocument/2006/relationships/image" Target="../media/image5.wmf"/><Relationship Id="rId2" Type="http://schemas.openxmlformats.org/officeDocument/2006/relationships/image" Target="../media/image4.wmf"/><Relationship Id="rId1" Type="http://schemas.openxmlformats.org/officeDocument/2006/relationships/image" Target="../media/image3.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6.w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7.w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9.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ço Reservado para Cabeçalho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pt-BR"/>
          </a:p>
        </p:txBody>
      </p:sp>
      <p:sp>
        <p:nvSpPr>
          <p:cNvPr id="3" name="Espaço Reservado para Data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71C364C-388E-4E81-BCA0-9A73ACF1027E}" type="datetimeFigureOut">
              <a:rPr lang="pt-BR" smtClean="0"/>
              <a:t>17/12/2012</a:t>
            </a:fld>
            <a:endParaRPr lang="pt-BR"/>
          </a:p>
        </p:txBody>
      </p:sp>
      <p:sp>
        <p:nvSpPr>
          <p:cNvPr id="4" name="Espaço Reservado para Imagem de Slide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pt-BR"/>
          </a:p>
        </p:txBody>
      </p:sp>
      <p:sp>
        <p:nvSpPr>
          <p:cNvPr id="5" name="Espaço Reservado para Anotações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6" name="Espaço Reservado para Rodapé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pt-BR"/>
          </a:p>
        </p:txBody>
      </p:sp>
      <p:sp>
        <p:nvSpPr>
          <p:cNvPr id="7" name="Espaço Reservado para Número de Slid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0EDE403-BEFB-4142-B29C-FE4E78409275}" type="slidenum">
              <a:rPr lang="pt-BR" smtClean="0"/>
              <a:t>‹nº›</a:t>
            </a:fld>
            <a:endParaRPr lang="pt-BR"/>
          </a:p>
        </p:txBody>
      </p:sp>
    </p:spTree>
    <p:extLst>
      <p:ext uri="{BB962C8B-B14F-4D97-AF65-F5344CB8AC3E}">
        <p14:creationId xmlns:p14="http://schemas.microsoft.com/office/powerpoint/2010/main" val="156385901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endParaRPr lang="pt-BR"/>
          </a:p>
        </p:txBody>
      </p:sp>
      <p:sp>
        <p:nvSpPr>
          <p:cNvPr id="4" name="Espaço Reservado para Número de Slide 3"/>
          <p:cNvSpPr>
            <a:spLocks noGrp="1"/>
          </p:cNvSpPr>
          <p:nvPr>
            <p:ph type="sldNum" sz="quarter" idx="10"/>
          </p:nvPr>
        </p:nvSpPr>
        <p:spPr/>
        <p:txBody>
          <a:bodyPr/>
          <a:lstStyle/>
          <a:p>
            <a:fld id="{B0EDE403-BEFB-4142-B29C-FE4E78409275}" type="slidenum">
              <a:rPr lang="pt-BR" smtClean="0"/>
              <a:t>1</a:t>
            </a:fld>
            <a:endParaRPr lang="pt-BR"/>
          </a:p>
        </p:txBody>
      </p:sp>
    </p:spTree>
    <p:extLst>
      <p:ext uri="{BB962C8B-B14F-4D97-AF65-F5344CB8AC3E}">
        <p14:creationId xmlns:p14="http://schemas.microsoft.com/office/powerpoint/2010/main" val="12557710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endParaRPr lang="pt-BR" dirty="0"/>
          </a:p>
        </p:txBody>
      </p:sp>
      <p:sp>
        <p:nvSpPr>
          <p:cNvPr id="4" name="Espaço Reservado para Número de Slide 3"/>
          <p:cNvSpPr>
            <a:spLocks noGrp="1"/>
          </p:cNvSpPr>
          <p:nvPr>
            <p:ph type="sldNum" sz="quarter" idx="10"/>
          </p:nvPr>
        </p:nvSpPr>
        <p:spPr/>
        <p:txBody>
          <a:bodyPr/>
          <a:lstStyle/>
          <a:p>
            <a:fld id="{B0EDE403-BEFB-4142-B29C-FE4E78409275}" type="slidenum">
              <a:rPr lang="pt-BR" smtClean="0"/>
              <a:t>4</a:t>
            </a:fld>
            <a:endParaRPr lang="pt-BR"/>
          </a:p>
        </p:txBody>
      </p:sp>
    </p:spTree>
    <p:extLst>
      <p:ext uri="{BB962C8B-B14F-4D97-AF65-F5344CB8AC3E}">
        <p14:creationId xmlns:p14="http://schemas.microsoft.com/office/powerpoint/2010/main" val="193188332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endParaRPr lang="pt-BR" dirty="0"/>
          </a:p>
        </p:txBody>
      </p:sp>
      <p:sp>
        <p:nvSpPr>
          <p:cNvPr id="4" name="Espaço Reservado para Número de Slide 3"/>
          <p:cNvSpPr>
            <a:spLocks noGrp="1"/>
          </p:cNvSpPr>
          <p:nvPr>
            <p:ph type="sldNum" sz="quarter" idx="10"/>
          </p:nvPr>
        </p:nvSpPr>
        <p:spPr/>
        <p:txBody>
          <a:bodyPr/>
          <a:lstStyle/>
          <a:p>
            <a:fld id="{B0EDE403-BEFB-4142-B29C-FE4E78409275}" type="slidenum">
              <a:rPr lang="pt-BR" smtClean="0"/>
              <a:t>5</a:t>
            </a:fld>
            <a:endParaRPr lang="pt-BR"/>
          </a:p>
        </p:txBody>
      </p:sp>
    </p:spTree>
    <p:extLst>
      <p:ext uri="{BB962C8B-B14F-4D97-AF65-F5344CB8AC3E}">
        <p14:creationId xmlns:p14="http://schemas.microsoft.com/office/powerpoint/2010/main" val="193188332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endParaRPr lang="pt-BR" dirty="0"/>
          </a:p>
        </p:txBody>
      </p:sp>
      <p:sp>
        <p:nvSpPr>
          <p:cNvPr id="4" name="Espaço Reservado para Número de Slide 3"/>
          <p:cNvSpPr>
            <a:spLocks noGrp="1"/>
          </p:cNvSpPr>
          <p:nvPr>
            <p:ph type="sldNum" sz="quarter" idx="10"/>
          </p:nvPr>
        </p:nvSpPr>
        <p:spPr/>
        <p:txBody>
          <a:bodyPr/>
          <a:lstStyle/>
          <a:p>
            <a:fld id="{B0EDE403-BEFB-4142-B29C-FE4E78409275}" type="slidenum">
              <a:rPr lang="pt-BR" smtClean="0"/>
              <a:t>6</a:t>
            </a:fld>
            <a:endParaRPr lang="pt-BR"/>
          </a:p>
        </p:txBody>
      </p:sp>
    </p:spTree>
    <p:extLst>
      <p:ext uri="{BB962C8B-B14F-4D97-AF65-F5344CB8AC3E}">
        <p14:creationId xmlns:p14="http://schemas.microsoft.com/office/powerpoint/2010/main" val="193188332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endParaRPr lang="pt-BR" dirty="0"/>
          </a:p>
        </p:txBody>
      </p:sp>
      <p:sp>
        <p:nvSpPr>
          <p:cNvPr id="4" name="Espaço Reservado para Número de Slide 3"/>
          <p:cNvSpPr>
            <a:spLocks noGrp="1"/>
          </p:cNvSpPr>
          <p:nvPr>
            <p:ph type="sldNum" sz="quarter" idx="10"/>
          </p:nvPr>
        </p:nvSpPr>
        <p:spPr/>
        <p:txBody>
          <a:bodyPr/>
          <a:lstStyle/>
          <a:p>
            <a:fld id="{B0EDE403-BEFB-4142-B29C-FE4E78409275}" type="slidenum">
              <a:rPr lang="pt-BR" smtClean="0"/>
              <a:t>7</a:t>
            </a:fld>
            <a:endParaRPr lang="pt-BR"/>
          </a:p>
        </p:txBody>
      </p:sp>
    </p:spTree>
    <p:extLst>
      <p:ext uri="{BB962C8B-B14F-4D97-AF65-F5344CB8AC3E}">
        <p14:creationId xmlns:p14="http://schemas.microsoft.com/office/powerpoint/2010/main" val="193188332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endParaRPr lang="pt-BR" dirty="0"/>
          </a:p>
        </p:txBody>
      </p:sp>
      <p:sp>
        <p:nvSpPr>
          <p:cNvPr id="4" name="Espaço Reservado para Número de Slide 3"/>
          <p:cNvSpPr>
            <a:spLocks noGrp="1"/>
          </p:cNvSpPr>
          <p:nvPr>
            <p:ph type="sldNum" sz="quarter" idx="10"/>
          </p:nvPr>
        </p:nvSpPr>
        <p:spPr/>
        <p:txBody>
          <a:bodyPr/>
          <a:lstStyle/>
          <a:p>
            <a:fld id="{B0EDE403-BEFB-4142-B29C-FE4E78409275}" type="slidenum">
              <a:rPr lang="pt-BR" smtClean="0"/>
              <a:t>8</a:t>
            </a:fld>
            <a:endParaRPr lang="pt-BR"/>
          </a:p>
        </p:txBody>
      </p:sp>
    </p:spTree>
    <p:extLst>
      <p:ext uri="{BB962C8B-B14F-4D97-AF65-F5344CB8AC3E}">
        <p14:creationId xmlns:p14="http://schemas.microsoft.com/office/powerpoint/2010/main" val="193188332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endParaRPr lang="pt-BR" dirty="0"/>
          </a:p>
        </p:txBody>
      </p:sp>
      <p:sp>
        <p:nvSpPr>
          <p:cNvPr id="4" name="Espaço Reservado para Número de Slide 3"/>
          <p:cNvSpPr>
            <a:spLocks noGrp="1"/>
          </p:cNvSpPr>
          <p:nvPr>
            <p:ph type="sldNum" sz="quarter" idx="10"/>
          </p:nvPr>
        </p:nvSpPr>
        <p:spPr/>
        <p:txBody>
          <a:bodyPr/>
          <a:lstStyle/>
          <a:p>
            <a:fld id="{8C5C685E-0884-47C9-9E29-29F4731DB53D}" type="slidenum">
              <a:rPr lang="pt-BR" smtClean="0"/>
              <a:pPr/>
              <a:t>9</a:t>
            </a:fld>
            <a:endParaRPr lang="pt-BR"/>
          </a:p>
        </p:txBody>
      </p:sp>
    </p:spTree>
    <p:extLst>
      <p:ext uri="{BB962C8B-B14F-4D97-AF65-F5344CB8AC3E}">
        <p14:creationId xmlns:p14="http://schemas.microsoft.com/office/powerpoint/2010/main" val="246713333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endParaRPr lang="pt-BR" dirty="0"/>
          </a:p>
        </p:txBody>
      </p:sp>
      <p:sp>
        <p:nvSpPr>
          <p:cNvPr id="4" name="Espaço Reservado para Número de Slide 3"/>
          <p:cNvSpPr>
            <a:spLocks noGrp="1"/>
          </p:cNvSpPr>
          <p:nvPr>
            <p:ph type="sldNum" sz="quarter" idx="10"/>
          </p:nvPr>
        </p:nvSpPr>
        <p:spPr/>
        <p:txBody>
          <a:bodyPr/>
          <a:lstStyle/>
          <a:p>
            <a:fld id="{8C5C685E-0884-47C9-9E29-29F4731DB53D}" type="slidenum">
              <a:rPr lang="pt-BR" smtClean="0"/>
              <a:pPr/>
              <a:t>10</a:t>
            </a:fld>
            <a:endParaRPr lang="pt-BR"/>
          </a:p>
        </p:txBody>
      </p:sp>
    </p:spTree>
    <p:extLst>
      <p:ext uri="{BB962C8B-B14F-4D97-AF65-F5344CB8AC3E}">
        <p14:creationId xmlns:p14="http://schemas.microsoft.com/office/powerpoint/2010/main" val="422910058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ide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685800" y="2130425"/>
            <a:ext cx="7772400" cy="1470025"/>
          </a:xfrm>
        </p:spPr>
        <p:txBody>
          <a:bodyPr/>
          <a:lstStyle/>
          <a:p>
            <a:r>
              <a:rPr lang="pt-BR" smtClean="0"/>
              <a:t>Clique para editar o título mestre</a:t>
            </a:r>
            <a:endParaRPr lang="pt-BR"/>
          </a:p>
        </p:txBody>
      </p:sp>
      <p:sp>
        <p:nvSpPr>
          <p:cNvPr id="3" name="Subtítulo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pt-BR" smtClean="0"/>
              <a:t>Clique para editar o estilo do subtítulo mestre</a:t>
            </a:r>
            <a:endParaRPr lang="pt-BR"/>
          </a:p>
        </p:txBody>
      </p:sp>
      <p:sp>
        <p:nvSpPr>
          <p:cNvPr id="4" name="Espaço Reservado para Data 3"/>
          <p:cNvSpPr>
            <a:spLocks noGrp="1"/>
          </p:cNvSpPr>
          <p:nvPr>
            <p:ph type="dt" sz="half" idx="10"/>
          </p:nvPr>
        </p:nvSpPr>
        <p:spPr/>
        <p:txBody>
          <a:bodyPr/>
          <a:lstStyle/>
          <a:p>
            <a:fld id="{528CF9C9-3C77-4901-AA4A-2ED17E904193}" type="datetime1">
              <a:rPr lang="pt-BR" smtClean="0"/>
              <a:t>17/12/2012</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B33331DA-A884-4159-8F4C-34135597E28F}" type="slidenum">
              <a:rPr lang="pt-BR" smtClean="0"/>
              <a:t>‹nº›</a:t>
            </a:fld>
            <a:endParaRPr lang="pt-BR"/>
          </a:p>
        </p:txBody>
      </p:sp>
    </p:spTree>
    <p:extLst>
      <p:ext uri="{BB962C8B-B14F-4D97-AF65-F5344CB8AC3E}">
        <p14:creationId xmlns:p14="http://schemas.microsoft.com/office/powerpoint/2010/main" val="1388286150"/>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título mestre</a:t>
            </a:r>
            <a:endParaRPr lang="pt-BR"/>
          </a:p>
        </p:txBody>
      </p:sp>
      <p:sp>
        <p:nvSpPr>
          <p:cNvPr id="3" name="Espaço Reservado para Texto Vertical 2"/>
          <p:cNvSpPr>
            <a:spLocks noGrp="1"/>
          </p:cNvSpPr>
          <p:nvPr>
            <p:ph type="body" orient="vert" idx="1"/>
          </p:nvPr>
        </p:nvSpPr>
        <p:spPr/>
        <p:txBody>
          <a:bodyPr vert="eaVert"/>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Data 3"/>
          <p:cNvSpPr>
            <a:spLocks noGrp="1"/>
          </p:cNvSpPr>
          <p:nvPr>
            <p:ph type="dt" sz="half" idx="10"/>
          </p:nvPr>
        </p:nvSpPr>
        <p:spPr/>
        <p:txBody>
          <a:bodyPr/>
          <a:lstStyle/>
          <a:p>
            <a:fld id="{46DFCCF9-4ACE-4A9D-B3B5-8B6A1CE838FF}" type="datetime1">
              <a:rPr lang="pt-BR" smtClean="0"/>
              <a:t>17/12/2012</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B33331DA-A884-4159-8F4C-34135597E28F}" type="slidenum">
              <a:rPr lang="pt-BR" smtClean="0"/>
              <a:t>‹nº›</a:t>
            </a:fld>
            <a:endParaRPr lang="pt-BR"/>
          </a:p>
        </p:txBody>
      </p:sp>
    </p:spTree>
    <p:extLst>
      <p:ext uri="{BB962C8B-B14F-4D97-AF65-F5344CB8AC3E}">
        <p14:creationId xmlns:p14="http://schemas.microsoft.com/office/powerpoint/2010/main" val="222229183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e texto verticais">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6629400" y="274638"/>
            <a:ext cx="2057400" cy="5851525"/>
          </a:xfrm>
        </p:spPr>
        <p:txBody>
          <a:bodyPr vert="eaVert"/>
          <a:lstStyle/>
          <a:p>
            <a:r>
              <a:rPr lang="pt-BR" smtClean="0"/>
              <a:t>Clique para editar o título mestre</a:t>
            </a:r>
            <a:endParaRPr lang="pt-BR"/>
          </a:p>
        </p:txBody>
      </p:sp>
      <p:sp>
        <p:nvSpPr>
          <p:cNvPr id="3" name="Espaço Reservado para Texto Vertical 2"/>
          <p:cNvSpPr>
            <a:spLocks noGrp="1"/>
          </p:cNvSpPr>
          <p:nvPr>
            <p:ph type="body" orient="vert" idx="1"/>
          </p:nvPr>
        </p:nvSpPr>
        <p:spPr>
          <a:xfrm>
            <a:off x="457200" y="274638"/>
            <a:ext cx="6019800" cy="5851525"/>
          </a:xfrm>
        </p:spPr>
        <p:txBody>
          <a:bodyPr vert="eaVert"/>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Data 3"/>
          <p:cNvSpPr>
            <a:spLocks noGrp="1"/>
          </p:cNvSpPr>
          <p:nvPr>
            <p:ph type="dt" sz="half" idx="10"/>
          </p:nvPr>
        </p:nvSpPr>
        <p:spPr/>
        <p:txBody>
          <a:bodyPr/>
          <a:lstStyle/>
          <a:p>
            <a:fld id="{58E4A808-5B20-416C-8865-FE7F5F2E463F}" type="datetime1">
              <a:rPr lang="pt-BR" smtClean="0"/>
              <a:t>17/12/2012</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B33331DA-A884-4159-8F4C-34135597E28F}" type="slidenum">
              <a:rPr lang="pt-BR" smtClean="0"/>
              <a:t>‹nº›</a:t>
            </a:fld>
            <a:endParaRPr lang="pt-BR"/>
          </a:p>
        </p:txBody>
      </p:sp>
    </p:spTree>
    <p:extLst>
      <p:ext uri="{BB962C8B-B14F-4D97-AF65-F5344CB8AC3E}">
        <p14:creationId xmlns:p14="http://schemas.microsoft.com/office/powerpoint/2010/main" val="19744973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título mestre</a:t>
            </a:r>
            <a:endParaRPr lang="pt-BR"/>
          </a:p>
        </p:txBody>
      </p:sp>
      <p:sp>
        <p:nvSpPr>
          <p:cNvPr id="3" name="Espaço Reservado para Conteúdo 2"/>
          <p:cNvSpPr>
            <a:spLocks noGrp="1"/>
          </p:cNvSpPr>
          <p:nvPr>
            <p:ph idx="1"/>
          </p:nvPr>
        </p:nvSpPr>
        <p:spPr/>
        <p:txBody>
          <a:body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Data 3"/>
          <p:cNvSpPr>
            <a:spLocks noGrp="1"/>
          </p:cNvSpPr>
          <p:nvPr>
            <p:ph type="dt" sz="half" idx="10"/>
          </p:nvPr>
        </p:nvSpPr>
        <p:spPr/>
        <p:txBody>
          <a:bodyPr/>
          <a:lstStyle/>
          <a:p>
            <a:fld id="{7BE7F57A-DA8E-4EB2-A0CC-9575398771FC}" type="datetime1">
              <a:rPr lang="pt-BR" smtClean="0"/>
              <a:t>17/12/2012</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B33331DA-A884-4159-8F4C-34135597E28F}" type="slidenum">
              <a:rPr lang="pt-BR" smtClean="0"/>
              <a:t>‹nº›</a:t>
            </a:fld>
            <a:endParaRPr lang="pt-BR"/>
          </a:p>
        </p:txBody>
      </p:sp>
    </p:spTree>
    <p:extLst>
      <p:ext uri="{BB962C8B-B14F-4D97-AF65-F5344CB8AC3E}">
        <p14:creationId xmlns:p14="http://schemas.microsoft.com/office/powerpoint/2010/main" val="109545935"/>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Cabeçalho da Seção">
    <p:spTree>
      <p:nvGrpSpPr>
        <p:cNvPr id="1" name=""/>
        <p:cNvGrpSpPr/>
        <p:nvPr/>
      </p:nvGrpSpPr>
      <p:grpSpPr>
        <a:xfrm>
          <a:off x="0" y="0"/>
          <a:ext cx="0" cy="0"/>
          <a:chOff x="0" y="0"/>
          <a:chExt cx="0" cy="0"/>
        </a:xfrm>
      </p:grpSpPr>
      <p:sp>
        <p:nvSpPr>
          <p:cNvPr id="2" name="Título 1"/>
          <p:cNvSpPr>
            <a:spLocks noGrp="1"/>
          </p:cNvSpPr>
          <p:nvPr>
            <p:ph type="title"/>
          </p:nvPr>
        </p:nvSpPr>
        <p:spPr>
          <a:xfrm>
            <a:off x="722313" y="4406900"/>
            <a:ext cx="7772400" cy="1362075"/>
          </a:xfrm>
        </p:spPr>
        <p:txBody>
          <a:bodyPr anchor="t"/>
          <a:lstStyle>
            <a:lvl1pPr algn="l">
              <a:defRPr sz="4000" b="1" cap="all"/>
            </a:lvl1pPr>
          </a:lstStyle>
          <a:p>
            <a:r>
              <a:rPr lang="pt-BR" smtClean="0"/>
              <a:t>Clique para editar o título mestre</a:t>
            </a:r>
            <a:endParaRPr lang="pt-BR"/>
          </a:p>
        </p:txBody>
      </p:sp>
      <p:sp>
        <p:nvSpPr>
          <p:cNvPr id="3" name="Espaço Reservado para Texto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t-BR" smtClean="0"/>
              <a:t>Clique para editar o texto mestre</a:t>
            </a:r>
          </a:p>
        </p:txBody>
      </p:sp>
      <p:sp>
        <p:nvSpPr>
          <p:cNvPr id="4" name="Espaço Reservado para Data 3"/>
          <p:cNvSpPr>
            <a:spLocks noGrp="1"/>
          </p:cNvSpPr>
          <p:nvPr>
            <p:ph type="dt" sz="half" idx="10"/>
          </p:nvPr>
        </p:nvSpPr>
        <p:spPr/>
        <p:txBody>
          <a:bodyPr/>
          <a:lstStyle/>
          <a:p>
            <a:fld id="{821CBC26-0F6F-4224-8C05-6612ABAB6297}" type="datetime1">
              <a:rPr lang="pt-BR" smtClean="0"/>
              <a:t>17/12/2012</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B33331DA-A884-4159-8F4C-34135597E28F}" type="slidenum">
              <a:rPr lang="pt-BR" smtClean="0"/>
              <a:t>‹nº›</a:t>
            </a:fld>
            <a:endParaRPr lang="pt-BR"/>
          </a:p>
        </p:txBody>
      </p:sp>
    </p:spTree>
    <p:extLst>
      <p:ext uri="{BB962C8B-B14F-4D97-AF65-F5344CB8AC3E}">
        <p14:creationId xmlns:p14="http://schemas.microsoft.com/office/powerpoint/2010/main" val="268130716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título mestre</a:t>
            </a:r>
            <a:endParaRPr lang="pt-BR"/>
          </a:p>
        </p:txBody>
      </p:sp>
      <p:sp>
        <p:nvSpPr>
          <p:cNvPr id="3" name="Espaço Reservado para Conteúdo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Conteúdo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5" name="Espaço Reservado para Data 4"/>
          <p:cNvSpPr>
            <a:spLocks noGrp="1"/>
          </p:cNvSpPr>
          <p:nvPr>
            <p:ph type="dt" sz="half" idx="10"/>
          </p:nvPr>
        </p:nvSpPr>
        <p:spPr/>
        <p:txBody>
          <a:bodyPr/>
          <a:lstStyle/>
          <a:p>
            <a:fld id="{70805874-5AE6-45F6-97FC-E4D0F60F6527}" type="datetime1">
              <a:rPr lang="pt-BR" smtClean="0"/>
              <a:t>17/12/2012</a:t>
            </a:fld>
            <a:endParaRPr lang="pt-BR"/>
          </a:p>
        </p:txBody>
      </p:sp>
      <p:sp>
        <p:nvSpPr>
          <p:cNvPr id="6" name="Espaço Reservado para Rodapé 5"/>
          <p:cNvSpPr>
            <a:spLocks noGrp="1"/>
          </p:cNvSpPr>
          <p:nvPr>
            <p:ph type="ftr" sz="quarter" idx="11"/>
          </p:nvPr>
        </p:nvSpPr>
        <p:spPr/>
        <p:txBody>
          <a:bodyPr/>
          <a:lstStyle/>
          <a:p>
            <a:endParaRPr lang="pt-BR"/>
          </a:p>
        </p:txBody>
      </p:sp>
      <p:sp>
        <p:nvSpPr>
          <p:cNvPr id="7" name="Espaço Reservado para Número de Slide 6"/>
          <p:cNvSpPr>
            <a:spLocks noGrp="1"/>
          </p:cNvSpPr>
          <p:nvPr>
            <p:ph type="sldNum" sz="quarter" idx="12"/>
          </p:nvPr>
        </p:nvSpPr>
        <p:spPr/>
        <p:txBody>
          <a:bodyPr/>
          <a:lstStyle/>
          <a:p>
            <a:fld id="{B33331DA-A884-4159-8F4C-34135597E28F}" type="slidenum">
              <a:rPr lang="pt-BR" smtClean="0"/>
              <a:t>‹nº›</a:t>
            </a:fld>
            <a:endParaRPr lang="pt-BR"/>
          </a:p>
        </p:txBody>
      </p:sp>
    </p:spTree>
    <p:extLst>
      <p:ext uri="{BB962C8B-B14F-4D97-AF65-F5344CB8AC3E}">
        <p14:creationId xmlns:p14="http://schemas.microsoft.com/office/powerpoint/2010/main" val="148836177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lvl1pPr>
              <a:defRPr/>
            </a:lvl1pPr>
          </a:lstStyle>
          <a:p>
            <a:r>
              <a:rPr lang="pt-BR" smtClean="0"/>
              <a:t>Clique para editar o título mestre</a:t>
            </a:r>
            <a:endParaRPr lang="pt-BR"/>
          </a:p>
        </p:txBody>
      </p:sp>
      <p:sp>
        <p:nvSpPr>
          <p:cNvPr id="3" name="Espaço Reservado para Tex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smtClean="0"/>
              <a:t>Clique para editar o texto mestre</a:t>
            </a:r>
          </a:p>
        </p:txBody>
      </p:sp>
      <p:sp>
        <p:nvSpPr>
          <p:cNvPr id="4" name="Espaço Reservado para Conteúd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5" name="Espaço Reservado para Texto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smtClean="0"/>
              <a:t>Clique para editar o texto mestre</a:t>
            </a:r>
          </a:p>
        </p:txBody>
      </p:sp>
      <p:sp>
        <p:nvSpPr>
          <p:cNvPr id="6" name="Espaço Reservado para Conteúd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7" name="Espaço Reservado para Data 6"/>
          <p:cNvSpPr>
            <a:spLocks noGrp="1"/>
          </p:cNvSpPr>
          <p:nvPr>
            <p:ph type="dt" sz="half" idx="10"/>
          </p:nvPr>
        </p:nvSpPr>
        <p:spPr/>
        <p:txBody>
          <a:bodyPr/>
          <a:lstStyle/>
          <a:p>
            <a:fld id="{1F940B7A-AD23-4D84-A73A-69B6830540B1}" type="datetime1">
              <a:rPr lang="pt-BR" smtClean="0"/>
              <a:t>17/12/2012</a:t>
            </a:fld>
            <a:endParaRPr lang="pt-BR"/>
          </a:p>
        </p:txBody>
      </p:sp>
      <p:sp>
        <p:nvSpPr>
          <p:cNvPr id="8" name="Espaço Reservado para Rodapé 7"/>
          <p:cNvSpPr>
            <a:spLocks noGrp="1"/>
          </p:cNvSpPr>
          <p:nvPr>
            <p:ph type="ftr" sz="quarter" idx="11"/>
          </p:nvPr>
        </p:nvSpPr>
        <p:spPr/>
        <p:txBody>
          <a:bodyPr/>
          <a:lstStyle/>
          <a:p>
            <a:endParaRPr lang="pt-BR"/>
          </a:p>
        </p:txBody>
      </p:sp>
      <p:sp>
        <p:nvSpPr>
          <p:cNvPr id="9" name="Espaço Reservado para Número de Slide 8"/>
          <p:cNvSpPr>
            <a:spLocks noGrp="1"/>
          </p:cNvSpPr>
          <p:nvPr>
            <p:ph type="sldNum" sz="quarter" idx="12"/>
          </p:nvPr>
        </p:nvSpPr>
        <p:spPr/>
        <p:txBody>
          <a:bodyPr/>
          <a:lstStyle/>
          <a:p>
            <a:fld id="{B33331DA-A884-4159-8F4C-34135597E28F}" type="slidenum">
              <a:rPr lang="pt-BR" smtClean="0"/>
              <a:t>‹nº›</a:t>
            </a:fld>
            <a:endParaRPr lang="pt-BR"/>
          </a:p>
        </p:txBody>
      </p:sp>
    </p:spTree>
    <p:extLst>
      <p:ext uri="{BB962C8B-B14F-4D97-AF65-F5344CB8AC3E}">
        <p14:creationId xmlns:p14="http://schemas.microsoft.com/office/powerpoint/2010/main" val="280075866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título mestre</a:t>
            </a:r>
            <a:endParaRPr lang="pt-BR"/>
          </a:p>
        </p:txBody>
      </p:sp>
      <p:sp>
        <p:nvSpPr>
          <p:cNvPr id="3" name="Espaço Reservado para Data 2"/>
          <p:cNvSpPr>
            <a:spLocks noGrp="1"/>
          </p:cNvSpPr>
          <p:nvPr>
            <p:ph type="dt" sz="half" idx="10"/>
          </p:nvPr>
        </p:nvSpPr>
        <p:spPr/>
        <p:txBody>
          <a:bodyPr/>
          <a:lstStyle/>
          <a:p>
            <a:fld id="{F6164F21-0827-44B2-B02F-F1755D0604A6}" type="datetime1">
              <a:rPr lang="pt-BR" smtClean="0"/>
              <a:t>17/12/2012</a:t>
            </a:fld>
            <a:endParaRPr lang="pt-BR"/>
          </a:p>
        </p:txBody>
      </p:sp>
      <p:sp>
        <p:nvSpPr>
          <p:cNvPr id="4" name="Espaço Reservado para Rodapé 3"/>
          <p:cNvSpPr>
            <a:spLocks noGrp="1"/>
          </p:cNvSpPr>
          <p:nvPr>
            <p:ph type="ftr" sz="quarter" idx="11"/>
          </p:nvPr>
        </p:nvSpPr>
        <p:spPr/>
        <p:txBody>
          <a:bodyPr/>
          <a:lstStyle/>
          <a:p>
            <a:endParaRPr lang="pt-BR"/>
          </a:p>
        </p:txBody>
      </p:sp>
      <p:sp>
        <p:nvSpPr>
          <p:cNvPr id="5" name="Espaço Reservado para Número de Slide 4"/>
          <p:cNvSpPr>
            <a:spLocks noGrp="1"/>
          </p:cNvSpPr>
          <p:nvPr>
            <p:ph type="sldNum" sz="quarter" idx="12"/>
          </p:nvPr>
        </p:nvSpPr>
        <p:spPr/>
        <p:txBody>
          <a:bodyPr/>
          <a:lstStyle/>
          <a:p>
            <a:fld id="{B33331DA-A884-4159-8F4C-34135597E28F}" type="slidenum">
              <a:rPr lang="pt-BR" smtClean="0"/>
              <a:t>‹nº›</a:t>
            </a:fld>
            <a:endParaRPr lang="pt-BR"/>
          </a:p>
        </p:txBody>
      </p:sp>
    </p:spTree>
    <p:extLst>
      <p:ext uri="{BB962C8B-B14F-4D97-AF65-F5344CB8AC3E}">
        <p14:creationId xmlns:p14="http://schemas.microsoft.com/office/powerpoint/2010/main" val="315225704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Espaço Reservado para Data 1"/>
          <p:cNvSpPr>
            <a:spLocks noGrp="1"/>
          </p:cNvSpPr>
          <p:nvPr>
            <p:ph type="dt" sz="half" idx="10"/>
          </p:nvPr>
        </p:nvSpPr>
        <p:spPr/>
        <p:txBody>
          <a:bodyPr/>
          <a:lstStyle/>
          <a:p>
            <a:fld id="{D2A676EB-878B-412F-B47D-DEC8E3C7017C}" type="datetime1">
              <a:rPr lang="pt-BR" smtClean="0"/>
              <a:t>17/12/2012</a:t>
            </a:fld>
            <a:endParaRPr lang="pt-BR"/>
          </a:p>
        </p:txBody>
      </p:sp>
      <p:sp>
        <p:nvSpPr>
          <p:cNvPr id="3" name="Espaço Reservado para Rodapé 2"/>
          <p:cNvSpPr>
            <a:spLocks noGrp="1"/>
          </p:cNvSpPr>
          <p:nvPr>
            <p:ph type="ftr" sz="quarter" idx="11"/>
          </p:nvPr>
        </p:nvSpPr>
        <p:spPr/>
        <p:txBody>
          <a:bodyPr/>
          <a:lstStyle/>
          <a:p>
            <a:endParaRPr lang="pt-BR"/>
          </a:p>
        </p:txBody>
      </p:sp>
      <p:sp>
        <p:nvSpPr>
          <p:cNvPr id="4" name="Espaço Reservado para Número de Slide 3"/>
          <p:cNvSpPr>
            <a:spLocks noGrp="1"/>
          </p:cNvSpPr>
          <p:nvPr>
            <p:ph type="sldNum" sz="quarter" idx="12"/>
          </p:nvPr>
        </p:nvSpPr>
        <p:spPr/>
        <p:txBody>
          <a:bodyPr/>
          <a:lstStyle/>
          <a:p>
            <a:fld id="{B33331DA-A884-4159-8F4C-34135597E28F}" type="slidenum">
              <a:rPr lang="pt-BR" smtClean="0"/>
              <a:t>‹nº›</a:t>
            </a:fld>
            <a:endParaRPr lang="pt-BR"/>
          </a:p>
        </p:txBody>
      </p:sp>
    </p:spTree>
    <p:extLst>
      <p:ext uri="{BB962C8B-B14F-4D97-AF65-F5344CB8AC3E}">
        <p14:creationId xmlns:p14="http://schemas.microsoft.com/office/powerpoint/2010/main" val="149960643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3050"/>
            <a:ext cx="3008313" cy="1162050"/>
          </a:xfrm>
        </p:spPr>
        <p:txBody>
          <a:bodyPr anchor="b"/>
          <a:lstStyle>
            <a:lvl1pPr algn="l">
              <a:defRPr sz="2000" b="1"/>
            </a:lvl1pPr>
          </a:lstStyle>
          <a:p>
            <a:r>
              <a:rPr lang="pt-BR" smtClean="0"/>
              <a:t>Clique para editar o título mestre</a:t>
            </a:r>
            <a:endParaRPr lang="pt-BR"/>
          </a:p>
        </p:txBody>
      </p:sp>
      <p:sp>
        <p:nvSpPr>
          <p:cNvPr id="3" name="Espaço Reservado para Conteúdo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Texto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smtClean="0"/>
              <a:t>Clique para editar o texto mestre</a:t>
            </a:r>
          </a:p>
        </p:txBody>
      </p:sp>
      <p:sp>
        <p:nvSpPr>
          <p:cNvPr id="5" name="Espaço Reservado para Data 4"/>
          <p:cNvSpPr>
            <a:spLocks noGrp="1"/>
          </p:cNvSpPr>
          <p:nvPr>
            <p:ph type="dt" sz="half" idx="10"/>
          </p:nvPr>
        </p:nvSpPr>
        <p:spPr/>
        <p:txBody>
          <a:bodyPr/>
          <a:lstStyle/>
          <a:p>
            <a:fld id="{7E5A8D7A-1AD6-477E-A563-DA0A205B0719}" type="datetime1">
              <a:rPr lang="pt-BR" smtClean="0"/>
              <a:t>17/12/2012</a:t>
            </a:fld>
            <a:endParaRPr lang="pt-BR"/>
          </a:p>
        </p:txBody>
      </p:sp>
      <p:sp>
        <p:nvSpPr>
          <p:cNvPr id="6" name="Espaço Reservado para Rodapé 5"/>
          <p:cNvSpPr>
            <a:spLocks noGrp="1"/>
          </p:cNvSpPr>
          <p:nvPr>
            <p:ph type="ftr" sz="quarter" idx="11"/>
          </p:nvPr>
        </p:nvSpPr>
        <p:spPr/>
        <p:txBody>
          <a:bodyPr/>
          <a:lstStyle/>
          <a:p>
            <a:endParaRPr lang="pt-BR"/>
          </a:p>
        </p:txBody>
      </p:sp>
      <p:sp>
        <p:nvSpPr>
          <p:cNvPr id="7" name="Espaço Reservado para Número de Slide 6"/>
          <p:cNvSpPr>
            <a:spLocks noGrp="1"/>
          </p:cNvSpPr>
          <p:nvPr>
            <p:ph type="sldNum" sz="quarter" idx="12"/>
          </p:nvPr>
        </p:nvSpPr>
        <p:spPr/>
        <p:txBody>
          <a:bodyPr/>
          <a:lstStyle/>
          <a:p>
            <a:fld id="{B33331DA-A884-4159-8F4C-34135597E28F}" type="slidenum">
              <a:rPr lang="pt-BR" smtClean="0"/>
              <a:t>‹nº›</a:t>
            </a:fld>
            <a:endParaRPr lang="pt-BR"/>
          </a:p>
        </p:txBody>
      </p:sp>
    </p:spTree>
    <p:extLst>
      <p:ext uri="{BB962C8B-B14F-4D97-AF65-F5344CB8AC3E}">
        <p14:creationId xmlns:p14="http://schemas.microsoft.com/office/powerpoint/2010/main" val="378976621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m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1792288" y="4800600"/>
            <a:ext cx="5486400" cy="566738"/>
          </a:xfrm>
        </p:spPr>
        <p:txBody>
          <a:bodyPr anchor="b"/>
          <a:lstStyle>
            <a:lvl1pPr algn="l">
              <a:defRPr sz="2000" b="1"/>
            </a:lvl1pPr>
          </a:lstStyle>
          <a:p>
            <a:r>
              <a:rPr lang="pt-BR" smtClean="0"/>
              <a:t>Clique para editar o título mestre</a:t>
            </a:r>
            <a:endParaRPr lang="pt-BR"/>
          </a:p>
        </p:txBody>
      </p:sp>
      <p:sp>
        <p:nvSpPr>
          <p:cNvPr id="3" name="Espaço Reservado para Imagem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pt-BR"/>
          </a:p>
        </p:txBody>
      </p:sp>
      <p:sp>
        <p:nvSpPr>
          <p:cNvPr id="4" name="Espaço Reservado para Tex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smtClean="0"/>
              <a:t>Clique para editar o texto mestre</a:t>
            </a:r>
          </a:p>
        </p:txBody>
      </p:sp>
      <p:sp>
        <p:nvSpPr>
          <p:cNvPr id="5" name="Espaço Reservado para Data 4"/>
          <p:cNvSpPr>
            <a:spLocks noGrp="1"/>
          </p:cNvSpPr>
          <p:nvPr>
            <p:ph type="dt" sz="half" idx="10"/>
          </p:nvPr>
        </p:nvSpPr>
        <p:spPr/>
        <p:txBody>
          <a:bodyPr/>
          <a:lstStyle/>
          <a:p>
            <a:fld id="{A03D7E10-8BAA-4207-B038-189C7FA9D243}" type="datetime1">
              <a:rPr lang="pt-BR" smtClean="0"/>
              <a:t>17/12/2012</a:t>
            </a:fld>
            <a:endParaRPr lang="pt-BR"/>
          </a:p>
        </p:txBody>
      </p:sp>
      <p:sp>
        <p:nvSpPr>
          <p:cNvPr id="6" name="Espaço Reservado para Rodapé 5"/>
          <p:cNvSpPr>
            <a:spLocks noGrp="1"/>
          </p:cNvSpPr>
          <p:nvPr>
            <p:ph type="ftr" sz="quarter" idx="11"/>
          </p:nvPr>
        </p:nvSpPr>
        <p:spPr/>
        <p:txBody>
          <a:bodyPr/>
          <a:lstStyle/>
          <a:p>
            <a:endParaRPr lang="pt-BR"/>
          </a:p>
        </p:txBody>
      </p:sp>
      <p:sp>
        <p:nvSpPr>
          <p:cNvPr id="7" name="Espaço Reservado para Número de Slide 6"/>
          <p:cNvSpPr>
            <a:spLocks noGrp="1"/>
          </p:cNvSpPr>
          <p:nvPr>
            <p:ph type="sldNum" sz="quarter" idx="12"/>
          </p:nvPr>
        </p:nvSpPr>
        <p:spPr/>
        <p:txBody>
          <a:bodyPr/>
          <a:lstStyle/>
          <a:p>
            <a:fld id="{B33331DA-A884-4159-8F4C-34135597E28F}" type="slidenum">
              <a:rPr lang="pt-BR" smtClean="0"/>
              <a:t>‹nº›</a:t>
            </a:fld>
            <a:endParaRPr lang="pt-BR"/>
          </a:p>
        </p:txBody>
      </p:sp>
    </p:spTree>
    <p:extLst>
      <p:ext uri="{BB962C8B-B14F-4D97-AF65-F5344CB8AC3E}">
        <p14:creationId xmlns:p14="http://schemas.microsoft.com/office/powerpoint/2010/main" val="39253980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ço Reservado para Título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pt-BR" smtClean="0"/>
              <a:t>Clique para editar o título mestre</a:t>
            </a:r>
            <a:endParaRPr lang="pt-BR"/>
          </a:p>
        </p:txBody>
      </p:sp>
      <p:sp>
        <p:nvSpPr>
          <p:cNvPr id="3" name="Espaço Reservado para Texto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Data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B0EE37F-7F14-423A-969B-8403CC206F67}" type="datetime1">
              <a:rPr lang="pt-BR" smtClean="0"/>
              <a:t>17/12/2012</a:t>
            </a:fld>
            <a:endParaRPr lang="pt-BR"/>
          </a:p>
        </p:txBody>
      </p:sp>
      <p:sp>
        <p:nvSpPr>
          <p:cNvPr id="5" name="Espaço Reservado para Rodapé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pt-BR"/>
          </a:p>
        </p:txBody>
      </p:sp>
      <p:sp>
        <p:nvSpPr>
          <p:cNvPr id="6" name="Espaço Reservado para Número de Slid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33331DA-A884-4159-8F4C-34135597E28F}" type="slidenum">
              <a:rPr lang="pt-BR" smtClean="0"/>
              <a:t>‹nº›</a:t>
            </a:fld>
            <a:endParaRPr lang="pt-BR" dirty="0"/>
          </a:p>
        </p:txBody>
      </p:sp>
      <p:pic>
        <p:nvPicPr>
          <p:cNvPr id="7" name="Imagem 6"/>
          <p:cNvPicPr>
            <a:picLocks noChangeAspect="1"/>
          </p:cNvPicPr>
          <p:nvPr userDrawn="1"/>
        </p:nvPicPr>
        <p:blipFill>
          <a:blip r:embed="rId13" cstate="print">
            <a:extLst>
              <a:ext uri="{28A0092B-C50C-407E-A947-70E740481C1C}">
                <a14:useLocalDpi xmlns:a14="http://schemas.microsoft.com/office/drawing/2010/main" val="0"/>
              </a:ext>
            </a:extLst>
          </a:blip>
          <a:stretch>
            <a:fillRect/>
          </a:stretch>
        </p:blipFill>
        <p:spPr>
          <a:xfrm>
            <a:off x="10344" y="0"/>
            <a:ext cx="2208234" cy="980728"/>
          </a:xfrm>
          <a:prstGeom prst="rect">
            <a:avLst/>
          </a:prstGeom>
        </p:spPr>
      </p:pic>
    </p:spTree>
    <p:extLst>
      <p:ext uri="{BB962C8B-B14F-4D97-AF65-F5344CB8AC3E}">
        <p14:creationId xmlns:p14="http://schemas.microsoft.com/office/powerpoint/2010/main" val="112307286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iming>
    <p:tnLst>
      <p:par>
        <p:cTn id="1" dur="indefinite" restart="never" nodeType="tmRoot"/>
      </p:par>
    </p:tnLst>
  </p:timing>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8" Type="http://schemas.openxmlformats.org/officeDocument/2006/relationships/image" Target="../media/image23.png"/><Relationship Id="rId3" Type="http://schemas.openxmlformats.org/officeDocument/2006/relationships/image" Target="../media/image18.png"/><Relationship Id="rId7" Type="http://schemas.openxmlformats.org/officeDocument/2006/relationships/image" Target="../media/image22.png"/><Relationship Id="rId2" Type="http://schemas.openxmlformats.org/officeDocument/2006/relationships/image" Target="../media/image17.png"/><Relationship Id="rId1" Type="http://schemas.openxmlformats.org/officeDocument/2006/relationships/slideLayout" Target="../slideLayouts/slideLayout2.xml"/><Relationship Id="rId6" Type="http://schemas.openxmlformats.org/officeDocument/2006/relationships/image" Target="../media/image21.png"/><Relationship Id="rId5" Type="http://schemas.openxmlformats.org/officeDocument/2006/relationships/image" Target="../media/image20.png"/><Relationship Id="rId4" Type="http://schemas.openxmlformats.org/officeDocument/2006/relationships/image" Target="../media/image19.png"/></Relationships>
</file>

<file path=ppt/slides/_rels/slide14.xml.rels><?xml version="1.0" encoding="UTF-8" standalone="yes"?>
<Relationships xmlns="http://schemas.openxmlformats.org/package/2006/relationships"><Relationship Id="rId8" Type="http://schemas.openxmlformats.org/officeDocument/2006/relationships/image" Target="../media/image30.png"/><Relationship Id="rId3" Type="http://schemas.openxmlformats.org/officeDocument/2006/relationships/image" Target="../media/image25.png"/><Relationship Id="rId7" Type="http://schemas.openxmlformats.org/officeDocument/2006/relationships/image" Target="../media/image29.png"/><Relationship Id="rId2" Type="http://schemas.openxmlformats.org/officeDocument/2006/relationships/image" Target="../media/image14.jpeg"/><Relationship Id="rId1" Type="http://schemas.openxmlformats.org/officeDocument/2006/relationships/slideLayout" Target="../slideLayouts/slideLayout2.xml"/><Relationship Id="rId6" Type="http://schemas.openxmlformats.org/officeDocument/2006/relationships/image" Target="../media/image28.png"/><Relationship Id="rId5" Type="http://schemas.openxmlformats.org/officeDocument/2006/relationships/image" Target="../media/image27.png"/><Relationship Id="rId4" Type="http://schemas.openxmlformats.org/officeDocument/2006/relationships/image" Target="../media/image26.png"/></Relationships>
</file>

<file path=ppt/slides/_rels/slide15.xml.rels><?xml version="1.0" encoding="UTF-8" standalone="yes"?>
<Relationships xmlns="http://schemas.openxmlformats.org/package/2006/relationships"><Relationship Id="rId3" Type="http://schemas.openxmlformats.org/officeDocument/2006/relationships/image" Target="../media/image32.png"/><Relationship Id="rId7" Type="http://schemas.openxmlformats.org/officeDocument/2006/relationships/image" Target="../media/image16.png"/><Relationship Id="rId2" Type="http://schemas.openxmlformats.org/officeDocument/2006/relationships/image" Target="../media/image31.png"/><Relationship Id="rId1" Type="http://schemas.openxmlformats.org/officeDocument/2006/relationships/slideLayout" Target="../slideLayouts/slideLayout2.xml"/><Relationship Id="rId6" Type="http://schemas.openxmlformats.org/officeDocument/2006/relationships/image" Target="../media/image35.png"/><Relationship Id="rId5" Type="http://schemas.openxmlformats.org/officeDocument/2006/relationships/image" Target="../media/image34.png"/><Relationship Id="rId4" Type="http://schemas.openxmlformats.org/officeDocument/2006/relationships/image" Target="../media/image33.png"/></Relationships>
</file>

<file path=ppt/slides/_rels/slide16.xml.rels><?xml version="1.0" encoding="UTF-8" standalone="yes"?>
<Relationships xmlns="http://schemas.openxmlformats.org/package/2006/relationships"><Relationship Id="rId8" Type="http://schemas.openxmlformats.org/officeDocument/2006/relationships/image" Target="../media/image43.png"/><Relationship Id="rId3" Type="http://schemas.openxmlformats.org/officeDocument/2006/relationships/image" Target="../media/image38.png"/><Relationship Id="rId7" Type="http://schemas.openxmlformats.org/officeDocument/2006/relationships/image" Target="../media/image42.png"/><Relationship Id="rId2" Type="http://schemas.openxmlformats.org/officeDocument/2006/relationships/image" Target="../media/image37.png"/><Relationship Id="rId1" Type="http://schemas.openxmlformats.org/officeDocument/2006/relationships/slideLayout" Target="../slideLayouts/slideLayout2.xml"/><Relationship Id="rId6" Type="http://schemas.openxmlformats.org/officeDocument/2006/relationships/image" Target="../media/image41.png"/><Relationship Id="rId5" Type="http://schemas.openxmlformats.org/officeDocument/2006/relationships/image" Target="../media/image40.png"/><Relationship Id="rId4" Type="http://schemas.openxmlformats.org/officeDocument/2006/relationships/image" Target="../media/image39.png"/></Relationships>
</file>

<file path=ppt/slides/_rels/slide17.xml.rels><?xml version="1.0" encoding="UTF-8" standalone="yes"?>
<Relationships xmlns="http://schemas.openxmlformats.org/package/2006/relationships"><Relationship Id="rId8" Type="http://schemas.openxmlformats.org/officeDocument/2006/relationships/image" Target="../media/image50.png"/><Relationship Id="rId3" Type="http://schemas.openxmlformats.org/officeDocument/2006/relationships/image" Target="../media/image45.png"/><Relationship Id="rId7" Type="http://schemas.openxmlformats.org/officeDocument/2006/relationships/image" Target="../media/image49.png"/><Relationship Id="rId2" Type="http://schemas.openxmlformats.org/officeDocument/2006/relationships/image" Target="../media/image15.jpeg"/><Relationship Id="rId1" Type="http://schemas.openxmlformats.org/officeDocument/2006/relationships/slideLayout" Target="../slideLayouts/slideLayout2.xml"/><Relationship Id="rId6" Type="http://schemas.openxmlformats.org/officeDocument/2006/relationships/image" Target="../media/image48.png"/><Relationship Id="rId5" Type="http://schemas.openxmlformats.org/officeDocument/2006/relationships/image" Target="../media/image47.png"/><Relationship Id="rId4" Type="http://schemas.openxmlformats.org/officeDocument/2006/relationships/image" Target="../media/image46.png"/></Relationships>
</file>

<file path=ppt/slides/_rels/slide18.xml.rels><?xml version="1.0" encoding="UTF-8" standalone="yes"?>
<Relationships xmlns="http://schemas.openxmlformats.org/package/2006/relationships"><Relationship Id="rId3" Type="http://schemas.openxmlformats.org/officeDocument/2006/relationships/image" Target="../media/image52.png"/><Relationship Id="rId7" Type="http://schemas.openxmlformats.org/officeDocument/2006/relationships/image" Target="../media/image56.png"/><Relationship Id="rId2" Type="http://schemas.openxmlformats.org/officeDocument/2006/relationships/image" Target="../media/image51.png"/><Relationship Id="rId1" Type="http://schemas.openxmlformats.org/officeDocument/2006/relationships/slideLayout" Target="../slideLayouts/slideLayout2.xml"/><Relationship Id="rId6" Type="http://schemas.openxmlformats.org/officeDocument/2006/relationships/image" Target="../media/image55.png"/><Relationship Id="rId5" Type="http://schemas.openxmlformats.org/officeDocument/2006/relationships/image" Target="../media/image54.png"/><Relationship Id="rId4" Type="http://schemas.openxmlformats.org/officeDocument/2006/relationships/image" Target="../media/image53.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1.xml"/><Relationship Id="rId1" Type="http://schemas.openxmlformats.org/officeDocument/2006/relationships/vmlDrawing" Target="../drawings/vmlDrawing1.vml"/><Relationship Id="rId4" Type="http://schemas.openxmlformats.org/officeDocument/2006/relationships/image" Target="../media/image2.wmf"/></Relationships>
</file>

<file path=ppt/slides/_rels/slide4.xml.rels><?xml version="1.0" encoding="UTF-8" standalone="yes"?>
<Relationships xmlns="http://schemas.openxmlformats.org/package/2006/relationships"><Relationship Id="rId8" Type="http://schemas.openxmlformats.org/officeDocument/2006/relationships/oleObject" Target="../embeddings/oleObject4.bin"/><Relationship Id="rId3" Type="http://schemas.openxmlformats.org/officeDocument/2006/relationships/notesSlide" Target="../notesSlides/notesSlide2.xml"/><Relationship Id="rId7" Type="http://schemas.openxmlformats.org/officeDocument/2006/relationships/image" Target="../media/image4.wmf"/><Relationship Id="rId2" Type="http://schemas.openxmlformats.org/officeDocument/2006/relationships/slideLayout" Target="../slideLayouts/slideLayout1.xml"/><Relationship Id="rId1" Type="http://schemas.openxmlformats.org/officeDocument/2006/relationships/vmlDrawing" Target="../drawings/vmlDrawing2.vml"/><Relationship Id="rId6" Type="http://schemas.openxmlformats.org/officeDocument/2006/relationships/oleObject" Target="../embeddings/oleObject3.bin"/><Relationship Id="rId5" Type="http://schemas.openxmlformats.org/officeDocument/2006/relationships/image" Target="../media/image3.wmf"/><Relationship Id="rId4" Type="http://schemas.openxmlformats.org/officeDocument/2006/relationships/oleObject" Target="../embeddings/oleObject2.bin"/><Relationship Id="rId9" Type="http://schemas.openxmlformats.org/officeDocument/2006/relationships/image" Target="../media/image5.wmf"/></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1.xml"/><Relationship Id="rId1" Type="http://schemas.openxmlformats.org/officeDocument/2006/relationships/vmlDrawing" Target="../drawings/vmlDrawing3.vml"/><Relationship Id="rId5" Type="http://schemas.openxmlformats.org/officeDocument/2006/relationships/image" Target="../media/image6.wmf"/><Relationship Id="rId4" Type="http://schemas.openxmlformats.org/officeDocument/2006/relationships/oleObject" Target="../embeddings/oleObject5.bin"/></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1.xml"/><Relationship Id="rId1" Type="http://schemas.openxmlformats.org/officeDocument/2006/relationships/vmlDrawing" Target="../drawings/vmlDrawing4.vml"/><Relationship Id="rId6" Type="http://schemas.openxmlformats.org/officeDocument/2006/relationships/image" Target="../media/image8.png"/><Relationship Id="rId5" Type="http://schemas.openxmlformats.org/officeDocument/2006/relationships/image" Target="../media/image7.wmf"/><Relationship Id="rId4" Type="http://schemas.openxmlformats.org/officeDocument/2006/relationships/oleObject" Target="../embeddings/oleObject6.bin"/></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1.xml"/><Relationship Id="rId1" Type="http://schemas.openxmlformats.org/officeDocument/2006/relationships/vmlDrawing" Target="../drawings/vmlDrawing5.vml"/><Relationship Id="rId6" Type="http://schemas.openxmlformats.org/officeDocument/2006/relationships/image" Target="../media/image10.jpeg"/><Relationship Id="rId5" Type="http://schemas.openxmlformats.org/officeDocument/2006/relationships/image" Target="../media/image9.wmf"/><Relationship Id="rId4" Type="http://schemas.openxmlformats.org/officeDocument/2006/relationships/oleObject" Target="../embeddings/oleObject7.bin"/></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p:txBody>
          <a:bodyPr/>
          <a:lstStyle/>
          <a:p>
            <a:r>
              <a:rPr lang="pt-BR" dirty="0" smtClean="0"/>
              <a:t>Cinética química</a:t>
            </a:r>
            <a:endParaRPr lang="pt-BR" dirty="0"/>
          </a:p>
        </p:txBody>
      </p:sp>
      <p:sp>
        <p:nvSpPr>
          <p:cNvPr id="3" name="Subtítulo 2"/>
          <p:cNvSpPr>
            <a:spLocks noGrp="1"/>
          </p:cNvSpPr>
          <p:nvPr>
            <p:ph type="subTitle" idx="1"/>
          </p:nvPr>
        </p:nvSpPr>
        <p:spPr/>
        <p:txBody>
          <a:bodyPr/>
          <a:lstStyle/>
          <a:p>
            <a:r>
              <a:rPr lang="pt-BR" dirty="0" smtClean="0"/>
              <a:t>Reatores químicos e catálise</a:t>
            </a:r>
          </a:p>
          <a:p>
            <a:r>
              <a:rPr lang="pt-BR" dirty="0" smtClean="0"/>
              <a:t>Gustavo Medeiros</a:t>
            </a:r>
            <a:endParaRPr lang="pt-BR" dirty="0"/>
          </a:p>
        </p:txBody>
      </p:sp>
      <p:sp>
        <p:nvSpPr>
          <p:cNvPr id="4" name="Espaço Reservado para Número de Slide 3"/>
          <p:cNvSpPr>
            <a:spLocks noGrp="1"/>
          </p:cNvSpPr>
          <p:nvPr>
            <p:ph type="sldNum" sz="quarter" idx="12"/>
          </p:nvPr>
        </p:nvSpPr>
        <p:spPr/>
        <p:txBody>
          <a:bodyPr/>
          <a:lstStyle/>
          <a:p>
            <a:fld id="{B33331DA-A884-4159-8F4C-34135597E28F}" type="slidenum">
              <a:rPr lang="pt-BR" smtClean="0"/>
              <a:t>1</a:t>
            </a:fld>
            <a:endParaRPr lang="pt-BR"/>
          </a:p>
        </p:txBody>
      </p:sp>
    </p:spTree>
    <p:extLst>
      <p:ext uri="{BB962C8B-B14F-4D97-AF65-F5344CB8AC3E}">
        <p14:creationId xmlns:p14="http://schemas.microsoft.com/office/powerpoint/2010/main" val="94698971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Conteúdo 1"/>
          <p:cNvSpPr>
            <a:spLocks noGrp="1"/>
          </p:cNvSpPr>
          <p:nvPr>
            <p:ph idx="1"/>
          </p:nvPr>
        </p:nvSpPr>
        <p:spPr>
          <a:xfrm>
            <a:off x="457200" y="1124744"/>
            <a:ext cx="8229600" cy="5472608"/>
          </a:xfrm>
        </p:spPr>
        <p:txBody>
          <a:bodyPr>
            <a:normAutofit fontScale="92500" lnSpcReduction="20000"/>
          </a:bodyPr>
          <a:lstStyle/>
          <a:p>
            <a:pPr algn="just">
              <a:spcAft>
                <a:spcPts val="300"/>
              </a:spcAft>
            </a:pPr>
            <a:r>
              <a:rPr lang="pt-BR" dirty="0" smtClean="0"/>
              <a:t>Para a reação</a:t>
            </a:r>
          </a:p>
          <a:p>
            <a:pPr algn="just">
              <a:spcAft>
                <a:spcPts val="300"/>
              </a:spcAft>
            </a:pPr>
            <a:endParaRPr lang="pt-BR" dirty="0" smtClean="0"/>
          </a:p>
          <a:p>
            <a:pPr algn="just">
              <a:spcAft>
                <a:spcPts val="300"/>
              </a:spcAft>
              <a:buNone/>
            </a:pPr>
            <a:r>
              <a:rPr lang="pt-BR" dirty="0" smtClean="0"/>
              <a:t>observamos que:</a:t>
            </a:r>
          </a:p>
          <a:p>
            <a:pPr lvl="1" algn="just">
              <a:spcAft>
                <a:spcPts val="300"/>
              </a:spcAft>
            </a:pPr>
            <a:r>
              <a:rPr lang="en-US" dirty="0" smtClean="0"/>
              <a:t>à </a:t>
            </a:r>
            <a:r>
              <a:rPr lang="en-US" dirty="0" err="1" smtClean="0"/>
              <a:t>medida</a:t>
            </a:r>
            <a:r>
              <a:rPr lang="en-US" dirty="0" smtClean="0"/>
              <a:t> </a:t>
            </a:r>
            <a:r>
              <a:rPr lang="en-US" dirty="0" err="1" smtClean="0"/>
              <a:t>que</a:t>
            </a:r>
            <a:r>
              <a:rPr lang="en-US" dirty="0" smtClean="0"/>
              <a:t> a [NH</a:t>
            </a:r>
            <a:r>
              <a:rPr lang="en-US" baseline="-25000" dirty="0" smtClean="0"/>
              <a:t>4</a:t>
            </a:r>
            <a:r>
              <a:rPr lang="en-US" baseline="30000" dirty="0" smtClean="0"/>
              <a:t>+</a:t>
            </a:r>
            <a:r>
              <a:rPr lang="en-US" dirty="0" smtClean="0"/>
              <a:t>] </a:t>
            </a:r>
            <a:r>
              <a:rPr lang="en-US" dirty="0" err="1" smtClean="0"/>
              <a:t>duplica</a:t>
            </a:r>
            <a:r>
              <a:rPr lang="en-US" dirty="0" smtClean="0"/>
              <a:t> com a [NO</a:t>
            </a:r>
            <a:r>
              <a:rPr lang="en-US" baseline="-25000" dirty="0" smtClean="0"/>
              <a:t>2</a:t>
            </a:r>
            <a:r>
              <a:rPr lang="en-US" baseline="30000" dirty="0" smtClean="0"/>
              <a:t>-</a:t>
            </a:r>
            <a:r>
              <a:rPr lang="en-US" dirty="0" smtClean="0"/>
              <a:t>] </a:t>
            </a:r>
            <a:r>
              <a:rPr lang="en-US" dirty="0" err="1" smtClean="0"/>
              <a:t>constante</a:t>
            </a:r>
            <a:r>
              <a:rPr lang="en-US" dirty="0" smtClean="0"/>
              <a:t>, a </a:t>
            </a:r>
            <a:r>
              <a:rPr lang="en-US" dirty="0" err="1" smtClean="0"/>
              <a:t>velocidade</a:t>
            </a:r>
            <a:r>
              <a:rPr lang="en-US" dirty="0" smtClean="0"/>
              <a:t> dobra; </a:t>
            </a:r>
          </a:p>
          <a:p>
            <a:pPr lvl="1" algn="just">
              <a:spcAft>
                <a:spcPts val="300"/>
              </a:spcAft>
            </a:pPr>
            <a:r>
              <a:rPr lang="en-US" dirty="0" smtClean="0"/>
              <a:t>à </a:t>
            </a:r>
            <a:r>
              <a:rPr lang="en-US" dirty="0" err="1" smtClean="0"/>
              <a:t>medida</a:t>
            </a:r>
            <a:r>
              <a:rPr lang="en-US" dirty="0" smtClean="0"/>
              <a:t> </a:t>
            </a:r>
            <a:r>
              <a:rPr lang="en-US" dirty="0" err="1" smtClean="0"/>
              <a:t>que</a:t>
            </a:r>
            <a:r>
              <a:rPr lang="en-US" dirty="0" smtClean="0"/>
              <a:t> a [NO</a:t>
            </a:r>
            <a:r>
              <a:rPr lang="en-US" baseline="-25000" dirty="0" smtClean="0"/>
              <a:t>2</a:t>
            </a:r>
            <a:r>
              <a:rPr lang="en-US" baseline="30000" dirty="0" smtClean="0"/>
              <a:t>-</a:t>
            </a:r>
            <a:r>
              <a:rPr lang="en-US" dirty="0" smtClean="0"/>
              <a:t>] </a:t>
            </a:r>
            <a:r>
              <a:rPr lang="en-US" dirty="0" err="1" smtClean="0"/>
              <a:t>duplica</a:t>
            </a:r>
            <a:r>
              <a:rPr lang="en-US" dirty="0" smtClean="0"/>
              <a:t> com a [NH</a:t>
            </a:r>
            <a:r>
              <a:rPr lang="en-US" baseline="-25000" dirty="0" smtClean="0"/>
              <a:t>4</a:t>
            </a:r>
            <a:r>
              <a:rPr lang="en-US" baseline="30000" dirty="0" smtClean="0"/>
              <a:t>+</a:t>
            </a:r>
            <a:r>
              <a:rPr lang="en-US" dirty="0" smtClean="0"/>
              <a:t>] </a:t>
            </a:r>
            <a:r>
              <a:rPr lang="en-US" dirty="0" err="1" smtClean="0"/>
              <a:t>constante</a:t>
            </a:r>
            <a:r>
              <a:rPr lang="en-US" dirty="0" smtClean="0"/>
              <a:t>, a </a:t>
            </a:r>
            <a:r>
              <a:rPr lang="en-US" dirty="0" err="1" smtClean="0"/>
              <a:t>velocidade</a:t>
            </a:r>
            <a:r>
              <a:rPr lang="en-US" dirty="0" smtClean="0"/>
              <a:t> dobra;</a:t>
            </a:r>
          </a:p>
          <a:p>
            <a:pPr lvl="1" algn="just">
              <a:spcAft>
                <a:spcPts val="300"/>
              </a:spcAft>
            </a:pPr>
            <a:endParaRPr lang="en-US" dirty="0" smtClean="0"/>
          </a:p>
          <a:p>
            <a:pPr lvl="1" algn="just">
              <a:spcAft>
                <a:spcPts val="300"/>
              </a:spcAft>
            </a:pPr>
            <a:r>
              <a:rPr lang="en-US" b="1" dirty="0" err="1" smtClean="0"/>
              <a:t>concluímos</a:t>
            </a:r>
            <a:r>
              <a:rPr lang="en-US" b="1" dirty="0" smtClean="0"/>
              <a:t> </a:t>
            </a:r>
            <a:r>
              <a:rPr lang="en-US" b="1" dirty="0" err="1" smtClean="0"/>
              <a:t>que</a:t>
            </a:r>
            <a:r>
              <a:rPr lang="en-US" b="1" dirty="0" smtClean="0"/>
              <a:t> a </a:t>
            </a:r>
            <a:r>
              <a:rPr lang="en-US" b="1" dirty="0" err="1" smtClean="0"/>
              <a:t>velocidade</a:t>
            </a:r>
            <a:r>
              <a:rPr lang="en-US" b="1" dirty="0" smtClean="0"/>
              <a:t> </a:t>
            </a:r>
            <a:r>
              <a:rPr lang="en-US" b="1" dirty="0" smtClean="0">
                <a:sym typeface="Symbol" pitchFamily="18" charset="2"/>
              </a:rPr>
              <a:t></a:t>
            </a:r>
            <a:r>
              <a:rPr lang="en-US" b="1" dirty="0" smtClean="0"/>
              <a:t> [NH</a:t>
            </a:r>
            <a:r>
              <a:rPr lang="en-US" b="1" baseline="-25000" dirty="0" smtClean="0"/>
              <a:t>4</a:t>
            </a:r>
            <a:r>
              <a:rPr lang="en-US" b="1" baseline="30000" dirty="0" smtClean="0"/>
              <a:t>+</a:t>
            </a:r>
            <a:r>
              <a:rPr lang="en-US" b="1" dirty="0" smtClean="0"/>
              <a:t>][NO</a:t>
            </a:r>
            <a:r>
              <a:rPr lang="en-US" b="1" baseline="-25000" dirty="0" smtClean="0"/>
              <a:t>2</a:t>
            </a:r>
            <a:r>
              <a:rPr lang="en-US" b="1" baseline="30000" dirty="0" smtClean="0"/>
              <a:t>-</a:t>
            </a:r>
            <a:r>
              <a:rPr lang="en-US" b="1" dirty="0" smtClean="0"/>
              <a:t>];</a:t>
            </a:r>
          </a:p>
          <a:p>
            <a:pPr algn="just">
              <a:spcAft>
                <a:spcPts val="300"/>
              </a:spcAft>
            </a:pPr>
            <a:endParaRPr lang="pt-BR" dirty="0" smtClean="0"/>
          </a:p>
          <a:p>
            <a:pPr algn="just">
              <a:spcAft>
                <a:spcPts val="300"/>
              </a:spcAft>
            </a:pPr>
            <a:r>
              <a:rPr lang="en-US" dirty="0" smtClean="0"/>
              <a:t>A </a:t>
            </a:r>
            <a:r>
              <a:rPr lang="en-US" dirty="0" err="1" smtClean="0"/>
              <a:t>constante</a:t>
            </a:r>
            <a:r>
              <a:rPr lang="en-US" dirty="0" smtClean="0"/>
              <a:t> </a:t>
            </a:r>
            <a:r>
              <a:rPr lang="en-US" i="1" dirty="0" smtClean="0"/>
              <a:t>k</a:t>
            </a:r>
            <a:r>
              <a:rPr lang="en-US" dirty="0" smtClean="0"/>
              <a:t> é a </a:t>
            </a:r>
            <a:r>
              <a:rPr lang="en-US" dirty="0" err="1" smtClean="0"/>
              <a:t>constante</a:t>
            </a:r>
            <a:r>
              <a:rPr lang="en-US" dirty="0" smtClean="0"/>
              <a:t> de </a:t>
            </a:r>
            <a:r>
              <a:rPr lang="en-US" dirty="0" err="1" smtClean="0"/>
              <a:t>velocidade</a:t>
            </a:r>
            <a:r>
              <a:rPr lang="en-US" dirty="0" smtClean="0"/>
              <a:t>.</a:t>
            </a:r>
            <a:endParaRPr lang="pt-BR" dirty="0" smtClean="0"/>
          </a:p>
          <a:p>
            <a:pPr>
              <a:buNone/>
            </a:pPr>
            <a:r>
              <a:rPr lang="pt-BR" dirty="0" smtClean="0"/>
              <a:t>	</a:t>
            </a:r>
            <a:endParaRPr lang="pt-BR" dirty="0"/>
          </a:p>
        </p:txBody>
      </p:sp>
      <p:sp>
        <p:nvSpPr>
          <p:cNvPr id="3" name="Espaço Reservado para Número de Slide 2"/>
          <p:cNvSpPr>
            <a:spLocks noGrp="1"/>
          </p:cNvSpPr>
          <p:nvPr>
            <p:ph type="sldNum" sz="quarter" idx="12"/>
          </p:nvPr>
        </p:nvSpPr>
        <p:spPr/>
        <p:txBody>
          <a:bodyPr/>
          <a:lstStyle/>
          <a:p>
            <a:fld id="{D5BBC35B-A44B-4119-B8DA-DE9E3DFADA20}" type="slidenum">
              <a:rPr kumimoji="0" lang="en-US" smtClean="0"/>
              <a:pPr/>
              <a:t>10</a:t>
            </a:fld>
            <a:endParaRPr kumimoji="0" lang="en-US"/>
          </a:p>
        </p:txBody>
      </p:sp>
      <p:sp>
        <p:nvSpPr>
          <p:cNvPr id="4" name="Título 3"/>
          <p:cNvSpPr>
            <a:spLocks noGrp="1"/>
          </p:cNvSpPr>
          <p:nvPr>
            <p:ph type="title"/>
          </p:nvPr>
        </p:nvSpPr>
        <p:spPr/>
        <p:txBody>
          <a:bodyPr/>
          <a:lstStyle/>
          <a:p>
            <a:r>
              <a:rPr lang="pt-BR" dirty="0" smtClean="0"/>
              <a:t>Lei da Velocidade</a:t>
            </a:r>
            <a:endParaRPr lang="pt-BR" dirty="0"/>
          </a:p>
        </p:txBody>
      </p:sp>
      <p:sp>
        <p:nvSpPr>
          <p:cNvPr id="5" name="Retângulo 4"/>
          <p:cNvSpPr/>
          <p:nvPr/>
        </p:nvSpPr>
        <p:spPr>
          <a:xfrm>
            <a:off x="1786622" y="1628800"/>
            <a:ext cx="5570756" cy="447815"/>
          </a:xfrm>
          <a:prstGeom prst="rect">
            <a:avLst/>
          </a:prstGeom>
        </p:spPr>
        <p:txBody>
          <a:bodyPr wrap="none">
            <a:spAutoFit/>
          </a:bodyPr>
          <a:lstStyle/>
          <a:p>
            <a:pPr marL="342900" indent="-342900" algn="ctr">
              <a:lnSpc>
                <a:spcPct val="95000"/>
              </a:lnSpc>
              <a:spcBef>
                <a:spcPct val="5000"/>
              </a:spcBef>
            </a:pPr>
            <a:r>
              <a:rPr lang="en-US" sz="2400" dirty="0" smtClean="0"/>
              <a:t>NH</a:t>
            </a:r>
            <a:r>
              <a:rPr lang="en-US" sz="2400" baseline="-25000" dirty="0" smtClean="0"/>
              <a:t>4</a:t>
            </a:r>
            <a:r>
              <a:rPr lang="en-US" sz="2400" baseline="30000" dirty="0" smtClean="0"/>
              <a:t>+</a:t>
            </a:r>
            <a:r>
              <a:rPr lang="en-US" sz="2400" baseline="-25000" dirty="0" smtClean="0"/>
              <a:t>(</a:t>
            </a:r>
            <a:r>
              <a:rPr lang="en-US" sz="2400" i="1" baseline="-25000" dirty="0" err="1" smtClean="0"/>
              <a:t>aq</a:t>
            </a:r>
            <a:r>
              <a:rPr lang="en-US" sz="2400" baseline="-25000" dirty="0" smtClean="0"/>
              <a:t>)</a:t>
            </a:r>
            <a:r>
              <a:rPr lang="en-US" sz="2400" dirty="0" smtClean="0"/>
              <a:t> + NO</a:t>
            </a:r>
            <a:r>
              <a:rPr lang="en-US" sz="2400" baseline="-25000" dirty="0" smtClean="0"/>
              <a:t>2</a:t>
            </a:r>
            <a:r>
              <a:rPr lang="en-US" sz="2400" baseline="30000" dirty="0" smtClean="0"/>
              <a:t>-</a:t>
            </a:r>
            <a:r>
              <a:rPr lang="en-US" sz="2400" baseline="-25000" dirty="0" smtClean="0"/>
              <a:t>(</a:t>
            </a:r>
            <a:r>
              <a:rPr lang="en-US" sz="2400" i="1" baseline="-25000" dirty="0" err="1" smtClean="0"/>
              <a:t>aq</a:t>
            </a:r>
            <a:r>
              <a:rPr lang="en-US" sz="2400" baseline="-25000" dirty="0" smtClean="0"/>
              <a:t>)</a:t>
            </a:r>
            <a:r>
              <a:rPr lang="en-US" sz="2400" dirty="0" smtClean="0"/>
              <a:t> </a:t>
            </a:r>
            <a:r>
              <a:rPr lang="en-US" sz="2400" dirty="0" smtClean="0">
                <a:sym typeface="Symbol" pitchFamily="18" charset="2"/>
              </a:rPr>
              <a:t></a:t>
            </a:r>
            <a:r>
              <a:rPr lang="en-US" sz="2400" dirty="0" smtClean="0"/>
              <a:t> N</a:t>
            </a:r>
            <a:r>
              <a:rPr lang="en-US" sz="2400" baseline="-25000" dirty="0" smtClean="0"/>
              <a:t>2(</a:t>
            </a:r>
            <a:r>
              <a:rPr lang="en-US" sz="2400" i="1" baseline="-25000" dirty="0" smtClean="0"/>
              <a:t>g</a:t>
            </a:r>
            <a:r>
              <a:rPr lang="en-US" sz="2400" baseline="-25000" dirty="0" smtClean="0"/>
              <a:t>)</a:t>
            </a:r>
            <a:r>
              <a:rPr lang="en-US" sz="2400" dirty="0" smtClean="0"/>
              <a:t> + 2H</a:t>
            </a:r>
            <a:r>
              <a:rPr lang="en-US" sz="2400" baseline="-25000" dirty="0" smtClean="0"/>
              <a:t>2</a:t>
            </a:r>
            <a:r>
              <a:rPr lang="en-US" sz="2400" dirty="0" smtClean="0"/>
              <a:t>O</a:t>
            </a:r>
            <a:r>
              <a:rPr lang="en-US" sz="2400" baseline="-25000" dirty="0" smtClean="0"/>
              <a:t>(</a:t>
            </a:r>
            <a:r>
              <a:rPr lang="en-US" sz="2400" i="1" baseline="-25000" dirty="0" smtClean="0">
                <a:latin typeface="Times New Roman"/>
                <a:cs typeface="Times New Roman"/>
              </a:rPr>
              <a:t>ℓ</a:t>
            </a:r>
            <a:r>
              <a:rPr lang="en-US" sz="2400" baseline="-25000" dirty="0" smtClean="0"/>
              <a:t>)</a:t>
            </a:r>
            <a:endParaRPr lang="en-US" sz="2400" baseline="-25000" dirty="0"/>
          </a:p>
        </p:txBody>
      </p:sp>
      <p:pic>
        <p:nvPicPr>
          <p:cNvPr id="6" name="Picture 7" descr="F:\PUBLISH\Pearson_Slides\Brown\fig cap01\cap1409.jpg"/>
          <p:cNvPicPr>
            <a:picLocks noChangeAspect="1" noChangeArrowheads="1"/>
          </p:cNvPicPr>
          <p:nvPr/>
        </p:nvPicPr>
        <p:blipFill>
          <a:blip r:embed="rId3" cstate="print"/>
          <a:srcRect/>
          <a:stretch>
            <a:fillRect/>
          </a:stretch>
        </p:blipFill>
        <p:spPr bwMode="auto">
          <a:xfrm>
            <a:off x="2286000" y="6093296"/>
            <a:ext cx="4800600" cy="644525"/>
          </a:xfrm>
          <a:prstGeom prst="rect">
            <a:avLst/>
          </a:prstGeom>
          <a:noFill/>
        </p:spPr>
      </p:pic>
    </p:spTree>
    <p:extLst>
      <p:ext uri="{BB962C8B-B14F-4D97-AF65-F5344CB8AC3E}">
        <p14:creationId xmlns:p14="http://schemas.microsoft.com/office/powerpoint/2010/main" val="405087963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Conteúdo 1"/>
          <p:cNvSpPr>
            <a:spLocks noGrp="1"/>
          </p:cNvSpPr>
          <p:nvPr>
            <p:ph idx="1"/>
          </p:nvPr>
        </p:nvSpPr>
        <p:spPr>
          <a:xfrm>
            <a:off x="457200" y="1340768"/>
            <a:ext cx="8229600" cy="5376672"/>
          </a:xfrm>
        </p:spPr>
        <p:txBody>
          <a:bodyPr>
            <a:normAutofit lnSpcReduction="10000"/>
          </a:bodyPr>
          <a:lstStyle/>
          <a:p>
            <a:pPr algn="just">
              <a:spcAft>
                <a:spcPts val="300"/>
              </a:spcAft>
            </a:pPr>
            <a:r>
              <a:rPr lang="en-US" dirty="0" smtClean="0"/>
              <a:t>Para </a:t>
            </a:r>
            <a:r>
              <a:rPr lang="en-US" dirty="0" err="1" smtClean="0"/>
              <a:t>uma</a:t>
            </a:r>
            <a:r>
              <a:rPr lang="en-US" dirty="0" smtClean="0"/>
              <a:t> </a:t>
            </a:r>
            <a:r>
              <a:rPr lang="en-US" dirty="0" err="1" smtClean="0"/>
              <a:t>reação</a:t>
            </a:r>
            <a:r>
              <a:rPr lang="en-US" dirty="0" smtClean="0"/>
              <a:t> </a:t>
            </a:r>
            <a:r>
              <a:rPr lang="en-US" dirty="0" err="1" smtClean="0"/>
              <a:t>geral</a:t>
            </a:r>
            <a:r>
              <a:rPr lang="en-US" dirty="0" smtClean="0"/>
              <a:t> com a lei </a:t>
            </a:r>
            <a:r>
              <a:rPr lang="en-US" dirty="0" err="1" smtClean="0"/>
              <a:t>da</a:t>
            </a:r>
            <a:r>
              <a:rPr lang="en-US" dirty="0" smtClean="0"/>
              <a:t> </a:t>
            </a:r>
            <a:r>
              <a:rPr lang="en-US" dirty="0" err="1" smtClean="0"/>
              <a:t>velocidade</a:t>
            </a:r>
            <a:endParaRPr lang="en-US" dirty="0" smtClean="0"/>
          </a:p>
          <a:p>
            <a:pPr algn="just">
              <a:spcAft>
                <a:spcPts val="300"/>
              </a:spcAft>
            </a:pPr>
            <a:endParaRPr lang="pt-BR" dirty="0" smtClean="0"/>
          </a:p>
          <a:p>
            <a:pPr algn="just">
              <a:spcAft>
                <a:spcPts val="300"/>
              </a:spcAft>
            </a:pPr>
            <a:endParaRPr lang="pt-BR" dirty="0" smtClean="0"/>
          </a:p>
          <a:p>
            <a:pPr algn="just">
              <a:spcAft>
                <a:spcPts val="300"/>
              </a:spcAft>
              <a:buNone/>
            </a:pPr>
            <a:r>
              <a:rPr lang="en-US" dirty="0" smtClean="0"/>
              <a:t>	</a:t>
            </a:r>
            <a:r>
              <a:rPr lang="en-US" sz="2300" dirty="0" err="1" smtClean="0"/>
              <a:t>dizemos</a:t>
            </a:r>
            <a:r>
              <a:rPr lang="en-US" sz="2300" dirty="0" smtClean="0"/>
              <a:t> </a:t>
            </a:r>
            <a:r>
              <a:rPr lang="en-US" sz="2300" dirty="0" err="1" smtClean="0"/>
              <a:t>que</a:t>
            </a:r>
            <a:r>
              <a:rPr lang="en-US" sz="2300" dirty="0" smtClean="0"/>
              <a:t> a </a:t>
            </a:r>
            <a:r>
              <a:rPr lang="en-US" sz="2300" dirty="0" err="1" smtClean="0"/>
              <a:t>reação</a:t>
            </a:r>
            <a:r>
              <a:rPr lang="en-US" sz="2300" dirty="0" smtClean="0"/>
              <a:t> é de </a:t>
            </a:r>
            <a:r>
              <a:rPr lang="en-US" sz="2300" dirty="0" err="1" smtClean="0"/>
              <a:t>ordem</a:t>
            </a:r>
            <a:r>
              <a:rPr lang="en-US" sz="2300" dirty="0" smtClean="0"/>
              <a:t> </a:t>
            </a:r>
            <a:r>
              <a:rPr lang="en-US" sz="2300" i="1" dirty="0" smtClean="0"/>
              <a:t>m</a:t>
            </a:r>
            <a:r>
              <a:rPr lang="en-US" sz="2300" dirty="0" smtClean="0"/>
              <a:t> no </a:t>
            </a:r>
            <a:r>
              <a:rPr lang="en-US" sz="2300" dirty="0" err="1" smtClean="0"/>
              <a:t>reagente</a:t>
            </a:r>
            <a:r>
              <a:rPr lang="en-US" sz="2300" dirty="0" smtClean="0"/>
              <a:t> 1 e </a:t>
            </a:r>
            <a:r>
              <a:rPr lang="en-US" sz="2300" i="1" dirty="0" smtClean="0"/>
              <a:t>n</a:t>
            </a:r>
            <a:r>
              <a:rPr lang="en-US" sz="2300" dirty="0" smtClean="0"/>
              <a:t> no </a:t>
            </a:r>
            <a:r>
              <a:rPr lang="en-US" sz="2300" dirty="0" err="1" smtClean="0"/>
              <a:t>reagente</a:t>
            </a:r>
            <a:r>
              <a:rPr lang="en-US" sz="2300" dirty="0" smtClean="0"/>
              <a:t> 2.</a:t>
            </a:r>
          </a:p>
          <a:p>
            <a:pPr algn="just">
              <a:spcAft>
                <a:spcPts val="300"/>
              </a:spcAft>
              <a:buNone/>
            </a:pPr>
            <a:endParaRPr lang="en-US" sz="2300" dirty="0" smtClean="0"/>
          </a:p>
          <a:p>
            <a:pPr lvl="1" algn="just">
              <a:spcAft>
                <a:spcPts val="300"/>
              </a:spcAft>
            </a:pPr>
            <a:r>
              <a:rPr lang="en-US" dirty="0" smtClean="0"/>
              <a:t>A </a:t>
            </a:r>
            <a:r>
              <a:rPr lang="en-US" dirty="0" err="1" smtClean="0"/>
              <a:t>ordem</a:t>
            </a:r>
            <a:r>
              <a:rPr lang="en-US" dirty="0" smtClean="0"/>
              <a:t> </a:t>
            </a:r>
            <a:r>
              <a:rPr lang="en-US" dirty="0" err="1" smtClean="0"/>
              <a:t>geral</a:t>
            </a:r>
            <a:r>
              <a:rPr lang="en-US" dirty="0" smtClean="0"/>
              <a:t> de </a:t>
            </a:r>
            <a:r>
              <a:rPr lang="en-US" dirty="0" err="1" smtClean="0"/>
              <a:t>reação</a:t>
            </a:r>
            <a:r>
              <a:rPr lang="en-US" dirty="0" smtClean="0"/>
              <a:t> é </a:t>
            </a:r>
            <a:r>
              <a:rPr lang="en-US" i="1" dirty="0" smtClean="0"/>
              <a:t>m + n + </a:t>
            </a:r>
            <a:r>
              <a:rPr lang="en-US" dirty="0" smtClean="0"/>
              <a:t>…</a:t>
            </a:r>
          </a:p>
          <a:p>
            <a:pPr lvl="1" algn="just">
              <a:spcAft>
                <a:spcPts val="300"/>
              </a:spcAft>
            </a:pPr>
            <a:endParaRPr lang="en-US" sz="800" dirty="0" smtClean="0"/>
          </a:p>
          <a:p>
            <a:pPr lvl="1" algn="just">
              <a:spcAft>
                <a:spcPts val="300"/>
              </a:spcAft>
            </a:pPr>
            <a:r>
              <a:rPr lang="en-US" b="1" dirty="0" smtClean="0"/>
              <a:t>Observe </a:t>
            </a:r>
            <a:r>
              <a:rPr lang="en-US" b="1" dirty="0" err="1" smtClean="0"/>
              <a:t>que</a:t>
            </a:r>
            <a:r>
              <a:rPr lang="en-US" b="1" dirty="0" smtClean="0"/>
              <a:t> </a:t>
            </a:r>
            <a:r>
              <a:rPr lang="en-US" b="1" dirty="0" err="1" smtClean="0"/>
              <a:t>os</a:t>
            </a:r>
            <a:r>
              <a:rPr lang="en-US" b="1" dirty="0" smtClean="0"/>
              <a:t> </a:t>
            </a:r>
            <a:r>
              <a:rPr lang="en-US" b="1" dirty="0" err="1" smtClean="0"/>
              <a:t>valores</a:t>
            </a:r>
            <a:r>
              <a:rPr lang="en-US" b="1" dirty="0" smtClean="0"/>
              <a:t> dos </a:t>
            </a:r>
            <a:r>
              <a:rPr lang="en-US" b="1" dirty="0" err="1" smtClean="0"/>
              <a:t>expoentes</a:t>
            </a:r>
            <a:r>
              <a:rPr lang="en-US" b="1" dirty="0" smtClean="0"/>
              <a:t> (</a:t>
            </a:r>
            <a:r>
              <a:rPr lang="en-US" b="1" dirty="0" err="1" smtClean="0"/>
              <a:t>ordens</a:t>
            </a:r>
            <a:r>
              <a:rPr lang="en-US" b="1" dirty="0" smtClean="0"/>
              <a:t>) </a:t>
            </a:r>
            <a:r>
              <a:rPr lang="en-US" b="1" dirty="0" err="1" smtClean="0"/>
              <a:t>têm</a:t>
            </a:r>
            <a:r>
              <a:rPr lang="en-US" b="1" dirty="0" smtClean="0"/>
              <a:t> </a:t>
            </a:r>
            <a:r>
              <a:rPr lang="en-US" b="1" dirty="0" err="1" smtClean="0"/>
              <a:t>que</a:t>
            </a:r>
            <a:r>
              <a:rPr lang="en-US" b="1" dirty="0" smtClean="0"/>
              <a:t> ser </a:t>
            </a:r>
            <a:r>
              <a:rPr lang="en-US" b="1" dirty="0" err="1" smtClean="0"/>
              <a:t>determinados</a:t>
            </a:r>
            <a:r>
              <a:rPr lang="en-US" b="1" dirty="0" smtClean="0"/>
              <a:t> </a:t>
            </a:r>
            <a:r>
              <a:rPr lang="en-US" b="1" dirty="0" err="1" smtClean="0"/>
              <a:t>experimentalmente</a:t>
            </a:r>
            <a:r>
              <a:rPr lang="en-US" b="1" dirty="0" smtClean="0"/>
              <a:t>. </a:t>
            </a:r>
            <a:r>
              <a:rPr lang="en-US" b="1" dirty="0" err="1" smtClean="0"/>
              <a:t>Eles</a:t>
            </a:r>
            <a:r>
              <a:rPr lang="en-US" b="1" dirty="0" smtClean="0"/>
              <a:t> </a:t>
            </a:r>
            <a:r>
              <a:rPr lang="en-US" b="1" dirty="0" err="1" smtClean="0"/>
              <a:t>não</a:t>
            </a:r>
            <a:r>
              <a:rPr lang="en-US" b="1" dirty="0" smtClean="0"/>
              <a:t> </a:t>
            </a:r>
            <a:r>
              <a:rPr lang="en-US" b="1" dirty="0" err="1" smtClean="0"/>
              <a:t>estão</a:t>
            </a:r>
            <a:r>
              <a:rPr lang="en-US" b="1" dirty="0" smtClean="0"/>
              <a:t> </a:t>
            </a:r>
            <a:r>
              <a:rPr lang="en-US" b="1" dirty="0" err="1" smtClean="0"/>
              <a:t>simplesmente</a:t>
            </a:r>
            <a:r>
              <a:rPr lang="en-US" b="1" dirty="0" smtClean="0"/>
              <a:t> </a:t>
            </a:r>
            <a:r>
              <a:rPr lang="en-US" b="1" dirty="0" err="1" smtClean="0"/>
              <a:t>relacionados</a:t>
            </a:r>
            <a:r>
              <a:rPr lang="en-US" b="1" dirty="0" smtClean="0"/>
              <a:t> com a </a:t>
            </a:r>
            <a:r>
              <a:rPr lang="en-US" b="1" dirty="0" err="1" smtClean="0"/>
              <a:t>estequiometria</a:t>
            </a:r>
            <a:r>
              <a:rPr lang="en-US" b="1" dirty="0" smtClean="0"/>
              <a:t>.</a:t>
            </a:r>
            <a:endParaRPr lang="en-US" b="1" dirty="0" smtClean="0">
              <a:latin typeface="Arial" charset="0"/>
            </a:endParaRPr>
          </a:p>
          <a:p>
            <a:endParaRPr lang="en-US" dirty="0" smtClean="0">
              <a:solidFill>
                <a:srgbClr val="003399"/>
              </a:solidFill>
            </a:endParaRPr>
          </a:p>
          <a:p>
            <a:endParaRPr lang="pt-BR" dirty="0"/>
          </a:p>
        </p:txBody>
      </p:sp>
      <p:sp>
        <p:nvSpPr>
          <p:cNvPr id="3" name="Espaço Reservado para Número de Slide 2"/>
          <p:cNvSpPr>
            <a:spLocks noGrp="1"/>
          </p:cNvSpPr>
          <p:nvPr>
            <p:ph type="sldNum" sz="quarter" idx="12"/>
          </p:nvPr>
        </p:nvSpPr>
        <p:spPr/>
        <p:txBody>
          <a:bodyPr/>
          <a:lstStyle/>
          <a:p>
            <a:fld id="{D5BBC35B-A44B-4119-B8DA-DE9E3DFADA20}" type="slidenum">
              <a:rPr kumimoji="0" lang="en-US" smtClean="0"/>
              <a:pPr/>
              <a:t>11</a:t>
            </a:fld>
            <a:endParaRPr kumimoji="0" lang="en-US"/>
          </a:p>
        </p:txBody>
      </p:sp>
      <p:sp>
        <p:nvSpPr>
          <p:cNvPr id="4" name="Título 3"/>
          <p:cNvSpPr>
            <a:spLocks noGrp="1"/>
          </p:cNvSpPr>
          <p:nvPr>
            <p:ph type="title"/>
          </p:nvPr>
        </p:nvSpPr>
        <p:spPr/>
        <p:txBody>
          <a:bodyPr/>
          <a:lstStyle/>
          <a:p>
            <a:r>
              <a:rPr lang="pt-BR" dirty="0" smtClean="0"/>
              <a:t>Lei da Velocidade</a:t>
            </a:r>
            <a:endParaRPr lang="pt-BR" dirty="0"/>
          </a:p>
        </p:txBody>
      </p:sp>
      <p:pic>
        <p:nvPicPr>
          <p:cNvPr id="5" name="Picture 13" descr="F:\PUBLISH\Pearson_Slides\Brown\fig cap01\cap1409b.jpg"/>
          <p:cNvPicPr>
            <a:picLocks noChangeAspect="1" noChangeArrowheads="1"/>
          </p:cNvPicPr>
          <p:nvPr/>
        </p:nvPicPr>
        <p:blipFill>
          <a:blip r:embed="rId2" cstate="print"/>
          <a:srcRect r="4619"/>
          <a:stretch>
            <a:fillRect/>
          </a:stretch>
        </p:blipFill>
        <p:spPr bwMode="auto">
          <a:xfrm>
            <a:off x="1828800" y="2132856"/>
            <a:ext cx="5638800" cy="530225"/>
          </a:xfrm>
          <a:prstGeom prst="rect">
            <a:avLst/>
          </a:prstGeom>
          <a:noFill/>
        </p:spPr>
      </p:pic>
    </p:spTree>
    <p:extLst>
      <p:ext uri="{BB962C8B-B14F-4D97-AF65-F5344CB8AC3E}">
        <p14:creationId xmlns:p14="http://schemas.microsoft.com/office/powerpoint/2010/main" val="290532882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Conteúdo 1"/>
          <p:cNvSpPr>
            <a:spLocks noGrp="1"/>
          </p:cNvSpPr>
          <p:nvPr>
            <p:ph idx="1"/>
          </p:nvPr>
        </p:nvSpPr>
        <p:spPr>
          <a:xfrm>
            <a:off x="457200" y="980728"/>
            <a:ext cx="8229600" cy="5544616"/>
          </a:xfrm>
        </p:spPr>
        <p:txBody>
          <a:bodyPr>
            <a:normAutofit fontScale="85000" lnSpcReduction="10000"/>
          </a:bodyPr>
          <a:lstStyle/>
          <a:p>
            <a:pPr algn="just">
              <a:lnSpc>
                <a:spcPct val="150000"/>
              </a:lnSpc>
            </a:pPr>
            <a:r>
              <a:rPr lang="en-US" dirty="0" smtClean="0"/>
              <a:t>Uma </a:t>
            </a:r>
            <a:r>
              <a:rPr lang="en-US" dirty="0" err="1" smtClean="0"/>
              <a:t>reação</a:t>
            </a:r>
            <a:r>
              <a:rPr lang="en-US" dirty="0" smtClean="0"/>
              <a:t> é de </a:t>
            </a:r>
            <a:r>
              <a:rPr lang="en-US" dirty="0" err="1" smtClean="0"/>
              <a:t>ordem</a:t>
            </a:r>
            <a:r>
              <a:rPr lang="en-US" dirty="0" smtClean="0"/>
              <a:t> zero </a:t>
            </a:r>
            <a:r>
              <a:rPr lang="en-US" dirty="0" err="1" smtClean="0"/>
              <a:t>em</a:t>
            </a:r>
            <a:r>
              <a:rPr lang="en-US" dirty="0" smtClean="0"/>
              <a:t> um </a:t>
            </a:r>
            <a:r>
              <a:rPr lang="en-US" dirty="0" err="1" smtClean="0"/>
              <a:t>reagente</a:t>
            </a:r>
            <a:r>
              <a:rPr lang="en-US" dirty="0" smtClean="0"/>
              <a:t> se a </a:t>
            </a:r>
            <a:r>
              <a:rPr lang="en-US" dirty="0" err="1" smtClean="0"/>
              <a:t>variação</a:t>
            </a:r>
            <a:r>
              <a:rPr lang="en-US" dirty="0" smtClean="0"/>
              <a:t> </a:t>
            </a:r>
            <a:r>
              <a:rPr lang="en-US" dirty="0" err="1" smtClean="0"/>
              <a:t>da</a:t>
            </a:r>
            <a:r>
              <a:rPr lang="en-US" dirty="0" smtClean="0"/>
              <a:t> </a:t>
            </a:r>
            <a:r>
              <a:rPr lang="en-US" dirty="0" err="1" smtClean="0"/>
              <a:t>concentração</a:t>
            </a:r>
            <a:r>
              <a:rPr lang="en-US" dirty="0" smtClean="0"/>
              <a:t> </a:t>
            </a:r>
            <a:r>
              <a:rPr lang="en-US" dirty="0" err="1" smtClean="0"/>
              <a:t>daquele</a:t>
            </a:r>
            <a:r>
              <a:rPr lang="en-US" dirty="0" smtClean="0"/>
              <a:t> </a:t>
            </a:r>
            <a:r>
              <a:rPr lang="en-US" dirty="0" err="1" smtClean="0"/>
              <a:t>reagente</a:t>
            </a:r>
            <a:r>
              <a:rPr lang="en-US" dirty="0" smtClean="0"/>
              <a:t> </a:t>
            </a:r>
            <a:r>
              <a:rPr lang="en-US" dirty="0" err="1" smtClean="0"/>
              <a:t>não</a:t>
            </a:r>
            <a:r>
              <a:rPr lang="en-US" dirty="0" smtClean="0"/>
              <a:t> </a:t>
            </a:r>
            <a:r>
              <a:rPr lang="en-US" dirty="0" err="1" smtClean="0"/>
              <a:t>produz</a:t>
            </a:r>
            <a:r>
              <a:rPr lang="en-US" dirty="0" smtClean="0"/>
              <a:t> </a:t>
            </a:r>
            <a:r>
              <a:rPr lang="en-US" dirty="0" err="1" smtClean="0"/>
              <a:t>nenhum</a:t>
            </a:r>
            <a:r>
              <a:rPr lang="en-US" dirty="0" smtClean="0"/>
              <a:t> </a:t>
            </a:r>
            <a:r>
              <a:rPr lang="en-US" dirty="0" err="1" smtClean="0"/>
              <a:t>efeito</a:t>
            </a:r>
            <a:r>
              <a:rPr lang="en-US" dirty="0" smtClean="0"/>
              <a:t>.</a:t>
            </a:r>
          </a:p>
          <a:p>
            <a:pPr algn="just">
              <a:lnSpc>
                <a:spcPct val="150000"/>
              </a:lnSpc>
            </a:pPr>
            <a:r>
              <a:rPr lang="en-US" dirty="0" err="1" smtClean="0"/>
              <a:t>Uma</a:t>
            </a:r>
            <a:r>
              <a:rPr lang="en-US" dirty="0" smtClean="0"/>
              <a:t> </a:t>
            </a:r>
            <a:r>
              <a:rPr lang="en-US" dirty="0" err="1" smtClean="0"/>
              <a:t>reação</a:t>
            </a:r>
            <a:r>
              <a:rPr lang="en-US" dirty="0" smtClean="0"/>
              <a:t> é de </a:t>
            </a:r>
            <a:r>
              <a:rPr lang="en-US" dirty="0" err="1" smtClean="0"/>
              <a:t>primeira</a:t>
            </a:r>
            <a:r>
              <a:rPr lang="en-US" dirty="0" smtClean="0"/>
              <a:t> </a:t>
            </a:r>
            <a:r>
              <a:rPr lang="en-US" dirty="0" err="1" smtClean="0"/>
              <a:t>ordem</a:t>
            </a:r>
            <a:r>
              <a:rPr lang="en-US" dirty="0" smtClean="0"/>
              <a:t> se, </a:t>
            </a:r>
            <a:r>
              <a:rPr lang="en-US" dirty="0" err="1" smtClean="0"/>
              <a:t>ao</a:t>
            </a:r>
            <a:r>
              <a:rPr lang="en-US" dirty="0" smtClean="0"/>
              <a:t> </a:t>
            </a:r>
            <a:r>
              <a:rPr lang="en-US" dirty="0" err="1" smtClean="0"/>
              <a:t>dobrarmos</a:t>
            </a:r>
            <a:r>
              <a:rPr lang="en-US" dirty="0" smtClean="0"/>
              <a:t> a </a:t>
            </a:r>
            <a:r>
              <a:rPr lang="en-US" dirty="0" err="1" smtClean="0"/>
              <a:t>concentração</a:t>
            </a:r>
            <a:r>
              <a:rPr lang="en-US" dirty="0" smtClean="0"/>
              <a:t>, a </a:t>
            </a:r>
            <a:r>
              <a:rPr lang="en-US" dirty="0" err="1" smtClean="0"/>
              <a:t>velocidade</a:t>
            </a:r>
            <a:r>
              <a:rPr lang="en-US" dirty="0" smtClean="0"/>
              <a:t> </a:t>
            </a:r>
            <a:r>
              <a:rPr lang="en-US" dirty="0" err="1" smtClean="0"/>
              <a:t>dobrar</a:t>
            </a:r>
            <a:r>
              <a:rPr lang="en-US" dirty="0" smtClean="0"/>
              <a:t>.</a:t>
            </a:r>
          </a:p>
          <a:p>
            <a:pPr algn="just">
              <a:lnSpc>
                <a:spcPct val="150000"/>
              </a:lnSpc>
            </a:pPr>
            <a:r>
              <a:rPr lang="en-US" dirty="0" err="1" smtClean="0"/>
              <a:t>Uma</a:t>
            </a:r>
            <a:r>
              <a:rPr lang="en-US" dirty="0" smtClean="0"/>
              <a:t> </a:t>
            </a:r>
            <a:r>
              <a:rPr lang="en-US" dirty="0" err="1" smtClean="0"/>
              <a:t>reação</a:t>
            </a:r>
            <a:r>
              <a:rPr lang="en-US" dirty="0" smtClean="0"/>
              <a:t> é de </a:t>
            </a:r>
            <a:r>
              <a:rPr lang="en-US" dirty="0" err="1" smtClean="0"/>
              <a:t>ordem</a:t>
            </a:r>
            <a:r>
              <a:rPr lang="en-US" dirty="0" smtClean="0"/>
              <a:t> </a:t>
            </a:r>
            <a:r>
              <a:rPr lang="en-US" i="1" dirty="0" smtClean="0"/>
              <a:t>n</a:t>
            </a:r>
            <a:r>
              <a:rPr lang="en-US" dirty="0" smtClean="0"/>
              <a:t> se, </a:t>
            </a:r>
            <a:r>
              <a:rPr lang="en-US" dirty="0" err="1" smtClean="0"/>
              <a:t>ao</a:t>
            </a:r>
            <a:r>
              <a:rPr lang="en-US" dirty="0" smtClean="0"/>
              <a:t> </a:t>
            </a:r>
            <a:r>
              <a:rPr lang="en-US" dirty="0" err="1" smtClean="0"/>
              <a:t>dobrarmos</a:t>
            </a:r>
            <a:r>
              <a:rPr lang="en-US" dirty="0" smtClean="0"/>
              <a:t> a </a:t>
            </a:r>
            <a:r>
              <a:rPr lang="en-US" dirty="0" err="1" smtClean="0"/>
              <a:t>concentração</a:t>
            </a:r>
            <a:r>
              <a:rPr lang="en-US" dirty="0" smtClean="0"/>
              <a:t>, a </a:t>
            </a:r>
            <a:r>
              <a:rPr lang="en-US" dirty="0" err="1" smtClean="0"/>
              <a:t>velocidade</a:t>
            </a:r>
            <a:r>
              <a:rPr lang="en-US" dirty="0" smtClean="0"/>
              <a:t> </a:t>
            </a:r>
            <a:r>
              <a:rPr lang="en-US" dirty="0" err="1" smtClean="0"/>
              <a:t>aumentar</a:t>
            </a:r>
            <a:r>
              <a:rPr lang="en-US" dirty="0" smtClean="0"/>
              <a:t> de 2</a:t>
            </a:r>
            <a:r>
              <a:rPr lang="en-US" i="1" baseline="30000" dirty="0" smtClean="0"/>
              <a:t>n</a:t>
            </a:r>
            <a:r>
              <a:rPr lang="en-US" dirty="0" smtClean="0"/>
              <a:t>.</a:t>
            </a:r>
          </a:p>
          <a:p>
            <a:pPr algn="just">
              <a:lnSpc>
                <a:spcPct val="150000"/>
              </a:lnSpc>
            </a:pPr>
            <a:r>
              <a:rPr lang="en-US" dirty="0" smtClean="0"/>
              <a:t>Observe </a:t>
            </a:r>
            <a:r>
              <a:rPr lang="en-US" dirty="0" err="1" smtClean="0"/>
              <a:t>que</a:t>
            </a:r>
            <a:r>
              <a:rPr lang="en-US" dirty="0" smtClean="0"/>
              <a:t> a </a:t>
            </a:r>
            <a:r>
              <a:rPr lang="en-US" dirty="0" err="1" smtClean="0"/>
              <a:t>constante</a:t>
            </a:r>
            <a:r>
              <a:rPr lang="en-US" dirty="0" smtClean="0"/>
              <a:t> de </a:t>
            </a:r>
            <a:r>
              <a:rPr lang="en-US" dirty="0" err="1" smtClean="0"/>
              <a:t>velocidade</a:t>
            </a:r>
            <a:r>
              <a:rPr lang="en-US" dirty="0" smtClean="0"/>
              <a:t> </a:t>
            </a:r>
            <a:r>
              <a:rPr lang="en-US" dirty="0" err="1" smtClean="0"/>
              <a:t>não</a:t>
            </a:r>
            <a:r>
              <a:rPr lang="en-US" dirty="0" smtClean="0"/>
              <a:t> </a:t>
            </a:r>
            <a:r>
              <a:rPr lang="en-US" dirty="0" err="1" smtClean="0"/>
              <a:t>depende</a:t>
            </a:r>
            <a:r>
              <a:rPr lang="en-US" dirty="0" smtClean="0"/>
              <a:t> </a:t>
            </a:r>
            <a:r>
              <a:rPr lang="en-US" dirty="0" err="1" smtClean="0"/>
              <a:t>da</a:t>
            </a:r>
            <a:r>
              <a:rPr lang="en-US" dirty="0" smtClean="0"/>
              <a:t> </a:t>
            </a:r>
            <a:r>
              <a:rPr lang="en-US" dirty="0" err="1" smtClean="0"/>
              <a:t>concentração</a:t>
            </a:r>
            <a:r>
              <a:rPr lang="en-US" dirty="0" smtClean="0"/>
              <a:t>.</a:t>
            </a:r>
          </a:p>
          <a:p>
            <a:endParaRPr lang="pt-BR" dirty="0"/>
          </a:p>
        </p:txBody>
      </p:sp>
      <p:sp>
        <p:nvSpPr>
          <p:cNvPr id="3" name="Espaço Reservado para Número de Slide 2"/>
          <p:cNvSpPr>
            <a:spLocks noGrp="1"/>
          </p:cNvSpPr>
          <p:nvPr>
            <p:ph type="sldNum" sz="quarter" idx="12"/>
          </p:nvPr>
        </p:nvSpPr>
        <p:spPr/>
        <p:txBody>
          <a:bodyPr/>
          <a:lstStyle/>
          <a:p>
            <a:fld id="{D5BBC35B-A44B-4119-B8DA-DE9E3DFADA20}" type="slidenum">
              <a:rPr kumimoji="0" lang="en-US" smtClean="0"/>
              <a:pPr/>
              <a:t>12</a:t>
            </a:fld>
            <a:endParaRPr kumimoji="0" lang="en-US"/>
          </a:p>
        </p:txBody>
      </p:sp>
      <p:sp>
        <p:nvSpPr>
          <p:cNvPr id="4" name="Título 3"/>
          <p:cNvSpPr>
            <a:spLocks noGrp="1"/>
          </p:cNvSpPr>
          <p:nvPr>
            <p:ph type="title"/>
          </p:nvPr>
        </p:nvSpPr>
        <p:spPr>
          <a:xfrm>
            <a:off x="457200" y="-27384"/>
            <a:ext cx="8229600" cy="1143000"/>
          </a:xfrm>
        </p:spPr>
        <p:txBody>
          <a:bodyPr/>
          <a:lstStyle/>
          <a:p>
            <a:r>
              <a:rPr lang="pt-BR" dirty="0" smtClean="0"/>
              <a:t>Lei da Velocidade</a:t>
            </a:r>
            <a:endParaRPr lang="pt-BR" dirty="0"/>
          </a:p>
        </p:txBody>
      </p:sp>
    </p:spTree>
    <p:extLst>
      <p:ext uri="{BB962C8B-B14F-4D97-AF65-F5344CB8AC3E}">
        <p14:creationId xmlns:p14="http://schemas.microsoft.com/office/powerpoint/2010/main" val="139530165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Conteúdo 1"/>
          <p:cNvSpPr>
            <a:spLocks noGrp="1"/>
          </p:cNvSpPr>
          <p:nvPr>
            <p:ph idx="1"/>
          </p:nvPr>
        </p:nvSpPr>
        <p:spPr/>
        <p:txBody>
          <a:bodyPr/>
          <a:lstStyle/>
          <a:p>
            <a:r>
              <a:rPr lang="pt-BR" dirty="0" smtClean="0"/>
              <a:t>A velocidade depende da concentração de um único reagente elevado a 1ª potência:</a:t>
            </a:r>
          </a:p>
          <a:p>
            <a:endParaRPr lang="pt-BR" dirty="0"/>
          </a:p>
          <a:p>
            <a:endParaRPr lang="pt-BR" dirty="0" smtClean="0"/>
          </a:p>
          <a:p>
            <a:pPr marL="109728" indent="0">
              <a:buNone/>
            </a:pPr>
            <a:endParaRPr lang="pt-BR" dirty="0"/>
          </a:p>
        </p:txBody>
      </p:sp>
      <p:sp>
        <p:nvSpPr>
          <p:cNvPr id="3" name="Espaço Reservado para Número de Slide 2"/>
          <p:cNvSpPr>
            <a:spLocks noGrp="1"/>
          </p:cNvSpPr>
          <p:nvPr>
            <p:ph type="sldNum" sz="quarter" idx="12"/>
          </p:nvPr>
        </p:nvSpPr>
        <p:spPr/>
        <p:txBody>
          <a:bodyPr/>
          <a:lstStyle/>
          <a:p>
            <a:fld id="{D5BBC35B-A44B-4119-B8DA-DE9E3DFADA20}" type="slidenum">
              <a:rPr kumimoji="0" lang="en-US" smtClean="0"/>
              <a:pPr/>
              <a:t>13</a:t>
            </a:fld>
            <a:endParaRPr kumimoji="0" lang="en-US"/>
          </a:p>
        </p:txBody>
      </p:sp>
      <p:sp>
        <p:nvSpPr>
          <p:cNvPr id="4" name="Título 3"/>
          <p:cNvSpPr>
            <a:spLocks noGrp="1"/>
          </p:cNvSpPr>
          <p:nvPr>
            <p:ph type="title"/>
          </p:nvPr>
        </p:nvSpPr>
        <p:spPr>
          <a:xfrm>
            <a:off x="1919602" y="274638"/>
            <a:ext cx="6767197" cy="1143000"/>
          </a:xfrm>
        </p:spPr>
        <p:txBody>
          <a:bodyPr/>
          <a:lstStyle/>
          <a:p>
            <a:pPr algn="r"/>
            <a:r>
              <a:rPr lang="pt-BR" dirty="0" smtClean="0"/>
              <a:t>Reações de Primeira Ordem</a:t>
            </a:r>
            <a:endParaRPr lang="pt-BR" dirty="0"/>
          </a:p>
        </p:txBody>
      </p:sp>
      <mc:AlternateContent xmlns:mc="http://schemas.openxmlformats.org/markup-compatibility/2006" xmlns:a14="http://schemas.microsoft.com/office/drawing/2010/main">
        <mc:Choice Requires="a14">
          <p:sp>
            <p:nvSpPr>
              <p:cNvPr id="5" name="CaixaDeTexto 4"/>
              <p:cNvSpPr txBox="1"/>
              <p:nvPr/>
            </p:nvSpPr>
            <p:spPr>
              <a:xfrm>
                <a:off x="229256" y="2499578"/>
                <a:ext cx="3262624" cy="929422"/>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pt-BR" sz="2800" b="0" i="1" smtClean="0">
                          <a:latin typeface="Cambria Math"/>
                        </a:rPr>
                        <m:t>𝑉</m:t>
                      </m:r>
                      <m:r>
                        <a:rPr lang="pt-BR" sz="2800" b="0" i="1" smtClean="0">
                          <a:latin typeface="Cambria Math"/>
                          <a:ea typeface="Cambria Math"/>
                        </a:rPr>
                        <m:t>=−</m:t>
                      </m:r>
                      <m:f>
                        <m:fPr>
                          <m:ctrlPr>
                            <a:rPr lang="pt-BR" sz="2800" b="0" i="1" smtClean="0">
                              <a:latin typeface="Cambria Math"/>
                              <a:ea typeface="Cambria Math"/>
                            </a:rPr>
                          </m:ctrlPr>
                        </m:fPr>
                        <m:num>
                          <m:r>
                            <a:rPr lang="pt-BR" sz="2800" b="0" i="1" smtClean="0">
                              <a:latin typeface="Cambria Math"/>
                              <a:ea typeface="Cambria Math"/>
                            </a:rPr>
                            <m:t>∆</m:t>
                          </m:r>
                          <m:d>
                            <m:dPr>
                              <m:begChr m:val="["/>
                              <m:endChr m:val="]"/>
                              <m:ctrlPr>
                                <a:rPr lang="pt-BR" sz="2800" b="0" i="1" smtClean="0">
                                  <a:latin typeface="Cambria Math"/>
                                  <a:ea typeface="Cambria Math"/>
                                </a:rPr>
                              </m:ctrlPr>
                            </m:dPr>
                            <m:e>
                              <m:r>
                                <a:rPr lang="pt-BR" sz="2800" b="0" i="1" smtClean="0">
                                  <a:latin typeface="Cambria Math"/>
                                  <a:ea typeface="Cambria Math"/>
                                </a:rPr>
                                <m:t>𝐴</m:t>
                              </m:r>
                            </m:e>
                          </m:d>
                        </m:num>
                        <m:den>
                          <m:r>
                            <a:rPr lang="pt-BR" sz="2800" b="0" i="1" smtClean="0">
                              <a:latin typeface="Cambria Math"/>
                              <a:ea typeface="Cambria Math"/>
                            </a:rPr>
                            <m:t>∆</m:t>
                          </m:r>
                          <m:r>
                            <a:rPr lang="pt-BR" sz="2800" b="0" i="1" smtClean="0">
                              <a:latin typeface="Cambria Math"/>
                              <a:ea typeface="Cambria Math"/>
                            </a:rPr>
                            <m:t>𝑡</m:t>
                          </m:r>
                        </m:den>
                      </m:f>
                      <m:r>
                        <a:rPr lang="pt-BR" sz="2800" b="0" i="1" smtClean="0">
                          <a:latin typeface="Cambria Math"/>
                          <a:ea typeface="Cambria Math"/>
                        </a:rPr>
                        <m:t>=</m:t>
                      </m:r>
                      <m:r>
                        <a:rPr lang="pt-BR" sz="2800" b="0" i="1" smtClean="0">
                          <a:latin typeface="Cambria Math"/>
                          <a:ea typeface="Cambria Math"/>
                        </a:rPr>
                        <m:t>𝑘</m:t>
                      </m:r>
                      <m:d>
                        <m:dPr>
                          <m:begChr m:val="["/>
                          <m:endChr m:val="]"/>
                          <m:ctrlPr>
                            <a:rPr lang="pt-BR" sz="2800" b="0" i="1" smtClean="0">
                              <a:latin typeface="Cambria Math"/>
                              <a:ea typeface="Cambria Math"/>
                            </a:rPr>
                          </m:ctrlPr>
                        </m:dPr>
                        <m:e>
                          <m:r>
                            <a:rPr lang="pt-BR" sz="2800" b="0" i="1" smtClean="0">
                              <a:latin typeface="Cambria Math"/>
                              <a:ea typeface="Cambria Math"/>
                            </a:rPr>
                            <m:t>𝐴</m:t>
                          </m:r>
                        </m:e>
                      </m:d>
                    </m:oMath>
                  </m:oMathPara>
                </a14:m>
                <a:endParaRPr lang="pt-BR" sz="2800" dirty="0"/>
              </a:p>
            </p:txBody>
          </p:sp>
        </mc:Choice>
        <mc:Fallback xmlns="">
          <p:sp>
            <p:nvSpPr>
              <p:cNvPr id="5" name="CaixaDeTexto 4"/>
              <p:cNvSpPr txBox="1">
                <a:spLocks noRot="1" noChangeAspect="1" noMove="1" noResize="1" noEditPoints="1" noAdjustHandles="1" noChangeArrowheads="1" noChangeShapeType="1" noTextEdit="1"/>
              </p:cNvSpPr>
              <p:nvPr/>
            </p:nvSpPr>
            <p:spPr>
              <a:xfrm>
                <a:off x="229256" y="2499578"/>
                <a:ext cx="3262624" cy="929422"/>
              </a:xfrm>
              <a:prstGeom prst="rect">
                <a:avLst/>
              </a:prstGeom>
              <a:blipFill rotWithShape="1">
                <a:blip r:embed="rId2"/>
                <a:stretch>
                  <a:fillRect/>
                </a:stretch>
              </a:blipFill>
            </p:spPr>
            <p:txBody>
              <a:bodyPr/>
              <a:lstStyle/>
              <a:p>
                <a:r>
                  <a:rPr lang="pt-BR">
                    <a:noFill/>
                  </a:rPr>
                  <a:t> </a:t>
                </a:r>
              </a:p>
            </p:txBody>
          </p:sp>
        </mc:Fallback>
      </mc:AlternateContent>
      <mc:AlternateContent xmlns:mc="http://schemas.openxmlformats.org/markup-compatibility/2006" xmlns:a14="http://schemas.microsoft.com/office/drawing/2010/main">
        <mc:Choice Requires="a14">
          <p:sp>
            <p:nvSpPr>
              <p:cNvPr id="6" name="CaixaDeTexto 5"/>
              <p:cNvSpPr txBox="1"/>
              <p:nvPr/>
            </p:nvSpPr>
            <p:spPr>
              <a:xfrm>
                <a:off x="699503" y="3661967"/>
                <a:ext cx="2352695" cy="991169"/>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pt-BR" sz="2800" i="1" smtClean="0">
                          <a:latin typeface="Cambria Math"/>
                          <a:ea typeface="Cambria Math"/>
                        </a:rPr>
                        <m:t>−</m:t>
                      </m:r>
                      <m:f>
                        <m:fPr>
                          <m:ctrlPr>
                            <a:rPr lang="pt-BR" sz="2800" i="1" smtClean="0">
                              <a:latin typeface="Cambria Math"/>
                              <a:ea typeface="Cambria Math"/>
                            </a:rPr>
                          </m:ctrlPr>
                        </m:fPr>
                        <m:num>
                          <m:r>
                            <a:rPr lang="pt-BR" sz="2800" b="0" i="1" smtClean="0">
                              <a:latin typeface="Cambria Math"/>
                              <a:ea typeface="Cambria Math"/>
                            </a:rPr>
                            <m:t>𝑑</m:t>
                          </m:r>
                          <m:d>
                            <m:dPr>
                              <m:begChr m:val="["/>
                              <m:endChr m:val="]"/>
                              <m:ctrlPr>
                                <a:rPr lang="pt-BR" sz="2800" b="0" i="1" smtClean="0">
                                  <a:latin typeface="Cambria Math"/>
                                  <a:ea typeface="Cambria Math"/>
                                </a:rPr>
                              </m:ctrlPr>
                            </m:dPr>
                            <m:e>
                              <m:r>
                                <a:rPr lang="pt-BR" sz="2800" b="0" i="1" smtClean="0">
                                  <a:latin typeface="Cambria Math"/>
                                  <a:ea typeface="Cambria Math"/>
                                </a:rPr>
                                <m:t>𝐴</m:t>
                              </m:r>
                            </m:e>
                          </m:d>
                        </m:num>
                        <m:den>
                          <m:d>
                            <m:dPr>
                              <m:begChr m:val="["/>
                              <m:endChr m:val="]"/>
                              <m:ctrlPr>
                                <a:rPr lang="pt-BR" sz="2800" i="1" smtClean="0">
                                  <a:latin typeface="Cambria Math"/>
                                  <a:ea typeface="Cambria Math"/>
                                </a:rPr>
                              </m:ctrlPr>
                            </m:dPr>
                            <m:e>
                              <m:r>
                                <a:rPr lang="pt-BR" sz="2800" b="0" i="1" smtClean="0">
                                  <a:latin typeface="Cambria Math"/>
                                  <a:ea typeface="Cambria Math"/>
                                </a:rPr>
                                <m:t>𝐴</m:t>
                              </m:r>
                            </m:e>
                          </m:d>
                        </m:den>
                      </m:f>
                      <m:r>
                        <a:rPr lang="pt-BR" sz="2800" i="1" smtClean="0">
                          <a:latin typeface="Cambria Math"/>
                          <a:ea typeface="Cambria Math"/>
                        </a:rPr>
                        <m:t>=</m:t>
                      </m:r>
                      <m:r>
                        <a:rPr lang="pt-BR" sz="2800" b="0" i="1" smtClean="0">
                          <a:latin typeface="Cambria Math"/>
                          <a:ea typeface="Cambria Math"/>
                        </a:rPr>
                        <m:t>𝑘𝑑𝑡</m:t>
                      </m:r>
                    </m:oMath>
                  </m:oMathPara>
                </a14:m>
                <a:endParaRPr lang="pt-BR" sz="2800" dirty="0"/>
              </a:p>
            </p:txBody>
          </p:sp>
        </mc:Choice>
        <mc:Fallback xmlns="">
          <p:sp>
            <p:nvSpPr>
              <p:cNvPr id="6" name="CaixaDeTexto 5"/>
              <p:cNvSpPr txBox="1">
                <a:spLocks noRot="1" noChangeAspect="1" noMove="1" noResize="1" noEditPoints="1" noAdjustHandles="1" noChangeArrowheads="1" noChangeShapeType="1" noTextEdit="1"/>
              </p:cNvSpPr>
              <p:nvPr/>
            </p:nvSpPr>
            <p:spPr>
              <a:xfrm>
                <a:off x="699503" y="3661967"/>
                <a:ext cx="2352695" cy="991169"/>
              </a:xfrm>
              <a:prstGeom prst="rect">
                <a:avLst/>
              </a:prstGeom>
              <a:blipFill rotWithShape="1">
                <a:blip r:embed="rId3"/>
                <a:stretch>
                  <a:fillRect/>
                </a:stretch>
              </a:blipFill>
            </p:spPr>
            <p:txBody>
              <a:bodyPr/>
              <a:lstStyle/>
              <a:p>
                <a:r>
                  <a:rPr lang="pt-BR">
                    <a:noFill/>
                  </a:rPr>
                  <a:t> </a:t>
                </a:r>
              </a:p>
            </p:txBody>
          </p:sp>
        </mc:Fallback>
      </mc:AlternateContent>
      <mc:AlternateContent xmlns:mc="http://schemas.openxmlformats.org/markup-compatibility/2006" xmlns:a14="http://schemas.microsoft.com/office/drawing/2010/main">
        <mc:Choice Requires="a14">
          <p:sp>
            <p:nvSpPr>
              <p:cNvPr id="7" name="CaixaDeTexto 6"/>
              <p:cNvSpPr txBox="1"/>
              <p:nvPr/>
            </p:nvSpPr>
            <p:spPr>
              <a:xfrm>
                <a:off x="179512" y="5092062"/>
                <a:ext cx="3480183" cy="1145250"/>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nary>
                        <m:naryPr>
                          <m:ctrlPr>
                            <a:rPr lang="pt-BR" sz="2800" i="1" smtClean="0">
                              <a:latin typeface="Cambria Math"/>
                            </a:rPr>
                          </m:ctrlPr>
                        </m:naryPr>
                        <m:sub>
                          <m:sSub>
                            <m:sSubPr>
                              <m:ctrlPr>
                                <a:rPr lang="pt-BR" sz="2800" i="1" smtClean="0">
                                  <a:latin typeface="Cambria Math"/>
                                </a:rPr>
                              </m:ctrlPr>
                            </m:sSubPr>
                            <m:e>
                              <m:d>
                                <m:dPr>
                                  <m:begChr m:val="["/>
                                  <m:endChr m:val="]"/>
                                  <m:ctrlPr>
                                    <a:rPr lang="pt-BR" sz="2800" i="1" smtClean="0">
                                      <a:latin typeface="Cambria Math"/>
                                    </a:rPr>
                                  </m:ctrlPr>
                                </m:dPr>
                                <m:e>
                                  <m:r>
                                    <a:rPr lang="pt-BR" sz="2800" b="0" i="1" smtClean="0">
                                      <a:latin typeface="Cambria Math"/>
                                    </a:rPr>
                                    <m:t>𝐴</m:t>
                                  </m:r>
                                </m:e>
                              </m:d>
                            </m:e>
                            <m:sub>
                              <m:r>
                                <a:rPr lang="pt-BR" sz="2800" b="0" i="1" smtClean="0">
                                  <a:latin typeface="Cambria Math"/>
                                </a:rPr>
                                <m:t>0</m:t>
                              </m:r>
                            </m:sub>
                          </m:sSub>
                        </m:sub>
                        <m:sup>
                          <m:d>
                            <m:dPr>
                              <m:begChr m:val="["/>
                              <m:endChr m:val="]"/>
                              <m:ctrlPr>
                                <a:rPr lang="pt-BR" sz="2800" i="1" smtClean="0">
                                  <a:latin typeface="Cambria Math"/>
                                </a:rPr>
                              </m:ctrlPr>
                            </m:dPr>
                            <m:e>
                              <m:r>
                                <a:rPr lang="pt-BR" sz="2800" b="0" i="1" smtClean="0">
                                  <a:latin typeface="Cambria Math"/>
                                </a:rPr>
                                <m:t>𝐴</m:t>
                              </m:r>
                            </m:e>
                          </m:d>
                        </m:sup>
                        <m:e>
                          <m:f>
                            <m:fPr>
                              <m:ctrlPr>
                                <a:rPr lang="pt-BR" sz="2800" i="1" smtClean="0">
                                  <a:latin typeface="Cambria Math"/>
                                </a:rPr>
                              </m:ctrlPr>
                            </m:fPr>
                            <m:num>
                              <m:r>
                                <a:rPr lang="pt-BR" sz="2800" b="0" i="1" smtClean="0">
                                  <a:latin typeface="Cambria Math"/>
                                </a:rPr>
                                <m:t>𝑑</m:t>
                              </m:r>
                              <m:d>
                                <m:dPr>
                                  <m:begChr m:val="["/>
                                  <m:endChr m:val="]"/>
                                  <m:ctrlPr>
                                    <a:rPr lang="pt-BR" sz="2800" b="0" i="1" smtClean="0">
                                      <a:latin typeface="Cambria Math"/>
                                    </a:rPr>
                                  </m:ctrlPr>
                                </m:dPr>
                                <m:e>
                                  <m:r>
                                    <a:rPr lang="pt-BR" sz="2800" b="0" i="1" smtClean="0">
                                      <a:latin typeface="Cambria Math"/>
                                    </a:rPr>
                                    <m:t>𝐴</m:t>
                                  </m:r>
                                </m:e>
                              </m:d>
                            </m:num>
                            <m:den>
                              <m:d>
                                <m:dPr>
                                  <m:begChr m:val="["/>
                                  <m:endChr m:val="]"/>
                                  <m:ctrlPr>
                                    <a:rPr lang="pt-BR" sz="2800" i="1" smtClean="0">
                                      <a:latin typeface="Cambria Math"/>
                                    </a:rPr>
                                  </m:ctrlPr>
                                </m:dPr>
                                <m:e>
                                  <m:r>
                                    <a:rPr lang="pt-BR" sz="2800" b="0" i="1" smtClean="0">
                                      <a:latin typeface="Cambria Math"/>
                                    </a:rPr>
                                    <m:t>𝐴</m:t>
                                  </m:r>
                                </m:e>
                              </m:d>
                            </m:den>
                          </m:f>
                        </m:e>
                      </m:nary>
                      <m:r>
                        <a:rPr lang="pt-BR" sz="2800" i="1" smtClean="0">
                          <a:latin typeface="Cambria Math"/>
                          <a:ea typeface="Cambria Math"/>
                        </a:rPr>
                        <m:t>=−</m:t>
                      </m:r>
                      <m:nary>
                        <m:naryPr>
                          <m:ctrlPr>
                            <a:rPr lang="pt-BR" sz="2800" i="1" smtClean="0">
                              <a:latin typeface="Cambria Math"/>
                              <a:ea typeface="Cambria Math"/>
                            </a:rPr>
                          </m:ctrlPr>
                        </m:naryPr>
                        <m:sub>
                          <m:r>
                            <m:rPr>
                              <m:brk m:alnAt="23"/>
                            </m:rPr>
                            <a:rPr lang="pt-BR" sz="2800" b="0" i="1" smtClean="0">
                              <a:latin typeface="Cambria Math"/>
                              <a:ea typeface="Cambria Math"/>
                            </a:rPr>
                            <m:t>0</m:t>
                          </m:r>
                        </m:sub>
                        <m:sup>
                          <m:r>
                            <a:rPr lang="pt-BR" sz="2800" b="0" i="1" smtClean="0">
                              <a:latin typeface="Cambria Math"/>
                              <a:ea typeface="Cambria Math"/>
                            </a:rPr>
                            <m:t>𝑡</m:t>
                          </m:r>
                        </m:sup>
                        <m:e>
                          <m:r>
                            <a:rPr lang="pt-BR" sz="2800" b="0" i="1" smtClean="0">
                              <a:latin typeface="Cambria Math"/>
                              <a:ea typeface="Cambria Math"/>
                            </a:rPr>
                            <m:t>𝑘𝑑𝑡</m:t>
                          </m:r>
                        </m:e>
                      </m:nary>
                    </m:oMath>
                  </m:oMathPara>
                </a14:m>
                <a:endParaRPr lang="pt-BR" sz="2800" dirty="0"/>
              </a:p>
            </p:txBody>
          </p:sp>
        </mc:Choice>
        <mc:Fallback xmlns="">
          <p:sp>
            <p:nvSpPr>
              <p:cNvPr id="7" name="CaixaDeTexto 6"/>
              <p:cNvSpPr txBox="1">
                <a:spLocks noRot="1" noChangeAspect="1" noMove="1" noResize="1" noEditPoints="1" noAdjustHandles="1" noChangeArrowheads="1" noChangeShapeType="1" noTextEdit="1"/>
              </p:cNvSpPr>
              <p:nvPr/>
            </p:nvSpPr>
            <p:spPr>
              <a:xfrm>
                <a:off x="179512" y="5092062"/>
                <a:ext cx="3480183" cy="1145250"/>
              </a:xfrm>
              <a:prstGeom prst="rect">
                <a:avLst/>
              </a:prstGeom>
              <a:blipFill rotWithShape="1">
                <a:blip r:embed="rId4"/>
                <a:stretch>
                  <a:fillRect/>
                </a:stretch>
              </a:blipFill>
            </p:spPr>
            <p:txBody>
              <a:bodyPr/>
              <a:lstStyle/>
              <a:p>
                <a:r>
                  <a:rPr lang="pt-BR">
                    <a:noFill/>
                  </a:rPr>
                  <a:t> </a:t>
                </a:r>
              </a:p>
            </p:txBody>
          </p:sp>
        </mc:Fallback>
      </mc:AlternateContent>
      <mc:AlternateContent xmlns:mc="http://schemas.openxmlformats.org/markup-compatibility/2006" xmlns:a14="http://schemas.microsoft.com/office/drawing/2010/main">
        <mc:Choice Requires="a14">
          <p:sp>
            <p:nvSpPr>
              <p:cNvPr id="8" name="CaixaDeTexto 7"/>
              <p:cNvSpPr txBox="1"/>
              <p:nvPr/>
            </p:nvSpPr>
            <p:spPr>
              <a:xfrm>
                <a:off x="4918483" y="2492896"/>
                <a:ext cx="2389821" cy="1002582"/>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func>
                        <m:funcPr>
                          <m:ctrlPr>
                            <a:rPr lang="pt-BR" sz="2800" i="1" smtClean="0">
                              <a:latin typeface="Cambria Math"/>
                            </a:rPr>
                          </m:ctrlPr>
                        </m:funcPr>
                        <m:fName>
                          <m:r>
                            <m:rPr>
                              <m:sty m:val="p"/>
                            </m:rPr>
                            <a:rPr lang="pt-BR" sz="2800" i="0" smtClean="0">
                              <a:latin typeface="Cambria Math"/>
                            </a:rPr>
                            <m:t>ln</m:t>
                          </m:r>
                        </m:fName>
                        <m:e>
                          <m:f>
                            <m:fPr>
                              <m:ctrlPr>
                                <a:rPr lang="pt-BR" sz="2800" i="1" smtClean="0">
                                  <a:latin typeface="Cambria Math"/>
                                </a:rPr>
                              </m:ctrlPr>
                            </m:fPr>
                            <m:num>
                              <m:d>
                                <m:dPr>
                                  <m:begChr m:val="["/>
                                  <m:endChr m:val="]"/>
                                  <m:ctrlPr>
                                    <a:rPr lang="pt-BR" sz="2800" i="1" smtClean="0">
                                      <a:latin typeface="Cambria Math"/>
                                    </a:rPr>
                                  </m:ctrlPr>
                                </m:dPr>
                                <m:e>
                                  <m:r>
                                    <a:rPr lang="pt-BR" sz="2800" b="0" i="1" smtClean="0">
                                      <a:latin typeface="Cambria Math"/>
                                    </a:rPr>
                                    <m:t>𝐴</m:t>
                                  </m:r>
                                </m:e>
                              </m:d>
                            </m:num>
                            <m:den>
                              <m:sSub>
                                <m:sSubPr>
                                  <m:ctrlPr>
                                    <a:rPr lang="pt-BR" sz="2800" i="1" smtClean="0">
                                      <a:latin typeface="Cambria Math"/>
                                    </a:rPr>
                                  </m:ctrlPr>
                                </m:sSubPr>
                                <m:e>
                                  <m:d>
                                    <m:dPr>
                                      <m:begChr m:val="["/>
                                      <m:endChr m:val="]"/>
                                      <m:ctrlPr>
                                        <a:rPr lang="pt-BR" sz="2800" i="1" smtClean="0">
                                          <a:latin typeface="Cambria Math"/>
                                        </a:rPr>
                                      </m:ctrlPr>
                                    </m:dPr>
                                    <m:e>
                                      <m:r>
                                        <a:rPr lang="pt-BR" sz="2800" b="0" i="1" smtClean="0">
                                          <a:latin typeface="Cambria Math"/>
                                        </a:rPr>
                                        <m:t>𝐴</m:t>
                                      </m:r>
                                    </m:e>
                                  </m:d>
                                </m:e>
                                <m:sub>
                                  <m:r>
                                    <a:rPr lang="pt-BR" sz="2800" b="0" i="1" smtClean="0">
                                      <a:latin typeface="Cambria Math"/>
                                    </a:rPr>
                                    <m:t>0</m:t>
                                  </m:r>
                                </m:sub>
                              </m:sSub>
                            </m:den>
                          </m:f>
                          <m:r>
                            <a:rPr lang="pt-BR" sz="2800" i="1" smtClean="0">
                              <a:latin typeface="Cambria Math"/>
                              <a:ea typeface="Cambria Math"/>
                            </a:rPr>
                            <m:t>=−</m:t>
                          </m:r>
                          <m:r>
                            <a:rPr lang="pt-BR" sz="2800" b="0" i="1" smtClean="0">
                              <a:latin typeface="Cambria Math"/>
                              <a:ea typeface="Cambria Math"/>
                            </a:rPr>
                            <m:t>𝑘𝑡</m:t>
                          </m:r>
                        </m:e>
                      </m:func>
                    </m:oMath>
                  </m:oMathPara>
                </a14:m>
                <a:endParaRPr lang="pt-BR" sz="2800" dirty="0"/>
              </a:p>
            </p:txBody>
          </p:sp>
        </mc:Choice>
        <mc:Fallback xmlns="">
          <p:sp>
            <p:nvSpPr>
              <p:cNvPr id="8" name="CaixaDeTexto 7"/>
              <p:cNvSpPr txBox="1">
                <a:spLocks noRot="1" noChangeAspect="1" noMove="1" noResize="1" noEditPoints="1" noAdjustHandles="1" noChangeArrowheads="1" noChangeShapeType="1" noTextEdit="1"/>
              </p:cNvSpPr>
              <p:nvPr/>
            </p:nvSpPr>
            <p:spPr>
              <a:xfrm>
                <a:off x="4918483" y="2492896"/>
                <a:ext cx="2389821" cy="1002582"/>
              </a:xfrm>
              <a:prstGeom prst="rect">
                <a:avLst/>
              </a:prstGeom>
              <a:blipFill rotWithShape="1">
                <a:blip r:embed="rId5"/>
                <a:stretch>
                  <a:fillRect/>
                </a:stretch>
              </a:blipFill>
            </p:spPr>
            <p:txBody>
              <a:bodyPr/>
              <a:lstStyle/>
              <a:p>
                <a:r>
                  <a:rPr lang="pt-BR">
                    <a:noFill/>
                  </a:rPr>
                  <a:t> </a:t>
                </a:r>
              </a:p>
            </p:txBody>
          </p:sp>
        </mc:Fallback>
      </mc:AlternateContent>
      <mc:AlternateContent xmlns:mc="http://schemas.openxmlformats.org/markup-compatibility/2006" xmlns:a14="http://schemas.microsoft.com/office/drawing/2010/main">
        <mc:Choice Requires="a14">
          <p:sp>
            <p:nvSpPr>
              <p:cNvPr id="9" name="CaixaDeTexto 8"/>
              <p:cNvSpPr txBox="1"/>
              <p:nvPr/>
            </p:nvSpPr>
            <p:spPr>
              <a:xfrm>
                <a:off x="4355976" y="3717032"/>
                <a:ext cx="3538020" cy="523220"/>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func>
                        <m:funcPr>
                          <m:ctrlPr>
                            <a:rPr lang="pt-BR" sz="2800" i="1" smtClean="0">
                              <a:latin typeface="Cambria Math"/>
                            </a:rPr>
                          </m:ctrlPr>
                        </m:funcPr>
                        <m:fName>
                          <m:r>
                            <m:rPr>
                              <m:sty m:val="p"/>
                            </m:rPr>
                            <a:rPr lang="pt-BR" sz="2800" i="0" smtClean="0">
                              <a:latin typeface="Cambria Math"/>
                            </a:rPr>
                            <m:t>ln</m:t>
                          </m:r>
                        </m:fName>
                        <m:e>
                          <m:d>
                            <m:dPr>
                              <m:begChr m:val="["/>
                              <m:endChr m:val="]"/>
                              <m:ctrlPr>
                                <a:rPr lang="pt-BR" sz="2800" i="1" smtClean="0">
                                  <a:latin typeface="Cambria Math"/>
                                </a:rPr>
                              </m:ctrlPr>
                            </m:dPr>
                            <m:e>
                              <m:r>
                                <a:rPr lang="pt-BR" sz="2800" b="0" i="1" smtClean="0">
                                  <a:latin typeface="Cambria Math"/>
                                </a:rPr>
                                <m:t>𝐴</m:t>
                              </m:r>
                            </m:e>
                          </m:d>
                          <m:r>
                            <a:rPr lang="pt-BR" sz="2800" i="1" smtClean="0">
                              <a:latin typeface="Cambria Math"/>
                              <a:ea typeface="Cambria Math"/>
                            </a:rPr>
                            <m:t>−</m:t>
                          </m:r>
                          <m:func>
                            <m:funcPr>
                              <m:ctrlPr>
                                <a:rPr lang="pt-BR" sz="2800" i="1" smtClean="0">
                                  <a:latin typeface="Cambria Math"/>
                                  <a:ea typeface="Cambria Math"/>
                                </a:rPr>
                              </m:ctrlPr>
                            </m:funcPr>
                            <m:fName>
                              <m:r>
                                <m:rPr>
                                  <m:sty m:val="p"/>
                                </m:rPr>
                                <a:rPr lang="pt-BR" sz="2800" i="0" smtClean="0">
                                  <a:latin typeface="Cambria Math"/>
                                  <a:ea typeface="Cambria Math"/>
                                </a:rPr>
                                <m:t>ln</m:t>
                              </m:r>
                            </m:fName>
                            <m:e>
                              <m:sSub>
                                <m:sSubPr>
                                  <m:ctrlPr>
                                    <a:rPr lang="pt-BR" sz="2800" i="1" smtClean="0">
                                      <a:latin typeface="Cambria Math"/>
                                      <a:ea typeface="Cambria Math"/>
                                    </a:rPr>
                                  </m:ctrlPr>
                                </m:sSubPr>
                                <m:e>
                                  <m:d>
                                    <m:dPr>
                                      <m:begChr m:val="["/>
                                      <m:endChr m:val="]"/>
                                      <m:ctrlPr>
                                        <a:rPr lang="pt-BR" sz="2800" i="1" smtClean="0">
                                          <a:latin typeface="Cambria Math"/>
                                          <a:ea typeface="Cambria Math"/>
                                        </a:rPr>
                                      </m:ctrlPr>
                                    </m:dPr>
                                    <m:e>
                                      <m:r>
                                        <a:rPr lang="pt-BR" sz="2800" b="0" i="1" smtClean="0">
                                          <a:latin typeface="Cambria Math"/>
                                          <a:ea typeface="Cambria Math"/>
                                        </a:rPr>
                                        <m:t>𝐴</m:t>
                                      </m:r>
                                    </m:e>
                                  </m:d>
                                </m:e>
                                <m:sub>
                                  <m:r>
                                    <a:rPr lang="pt-BR" sz="2800" b="0" i="1" smtClean="0">
                                      <a:latin typeface="Cambria Math"/>
                                      <a:ea typeface="Cambria Math"/>
                                    </a:rPr>
                                    <m:t>0</m:t>
                                  </m:r>
                                </m:sub>
                              </m:sSub>
                            </m:e>
                          </m:func>
                        </m:e>
                      </m:func>
                      <m:r>
                        <a:rPr lang="pt-BR" sz="2800" i="1" smtClean="0">
                          <a:latin typeface="Cambria Math"/>
                          <a:ea typeface="Cambria Math"/>
                        </a:rPr>
                        <m:t>=−</m:t>
                      </m:r>
                      <m:r>
                        <a:rPr lang="pt-BR" sz="2800" b="0" i="1" smtClean="0">
                          <a:latin typeface="Cambria Math"/>
                          <a:ea typeface="Cambria Math"/>
                        </a:rPr>
                        <m:t>𝑘𝑡</m:t>
                      </m:r>
                    </m:oMath>
                  </m:oMathPara>
                </a14:m>
                <a:endParaRPr lang="pt-BR" sz="2800" dirty="0"/>
              </a:p>
            </p:txBody>
          </p:sp>
        </mc:Choice>
        <mc:Fallback xmlns="">
          <p:sp>
            <p:nvSpPr>
              <p:cNvPr id="9" name="CaixaDeTexto 8"/>
              <p:cNvSpPr txBox="1">
                <a:spLocks noRot="1" noChangeAspect="1" noMove="1" noResize="1" noEditPoints="1" noAdjustHandles="1" noChangeArrowheads="1" noChangeShapeType="1" noTextEdit="1"/>
              </p:cNvSpPr>
              <p:nvPr/>
            </p:nvSpPr>
            <p:spPr>
              <a:xfrm>
                <a:off x="4355976" y="3717032"/>
                <a:ext cx="3538020" cy="523220"/>
              </a:xfrm>
              <a:prstGeom prst="rect">
                <a:avLst/>
              </a:prstGeom>
              <a:blipFill rotWithShape="1">
                <a:blip r:embed="rId6"/>
                <a:stretch>
                  <a:fillRect/>
                </a:stretch>
              </a:blipFill>
            </p:spPr>
            <p:txBody>
              <a:bodyPr/>
              <a:lstStyle/>
              <a:p>
                <a:r>
                  <a:rPr lang="pt-BR">
                    <a:noFill/>
                  </a:rPr>
                  <a:t> </a:t>
                </a:r>
              </a:p>
            </p:txBody>
          </p:sp>
        </mc:Fallback>
      </mc:AlternateContent>
      <mc:AlternateContent xmlns:mc="http://schemas.openxmlformats.org/markup-compatibility/2006" xmlns:a14="http://schemas.microsoft.com/office/drawing/2010/main">
        <mc:Choice Requires="a14">
          <p:sp>
            <p:nvSpPr>
              <p:cNvPr id="10" name="CaixaDeTexto 9"/>
              <p:cNvSpPr txBox="1"/>
              <p:nvPr/>
            </p:nvSpPr>
            <p:spPr>
              <a:xfrm>
                <a:off x="4442976" y="4633972"/>
                <a:ext cx="3369384" cy="523220"/>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func>
                        <m:funcPr>
                          <m:ctrlPr>
                            <a:rPr lang="pt-BR" sz="2800" i="1" smtClean="0">
                              <a:latin typeface="Cambria Math"/>
                            </a:rPr>
                          </m:ctrlPr>
                        </m:funcPr>
                        <m:fName>
                          <m:r>
                            <m:rPr>
                              <m:sty m:val="p"/>
                            </m:rPr>
                            <a:rPr lang="pt-BR" sz="2800" i="0" smtClean="0">
                              <a:latin typeface="Cambria Math"/>
                            </a:rPr>
                            <m:t>ln</m:t>
                          </m:r>
                        </m:fName>
                        <m:e>
                          <m:d>
                            <m:dPr>
                              <m:begChr m:val="["/>
                              <m:endChr m:val="]"/>
                              <m:ctrlPr>
                                <a:rPr lang="pt-BR" sz="2800" i="1" smtClean="0">
                                  <a:latin typeface="Cambria Math"/>
                                </a:rPr>
                              </m:ctrlPr>
                            </m:dPr>
                            <m:e>
                              <m:r>
                                <a:rPr lang="pt-BR" sz="2800" b="0" i="1" smtClean="0">
                                  <a:latin typeface="Cambria Math"/>
                                </a:rPr>
                                <m:t>𝐴</m:t>
                              </m:r>
                            </m:e>
                          </m:d>
                        </m:e>
                      </m:func>
                      <m:r>
                        <a:rPr lang="pt-BR" sz="2800" i="1" smtClean="0">
                          <a:latin typeface="Cambria Math"/>
                          <a:ea typeface="Cambria Math"/>
                        </a:rPr>
                        <m:t>=</m:t>
                      </m:r>
                      <m:func>
                        <m:funcPr>
                          <m:ctrlPr>
                            <a:rPr lang="pt-BR" sz="2800" i="1" smtClean="0">
                              <a:latin typeface="Cambria Math"/>
                              <a:ea typeface="Cambria Math"/>
                            </a:rPr>
                          </m:ctrlPr>
                        </m:funcPr>
                        <m:fName>
                          <m:r>
                            <m:rPr>
                              <m:sty m:val="p"/>
                            </m:rPr>
                            <a:rPr lang="pt-BR" sz="2800" i="0" smtClean="0">
                              <a:latin typeface="Cambria Math"/>
                              <a:ea typeface="Cambria Math"/>
                            </a:rPr>
                            <m:t>ln</m:t>
                          </m:r>
                        </m:fName>
                        <m:e>
                          <m:sSub>
                            <m:sSubPr>
                              <m:ctrlPr>
                                <a:rPr lang="pt-BR" sz="2800" i="1" smtClean="0">
                                  <a:latin typeface="Cambria Math"/>
                                  <a:ea typeface="Cambria Math"/>
                                </a:rPr>
                              </m:ctrlPr>
                            </m:sSubPr>
                            <m:e>
                              <m:d>
                                <m:dPr>
                                  <m:begChr m:val="["/>
                                  <m:endChr m:val="]"/>
                                  <m:ctrlPr>
                                    <a:rPr lang="pt-BR" sz="2800" i="1" smtClean="0">
                                      <a:latin typeface="Cambria Math"/>
                                      <a:ea typeface="Cambria Math"/>
                                    </a:rPr>
                                  </m:ctrlPr>
                                </m:dPr>
                                <m:e>
                                  <m:r>
                                    <a:rPr lang="pt-BR" sz="2800" b="0" i="1" smtClean="0">
                                      <a:latin typeface="Cambria Math"/>
                                      <a:ea typeface="Cambria Math"/>
                                    </a:rPr>
                                    <m:t>𝐴</m:t>
                                  </m:r>
                                </m:e>
                              </m:d>
                            </m:e>
                            <m:sub>
                              <m:r>
                                <a:rPr lang="pt-BR" sz="2800" b="0" i="1" smtClean="0">
                                  <a:latin typeface="Cambria Math"/>
                                  <a:ea typeface="Cambria Math"/>
                                </a:rPr>
                                <m:t>0</m:t>
                              </m:r>
                            </m:sub>
                          </m:sSub>
                        </m:e>
                      </m:func>
                      <m:r>
                        <a:rPr lang="pt-BR" sz="2800" i="1" smtClean="0">
                          <a:latin typeface="Cambria Math"/>
                          <a:ea typeface="Cambria Math"/>
                        </a:rPr>
                        <m:t>−</m:t>
                      </m:r>
                      <m:r>
                        <a:rPr lang="pt-BR" sz="2800" b="0" i="1" smtClean="0">
                          <a:latin typeface="Cambria Math"/>
                          <a:ea typeface="Cambria Math"/>
                        </a:rPr>
                        <m:t>𝑘𝑡</m:t>
                      </m:r>
                    </m:oMath>
                  </m:oMathPara>
                </a14:m>
                <a:endParaRPr lang="pt-BR" sz="2800" dirty="0"/>
              </a:p>
            </p:txBody>
          </p:sp>
        </mc:Choice>
        <mc:Fallback xmlns="">
          <p:sp>
            <p:nvSpPr>
              <p:cNvPr id="10" name="CaixaDeTexto 9"/>
              <p:cNvSpPr txBox="1">
                <a:spLocks noRot="1" noChangeAspect="1" noMove="1" noResize="1" noEditPoints="1" noAdjustHandles="1" noChangeArrowheads="1" noChangeShapeType="1" noTextEdit="1"/>
              </p:cNvSpPr>
              <p:nvPr/>
            </p:nvSpPr>
            <p:spPr>
              <a:xfrm>
                <a:off x="4442976" y="4633972"/>
                <a:ext cx="3369384" cy="523220"/>
              </a:xfrm>
              <a:prstGeom prst="rect">
                <a:avLst/>
              </a:prstGeom>
              <a:blipFill rotWithShape="1">
                <a:blip r:embed="rId7"/>
                <a:stretch>
                  <a:fillRect/>
                </a:stretch>
              </a:blipFill>
            </p:spPr>
            <p:txBody>
              <a:bodyPr/>
              <a:lstStyle/>
              <a:p>
                <a:r>
                  <a:rPr lang="pt-BR">
                    <a:noFill/>
                  </a:rPr>
                  <a:t> </a:t>
                </a:r>
              </a:p>
            </p:txBody>
          </p:sp>
        </mc:Fallback>
      </mc:AlternateContent>
      <p:cxnSp>
        <p:nvCxnSpPr>
          <p:cNvPr id="12" name="Conector de seta reta 11"/>
          <p:cNvCxnSpPr/>
          <p:nvPr/>
        </p:nvCxnSpPr>
        <p:spPr>
          <a:xfrm>
            <a:off x="4918483" y="5157192"/>
            <a:ext cx="0" cy="50749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3" name="Conector de seta reta 12"/>
          <p:cNvCxnSpPr/>
          <p:nvPr/>
        </p:nvCxnSpPr>
        <p:spPr>
          <a:xfrm>
            <a:off x="6300192" y="5153753"/>
            <a:ext cx="0" cy="50749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4" name="Conector de seta reta 13"/>
          <p:cNvCxnSpPr/>
          <p:nvPr/>
        </p:nvCxnSpPr>
        <p:spPr>
          <a:xfrm>
            <a:off x="7380312" y="5157192"/>
            <a:ext cx="0" cy="50749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15" name="CaixaDeTexto 14"/>
              <p:cNvSpPr txBox="1"/>
              <p:nvPr/>
            </p:nvSpPr>
            <p:spPr>
              <a:xfrm>
                <a:off x="4644008" y="5786100"/>
                <a:ext cx="3182473" cy="523220"/>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pt-BR" sz="2800" b="0" i="1" smtClean="0">
                          <a:latin typeface="Cambria Math"/>
                        </a:rPr>
                        <m:t>𝑦</m:t>
                      </m:r>
                      <m:r>
                        <a:rPr lang="pt-BR" sz="2800" b="0" i="1" smtClean="0">
                          <a:latin typeface="Cambria Math"/>
                        </a:rPr>
                        <m:t>    =     </m:t>
                      </m:r>
                      <m:r>
                        <a:rPr lang="pt-BR" sz="2800" b="0" i="1" smtClean="0">
                          <a:latin typeface="Cambria Math"/>
                          <a:ea typeface="Cambria Math"/>
                        </a:rPr>
                        <m:t>𝑎</m:t>
                      </m:r>
                      <m:r>
                        <a:rPr lang="pt-BR" sz="2800" b="0" i="1" smtClean="0">
                          <a:latin typeface="Cambria Math"/>
                          <a:ea typeface="Cambria Math"/>
                        </a:rPr>
                        <m:t>   −  </m:t>
                      </m:r>
                      <m:r>
                        <a:rPr lang="pt-BR" sz="2800" b="0" i="1" smtClean="0">
                          <a:latin typeface="Cambria Math"/>
                          <a:ea typeface="Cambria Math"/>
                        </a:rPr>
                        <m:t>𝑏𝑥</m:t>
                      </m:r>
                    </m:oMath>
                  </m:oMathPara>
                </a14:m>
                <a:endParaRPr lang="pt-BR" sz="2800" dirty="0"/>
              </a:p>
            </p:txBody>
          </p:sp>
        </mc:Choice>
        <mc:Fallback xmlns="">
          <p:sp>
            <p:nvSpPr>
              <p:cNvPr id="15" name="CaixaDeTexto 14"/>
              <p:cNvSpPr txBox="1">
                <a:spLocks noRot="1" noChangeAspect="1" noMove="1" noResize="1" noEditPoints="1" noAdjustHandles="1" noChangeArrowheads="1" noChangeShapeType="1" noTextEdit="1"/>
              </p:cNvSpPr>
              <p:nvPr/>
            </p:nvSpPr>
            <p:spPr>
              <a:xfrm>
                <a:off x="4644008" y="5786100"/>
                <a:ext cx="3182473" cy="523220"/>
              </a:xfrm>
              <a:prstGeom prst="rect">
                <a:avLst/>
              </a:prstGeom>
              <a:blipFill rotWithShape="1">
                <a:blip r:embed="rId8"/>
                <a:stretch>
                  <a:fillRect/>
                </a:stretch>
              </a:blipFill>
            </p:spPr>
            <p:txBody>
              <a:bodyPr/>
              <a:lstStyle/>
              <a:p>
                <a:r>
                  <a:rPr lang="pt-BR">
                    <a:noFill/>
                  </a:rPr>
                  <a:t> </a:t>
                </a:r>
              </a:p>
            </p:txBody>
          </p:sp>
        </mc:Fallback>
      </mc:AlternateContent>
    </p:spTree>
    <p:extLst>
      <p:ext uri="{BB962C8B-B14F-4D97-AF65-F5344CB8AC3E}">
        <p14:creationId xmlns:p14="http://schemas.microsoft.com/office/powerpoint/2010/main" val="2648561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8"/>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9"/>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0"/>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5"/>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2"/>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13"/>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1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7" grpId="0"/>
      <p:bldP spid="8" grpId="0"/>
      <p:bldP spid="9" grpId="0"/>
      <p:bldP spid="10" grpId="0"/>
      <p:bldP spid="15"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Número de Slide 2"/>
          <p:cNvSpPr>
            <a:spLocks noGrp="1"/>
          </p:cNvSpPr>
          <p:nvPr>
            <p:ph type="sldNum" sz="quarter" idx="12"/>
          </p:nvPr>
        </p:nvSpPr>
        <p:spPr/>
        <p:txBody>
          <a:bodyPr/>
          <a:lstStyle/>
          <a:p>
            <a:fld id="{D5BBC35B-A44B-4119-B8DA-DE9E3DFADA20}" type="slidenum">
              <a:rPr kumimoji="0" lang="en-US" smtClean="0"/>
              <a:pPr/>
              <a:t>14</a:t>
            </a:fld>
            <a:endParaRPr kumimoji="0" lang="en-US"/>
          </a:p>
        </p:txBody>
      </p:sp>
      <p:sp>
        <p:nvSpPr>
          <p:cNvPr id="4" name="Título 3"/>
          <p:cNvSpPr>
            <a:spLocks noGrp="1"/>
          </p:cNvSpPr>
          <p:nvPr>
            <p:ph type="title"/>
          </p:nvPr>
        </p:nvSpPr>
        <p:spPr/>
        <p:txBody>
          <a:bodyPr/>
          <a:lstStyle/>
          <a:p>
            <a:r>
              <a:rPr lang="pt-BR" dirty="0" smtClean="0"/>
              <a:t>Reações de Primeira Ordem</a:t>
            </a:r>
            <a:endParaRPr lang="pt-BR" dirty="0"/>
          </a:p>
        </p:txBody>
      </p:sp>
      <p:pic>
        <p:nvPicPr>
          <p:cNvPr id="5" name="Picture 9" descr="F:\PUBLISH\Pearson_Slides\Brown\fig cap01\cap1415.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6512" y="2556869"/>
            <a:ext cx="9180512" cy="3896467"/>
          </a:xfrm>
          <a:prstGeom prst="rect">
            <a:avLst/>
          </a:prstGeom>
          <a:noFill/>
          <a:extLst>
            <a:ext uri="{909E8E84-426E-40DD-AFC4-6F175D3DCCD1}">
              <a14:hiddenFill xmlns:a14="http://schemas.microsoft.com/office/drawing/2010/main">
                <a:solidFill>
                  <a:srgbClr val="FFFFFF"/>
                </a:solidFill>
              </a14:hiddenFill>
            </a:ext>
          </a:extLst>
        </p:spPr>
      </p:pic>
      <mc:AlternateContent xmlns:mc="http://schemas.openxmlformats.org/markup-compatibility/2006" xmlns:a14="http://schemas.microsoft.com/office/drawing/2010/main">
        <mc:Choice Requires="a14">
          <p:sp>
            <p:nvSpPr>
              <p:cNvPr id="6" name="CaixaDeTexto 5"/>
              <p:cNvSpPr txBox="1"/>
              <p:nvPr/>
            </p:nvSpPr>
            <p:spPr>
              <a:xfrm>
                <a:off x="395536" y="1496142"/>
                <a:ext cx="3825471" cy="564706"/>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pt-BR" sz="2800" b="0" i="1" smtClean="0">
                          <a:latin typeface="Cambria Math"/>
                        </a:rPr>
                        <m:t>𝐶</m:t>
                      </m:r>
                      <m:sSub>
                        <m:sSubPr>
                          <m:ctrlPr>
                            <a:rPr lang="pt-BR" sz="2800" b="0" i="1" smtClean="0">
                              <a:latin typeface="Cambria Math"/>
                            </a:rPr>
                          </m:ctrlPr>
                        </m:sSubPr>
                        <m:e>
                          <m:r>
                            <a:rPr lang="pt-BR" sz="2800" b="0" i="1" smtClean="0">
                              <a:latin typeface="Cambria Math"/>
                            </a:rPr>
                            <m:t>𝐻</m:t>
                          </m:r>
                        </m:e>
                        <m:sub>
                          <m:r>
                            <a:rPr lang="pt-BR" sz="2800" b="0" i="1" smtClean="0">
                              <a:latin typeface="Cambria Math"/>
                            </a:rPr>
                            <m:t>3</m:t>
                          </m:r>
                        </m:sub>
                      </m:sSub>
                      <m:r>
                        <a:rPr lang="pt-BR" sz="2800" b="0" i="1" smtClean="0">
                          <a:latin typeface="Cambria Math"/>
                        </a:rPr>
                        <m:t>𝑁</m:t>
                      </m:r>
                      <m:sSub>
                        <m:sSubPr>
                          <m:ctrlPr>
                            <a:rPr lang="pt-BR" sz="2800" b="0" i="1" smtClean="0">
                              <a:latin typeface="Cambria Math"/>
                            </a:rPr>
                          </m:ctrlPr>
                        </m:sSubPr>
                        <m:e>
                          <m:r>
                            <a:rPr lang="pt-BR" sz="2800" b="0" i="1" smtClean="0">
                              <a:latin typeface="Cambria Math"/>
                            </a:rPr>
                            <m:t>𝐶</m:t>
                          </m:r>
                        </m:e>
                        <m:sub>
                          <m:r>
                            <a:rPr lang="pt-BR" sz="2800" b="0" i="1" smtClean="0">
                              <a:latin typeface="Cambria Math"/>
                            </a:rPr>
                            <m:t>(</m:t>
                          </m:r>
                          <m:r>
                            <a:rPr lang="pt-BR" sz="2800" b="0" i="1" smtClean="0">
                              <a:latin typeface="Cambria Math"/>
                            </a:rPr>
                            <m:t>𝑔</m:t>
                          </m:r>
                          <m:r>
                            <a:rPr lang="pt-BR" sz="2800" b="0" i="1" smtClean="0">
                              <a:latin typeface="Cambria Math"/>
                            </a:rPr>
                            <m:t>)</m:t>
                          </m:r>
                        </m:sub>
                      </m:sSub>
                      <m:r>
                        <a:rPr lang="pt-BR" sz="2800" b="0" i="1" smtClean="0">
                          <a:latin typeface="Cambria Math"/>
                          <a:ea typeface="Cambria Math"/>
                        </a:rPr>
                        <m:t>→</m:t>
                      </m:r>
                      <m:r>
                        <a:rPr lang="pt-BR" sz="2800" b="0" i="1" smtClean="0">
                          <a:latin typeface="Cambria Math"/>
                          <a:ea typeface="Cambria Math"/>
                        </a:rPr>
                        <m:t>𝐶</m:t>
                      </m:r>
                      <m:sSub>
                        <m:sSubPr>
                          <m:ctrlPr>
                            <a:rPr lang="pt-BR" sz="2800" b="0" i="1" smtClean="0">
                              <a:latin typeface="Cambria Math"/>
                              <a:ea typeface="Cambria Math"/>
                            </a:rPr>
                          </m:ctrlPr>
                        </m:sSubPr>
                        <m:e>
                          <m:r>
                            <a:rPr lang="pt-BR" sz="2800" b="0" i="1" smtClean="0">
                              <a:latin typeface="Cambria Math"/>
                              <a:ea typeface="Cambria Math"/>
                            </a:rPr>
                            <m:t>𝐻</m:t>
                          </m:r>
                        </m:e>
                        <m:sub>
                          <m:r>
                            <a:rPr lang="pt-BR" sz="2800" b="0" i="1" smtClean="0">
                              <a:latin typeface="Cambria Math"/>
                              <a:ea typeface="Cambria Math"/>
                            </a:rPr>
                            <m:t>3</m:t>
                          </m:r>
                        </m:sub>
                      </m:sSub>
                      <m:r>
                        <a:rPr lang="pt-BR" sz="2800" b="0" i="1" smtClean="0">
                          <a:latin typeface="Cambria Math"/>
                          <a:ea typeface="Cambria Math"/>
                        </a:rPr>
                        <m:t>𝐶</m:t>
                      </m:r>
                      <m:sSub>
                        <m:sSubPr>
                          <m:ctrlPr>
                            <a:rPr lang="pt-BR" sz="2800" b="0" i="1" smtClean="0">
                              <a:latin typeface="Cambria Math"/>
                              <a:ea typeface="Cambria Math"/>
                            </a:rPr>
                          </m:ctrlPr>
                        </m:sSubPr>
                        <m:e>
                          <m:r>
                            <a:rPr lang="pt-BR" sz="2800" b="0" i="1" smtClean="0">
                              <a:latin typeface="Cambria Math"/>
                              <a:ea typeface="Cambria Math"/>
                            </a:rPr>
                            <m:t>𝑁</m:t>
                          </m:r>
                        </m:e>
                        <m:sub>
                          <m:r>
                            <a:rPr lang="pt-BR" sz="2800" b="0" i="1" smtClean="0">
                              <a:latin typeface="Cambria Math"/>
                              <a:ea typeface="Cambria Math"/>
                            </a:rPr>
                            <m:t>(</m:t>
                          </m:r>
                          <m:r>
                            <a:rPr lang="pt-BR" sz="2800" b="0" i="1" smtClean="0">
                              <a:latin typeface="Cambria Math"/>
                              <a:ea typeface="Cambria Math"/>
                            </a:rPr>
                            <m:t>𝑔</m:t>
                          </m:r>
                          <m:r>
                            <a:rPr lang="pt-BR" sz="2800" b="0" i="1" smtClean="0">
                              <a:latin typeface="Cambria Math"/>
                              <a:ea typeface="Cambria Math"/>
                            </a:rPr>
                            <m:t>)</m:t>
                          </m:r>
                        </m:sub>
                      </m:sSub>
                    </m:oMath>
                  </m:oMathPara>
                </a14:m>
                <a:endParaRPr lang="pt-BR" sz="2800" dirty="0"/>
              </a:p>
            </p:txBody>
          </p:sp>
        </mc:Choice>
        <mc:Fallback xmlns="">
          <p:sp>
            <p:nvSpPr>
              <p:cNvPr id="6" name="CaixaDeTexto 5"/>
              <p:cNvSpPr txBox="1">
                <a:spLocks noRot="1" noChangeAspect="1" noMove="1" noResize="1" noEditPoints="1" noAdjustHandles="1" noChangeArrowheads="1" noChangeShapeType="1" noTextEdit="1"/>
              </p:cNvSpPr>
              <p:nvPr/>
            </p:nvSpPr>
            <p:spPr>
              <a:xfrm>
                <a:off x="395536" y="1496142"/>
                <a:ext cx="3825471" cy="564706"/>
              </a:xfrm>
              <a:prstGeom prst="rect">
                <a:avLst/>
              </a:prstGeom>
              <a:blipFill rotWithShape="1">
                <a:blip r:embed="rId3"/>
                <a:stretch>
                  <a:fillRect/>
                </a:stretch>
              </a:blipFill>
            </p:spPr>
            <p:txBody>
              <a:bodyPr/>
              <a:lstStyle/>
              <a:p>
                <a:r>
                  <a:rPr lang="pt-BR">
                    <a:noFill/>
                  </a:rPr>
                  <a:t> </a:t>
                </a:r>
              </a:p>
            </p:txBody>
          </p:sp>
        </mc:Fallback>
      </mc:AlternateContent>
      <mc:AlternateContent xmlns:mc="http://schemas.openxmlformats.org/markup-compatibility/2006" xmlns:a14="http://schemas.microsoft.com/office/drawing/2010/main">
        <mc:Choice Requires="a14">
          <p:sp>
            <p:nvSpPr>
              <p:cNvPr id="7" name="CaixaDeTexto 6"/>
              <p:cNvSpPr txBox="1"/>
              <p:nvPr/>
            </p:nvSpPr>
            <p:spPr>
              <a:xfrm>
                <a:off x="5362589" y="1249596"/>
                <a:ext cx="2593787" cy="523220"/>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pt-BR" sz="2800" b="0" i="1" smtClean="0">
                          <a:latin typeface="Cambria Math"/>
                        </a:rPr>
                        <m:t>𝑉</m:t>
                      </m:r>
                      <m:r>
                        <a:rPr lang="pt-BR" sz="2800" b="0" i="1" smtClean="0">
                          <a:latin typeface="Cambria Math"/>
                          <a:ea typeface="Cambria Math"/>
                        </a:rPr>
                        <m:t>=</m:t>
                      </m:r>
                      <m:r>
                        <a:rPr lang="pt-BR" sz="2800" b="0" i="1" smtClean="0">
                          <a:latin typeface="Cambria Math"/>
                          <a:ea typeface="Cambria Math"/>
                        </a:rPr>
                        <m:t>𝑘</m:t>
                      </m:r>
                      <m:d>
                        <m:dPr>
                          <m:begChr m:val="["/>
                          <m:endChr m:val="]"/>
                          <m:ctrlPr>
                            <a:rPr lang="pt-BR" sz="2800" b="0" i="1" smtClean="0">
                              <a:latin typeface="Cambria Math"/>
                              <a:ea typeface="Cambria Math"/>
                            </a:rPr>
                          </m:ctrlPr>
                        </m:dPr>
                        <m:e>
                          <m:r>
                            <a:rPr lang="pt-BR" sz="2800" b="0" i="1" smtClean="0">
                              <a:latin typeface="Cambria Math"/>
                              <a:ea typeface="Cambria Math"/>
                            </a:rPr>
                            <m:t>𝐶</m:t>
                          </m:r>
                          <m:sSub>
                            <m:sSubPr>
                              <m:ctrlPr>
                                <a:rPr lang="pt-BR" sz="2800" b="0" i="1" smtClean="0">
                                  <a:latin typeface="Cambria Math"/>
                                  <a:ea typeface="Cambria Math"/>
                                </a:rPr>
                              </m:ctrlPr>
                            </m:sSubPr>
                            <m:e>
                              <m:r>
                                <a:rPr lang="pt-BR" sz="2800" b="0" i="1" smtClean="0">
                                  <a:latin typeface="Cambria Math"/>
                                  <a:ea typeface="Cambria Math"/>
                                </a:rPr>
                                <m:t>𝐻</m:t>
                              </m:r>
                            </m:e>
                            <m:sub>
                              <m:r>
                                <a:rPr lang="pt-BR" sz="2800" b="0" i="1" smtClean="0">
                                  <a:latin typeface="Cambria Math"/>
                                  <a:ea typeface="Cambria Math"/>
                                </a:rPr>
                                <m:t>3</m:t>
                              </m:r>
                            </m:sub>
                          </m:sSub>
                          <m:r>
                            <a:rPr lang="pt-BR" sz="2800" b="0" i="1" smtClean="0">
                              <a:latin typeface="Cambria Math"/>
                              <a:ea typeface="Cambria Math"/>
                            </a:rPr>
                            <m:t>𝑁𝐶</m:t>
                          </m:r>
                        </m:e>
                      </m:d>
                    </m:oMath>
                  </m:oMathPara>
                </a14:m>
                <a:endParaRPr lang="pt-BR" sz="2800" dirty="0"/>
              </a:p>
            </p:txBody>
          </p:sp>
        </mc:Choice>
        <mc:Fallback xmlns="">
          <p:sp>
            <p:nvSpPr>
              <p:cNvPr id="7" name="CaixaDeTexto 6"/>
              <p:cNvSpPr txBox="1">
                <a:spLocks noRot="1" noChangeAspect="1" noMove="1" noResize="1" noEditPoints="1" noAdjustHandles="1" noChangeArrowheads="1" noChangeShapeType="1" noTextEdit="1"/>
              </p:cNvSpPr>
              <p:nvPr/>
            </p:nvSpPr>
            <p:spPr>
              <a:xfrm>
                <a:off x="5362589" y="1249596"/>
                <a:ext cx="2593787" cy="523220"/>
              </a:xfrm>
              <a:prstGeom prst="rect">
                <a:avLst/>
              </a:prstGeom>
              <a:blipFill rotWithShape="1">
                <a:blip r:embed="rId4"/>
                <a:stretch>
                  <a:fillRect/>
                </a:stretch>
              </a:blipFill>
            </p:spPr>
            <p:txBody>
              <a:bodyPr/>
              <a:lstStyle/>
              <a:p>
                <a:r>
                  <a:rPr lang="pt-BR">
                    <a:noFill/>
                  </a:rPr>
                  <a:t> </a:t>
                </a:r>
              </a:p>
            </p:txBody>
          </p:sp>
        </mc:Fallback>
      </mc:AlternateContent>
      <mc:AlternateContent xmlns:mc="http://schemas.openxmlformats.org/markup-compatibility/2006" xmlns:a14="http://schemas.microsoft.com/office/drawing/2010/main">
        <mc:Choice Requires="a14">
          <p:sp>
            <p:nvSpPr>
              <p:cNvPr id="8" name="CaixaDeTexto 7"/>
              <p:cNvSpPr txBox="1"/>
              <p:nvPr/>
            </p:nvSpPr>
            <p:spPr>
              <a:xfrm>
                <a:off x="5292080" y="1988840"/>
                <a:ext cx="3211135" cy="528093"/>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pt-BR" sz="2800" b="0" i="1" smtClean="0">
                          <a:latin typeface="Cambria Math"/>
                        </a:rPr>
                        <m:t>𝑘</m:t>
                      </m:r>
                      <m:r>
                        <a:rPr lang="pt-BR" sz="2800" b="0" i="1" smtClean="0">
                          <a:latin typeface="Cambria Math"/>
                          <a:ea typeface="Cambria Math"/>
                        </a:rPr>
                        <m:t>=−5,1</m:t>
                      </m:r>
                      <m:r>
                        <a:rPr lang="pt-BR" sz="2800" b="0" i="1" smtClean="0">
                          <a:latin typeface="Cambria Math"/>
                          <a:ea typeface="Cambria Math"/>
                        </a:rPr>
                        <m:t>𝑥</m:t>
                      </m:r>
                      <m:sSup>
                        <m:sSupPr>
                          <m:ctrlPr>
                            <a:rPr lang="pt-BR" sz="2800" b="0" i="1" smtClean="0">
                              <a:latin typeface="Cambria Math"/>
                              <a:ea typeface="Cambria Math"/>
                            </a:rPr>
                          </m:ctrlPr>
                        </m:sSupPr>
                        <m:e>
                          <m:r>
                            <a:rPr lang="pt-BR" sz="2800" b="0" i="1" smtClean="0">
                              <a:latin typeface="Cambria Math"/>
                              <a:ea typeface="Cambria Math"/>
                            </a:rPr>
                            <m:t>10</m:t>
                          </m:r>
                        </m:e>
                        <m:sup>
                          <m:r>
                            <a:rPr lang="pt-BR" sz="2800" b="0" i="1" smtClean="0">
                              <a:latin typeface="Cambria Math"/>
                              <a:ea typeface="Cambria Math"/>
                            </a:rPr>
                            <m:t>−5</m:t>
                          </m:r>
                        </m:sup>
                      </m:sSup>
                      <m:sSup>
                        <m:sSupPr>
                          <m:ctrlPr>
                            <a:rPr lang="pt-BR" sz="2800" b="0" i="1" smtClean="0">
                              <a:latin typeface="Cambria Math"/>
                              <a:ea typeface="Cambria Math"/>
                            </a:rPr>
                          </m:ctrlPr>
                        </m:sSupPr>
                        <m:e>
                          <m:r>
                            <a:rPr lang="pt-BR" sz="2800" b="0" i="1" smtClean="0">
                              <a:latin typeface="Cambria Math"/>
                              <a:ea typeface="Cambria Math"/>
                            </a:rPr>
                            <m:t>𝑠</m:t>
                          </m:r>
                        </m:e>
                        <m:sup>
                          <m:r>
                            <a:rPr lang="pt-BR" sz="2800" b="0" i="1" smtClean="0">
                              <a:latin typeface="Cambria Math"/>
                              <a:ea typeface="Cambria Math"/>
                            </a:rPr>
                            <m:t>−1</m:t>
                          </m:r>
                        </m:sup>
                      </m:sSup>
                    </m:oMath>
                  </m:oMathPara>
                </a14:m>
                <a:endParaRPr lang="pt-BR" sz="2800" dirty="0"/>
              </a:p>
            </p:txBody>
          </p:sp>
        </mc:Choice>
        <mc:Fallback xmlns="">
          <p:sp>
            <p:nvSpPr>
              <p:cNvPr id="8" name="CaixaDeTexto 7"/>
              <p:cNvSpPr txBox="1">
                <a:spLocks noRot="1" noChangeAspect="1" noMove="1" noResize="1" noEditPoints="1" noAdjustHandles="1" noChangeArrowheads="1" noChangeShapeType="1" noTextEdit="1"/>
              </p:cNvSpPr>
              <p:nvPr/>
            </p:nvSpPr>
            <p:spPr>
              <a:xfrm>
                <a:off x="5292080" y="1988840"/>
                <a:ext cx="3211135" cy="528093"/>
              </a:xfrm>
              <a:prstGeom prst="rect">
                <a:avLst/>
              </a:prstGeom>
              <a:blipFill rotWithShape="1">
                <a:blip r:embed="rId5"/>
                <a:stretch>
                  <a:fillRect/>
                </a:stretch>
              </a:blipFill>
            </p:spPr>
            <p:txBody>
              <a:bodyPr/>
              <a:lstStyle/>
              <a:p>
                <a:r>
                  <a:rPr lang="pt-BR">
                    <a:noFill/>
                  </a:rPr>
                  <a:t> </a:t>
                </a:r>
              </a:p>
            </p:txBody>
          </p:sp>
        </mc:Fallback>
      </mc:AlternateContent>
      <p:sp>
        <p:nvSpPr>
          <p:cNvPr id="11" name="Triângulo retângulo 10"/>
          <p:cNvSpPr/>
          <p:nvPr/>
        </p:nvSpPr>
        <p:spPr>
          <a:xfrm>
            <a:off x="6516216" y="3738297"/>
            <a:ext cx="1008112" cy="788070"/>
          </a:xfrm>
          <a:prstGeom prst="rtTriangl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mc:AlternateContent xmlns:mc="http://schemas.openxmlformats.org/markup-compatibility/2006" xmlns:a14="http://schemas.microsoft.com/office/drawing/2010/main">
        <mc:Choice Requires="a14">
          <p:sp>
            <p:nvSpPr>
              <p:cNvPr id="12" name="CaixaDeTexto 11"/>
              <p:cNvSpPr txBox="1"/>
              <p:nvPr/>
            </p:nvSpPr>
            <p:spPr>
              <a:xfrm>
                <a:off x="5567175" y="4005064"/>
                <a:ext cx="1021049" cy="276999"/>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pt-BR" sz="1200" i="1" smtClean="0">
                          <a:latin typeface="Cambria Math"/>
                          <a:ea typeface="Cambria Math"/>
                        </a:rPr>
                        <m:t>∆</m:t>
                      </m:r>
                      <m:r>
                        <a:rPr lang="pt-BR" sz="1200" b="0" i="1" smtClean="0">
                          <a:latin typeface="Cambria Math"/>
                          <a:ea typeface="Cambria Math"/>
                        </a:rPr>
                        <m:t> </m:t>
                      </m:r>
                      <m:func>
                        <m:funcPr>
                          <m:ctrlPr>
                            <a:rPr lang="pt-BR" sz="1200" b="0" i="1" smtClean="0">
                              <a:latin typeface="Cambria Math"/>
                              <a:ea typeface="Cambria Math"/>
                            </a:rPr>
                          </m:ctrlPr>
                        </m:funcPr>
                        <m:fName>
                          <m:r>
                            <m:rPr>
                              <m:sty m:val="p"/>
                            </m:rPr>
                            <a:rPr lang="pt-BR" sz="1200" b="0" i="0" smtClean="0">
                              <a:latin typeface="Cambria Math"/>
                              <a:ea typeface="Cambria Math"/>
                            </a:rPr>
                            <m:t>ln</m:t>
                          </m:r>
                        </m:fName>
                        <m:e>
                          <m:r>
                            <a:rPr lang="pt-BR" sz="1200" b="0" i="1" smtClean="0">
                              <a:latin typeface="Cambria Math"/>
                              <a:ea typeface="Cambria Math"/>
                            </a:rPr>
                            <m:t>𝐶</m:t>
                          </m:r>
                          <m:sSub>
                            <m:sSubPr>
                              <m:ctrlPr>
                                <a:rPr lang="pt-BR" sz="1200" b="0" i="1" smtClean="0">
                                  <a:latin typeface="Cambria Math"/>
                                  <a:ea typeface="Cambria Math"/>
                                </a:rPr>
                              </m:ctrlPr>
                            </m:sSubPr>
                            <m:e>
                              <m:r>
                                <a:rPr lang="pt-BR" sz="1200" b="0" i="1" smtClean="0">
                                  <a:latin typeface="Cambria Math"/>
                                  <a:ea typeface="Cambria Math"/>
                                </a:rPr>
                                <m:t>𝐻</m:t>
                              </m:r>
                            </m:e>
                            <m:sub>
                              <m:r>
                                <a:rPr lang="pt-BR" sz="1200" b="0" i="1" smtClean="0">
                                  <a:latin typeface="Cambria Math"/>
                                  <a:ea typeface="Cambria Math"/>
                                </a:rPr>
                                <m:t>3</m:t>
                              </m:r>
                            </m:sub>
                          </m:sSub>
                          <m:r>
                            <a:rPr lang="pt-BR" sz="1200" b="0" i="1" smtClean="0">
                              <a:latin typeface="Cambria Math"/>
                              <a:ea typeface="Cambria Math"/>
                            </a:rPr>
                            <m:t>𝑁𝐶</m:t>
                          </m:r>
                        </m:e>
                      </m:func>
                    </m:oMath>
                  </m:oMathPara>
                </a14:m>
                <a:endParaRPr lang="pt-BR" sz="1200" dirty="0"/>
              </a:p>
            </p:txBody>
          </p:sp>
        </mc:Choice>
        <mc:Fallback xmlns="">
          <p:sp>
            <p:nvSpPr>
              <p:cNvPr id="12" name="CaixaDeTexto 11"/>
              <p:cNvSpPr txBox="1">
                <a:spLocks noRot="1" noChangeAspect="1" noMove="1" noResize="1" noEditPoints="1" noAdjustHandles="1" noChangeArrowheads="1" noChangeShapeType="1" noTextEdit="1"/>
              </p:cNvSpPr>
              <p:nvPr/>
            </p:nvSpPr>
            <p:spPr>
              <a:xfrm>
                <a:off x="5567175" y="4005064"/>
                <a:ext cx="1021049" cy="276999"/>
              </a:xfrm>
              <a:prstGeom prst="rect">
                <a:avLst/>
              </a:prstGeom>
              <a:blipFill rotWithShape="1">
                <a:blip r:embed="rId6"/>
                <a:stretch>
                  <a:fillRect/>
                </a:stretch>
              </a:blipFill>
            </p:spPr>
            <p:txBody>
              <a:bodyPr/>
              <a:lstStyle/>
              <a:p>
                <a:r>
                  <a:rPr lang="pt-BR">
                    <a:noFill/>
                  </a:rPr>
                  <a:t> </a:t>
                </a:r>
              </a:p>
            </p:txBody>
          </p:sp>
        </mc:Fallback>
      </mc:AlternateContent>
      <mc:AlternateContent xmlns:mc="http://schemas.openxmlformats.org/markup-compatibility/2006" xmlns:a14="http://schemas.microsoft.com/office/drawing/2010/main">
        <mc:Choice Requires="a14">
          <p:sp>
            <p:nvSpPr>
              <p:cNvPr id="13" name="CaixaDeTexto 12"/>
              <p:cNvSpPr txBox="1"/>
              <p:nvPr/>
            </p:nvSpPr>
            <p:spPr>
              <a:xfrm>
                <a:off x="6815027" y="4581128"/>
                <a:ext cx="493277" cy="369332"/>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pt-BR" i="1" smtClean="0">
                          <a:latin typeface="Cambria Math"/>
                          <a:ea typeface="Cambria Math"/>
                        </a:rPr>
                        <m:t>∆</m:t>
                      </m:r>
                      <m:r>
                        <a:rPr lang="pt-BR" b="0" i="1" smtClean="0">
                          <a:latin typeface="Cambria Math"/>
                          <a:ea typeface="Cambria Math"/>
                        </a:rPr>
                        <m:t>𝑡</m:t>
                      </m:r>
                    </m:oMath>
                  </m:oMathPara>
                </a14:m>
                <a:endParaRPr lang="pt-BR" dirty="0"/>
              </a:p>
            </p:txBody>
          </p:sp>
        </mc:Choice>
        <mc:Fallback xmlns="">
          <p:sp>
            <p:nvSpPr>
              <p:cNvPr id="13" name="CaixaDeTexto 12"/>
              <p:cNvSpPr txBox="1">
                <a:spLocks noRot="1" noChangeAspect="1" noMove="1" noResize="1" noEditPoints="1" noAdjustHandles="1" noChangeArrowheads="1" noChangeShapeType="1" noTextEdit="1"/>
              </p:cNvSpPr>
              <p:nvPr/>
            </p:nvSpPr>
            <p:spPr>
              <a:xfrm>
                <a:off x="6815027" y="4581128"/>
                <a:ext cx="493277" cy="369332"/>
              </a:xfrm>
              <a:prstGeom prst="rect">
                <a:avLst/>
              </a:prstGeom>
              <a:blipFill rotWithShape="1">
                <a:blip r:embed="rId7"/>
                <a:stretch>
                  <a:fillRect/>
                </a:stretch>
              </a:blipFill>
            </p:spPr>
            <p:txBody>
              <a:bodyPr/>
              <a:lstStyle/>
              <a:p>
                <a:r>
                  <a:rPr lang="pt-BR">
                    <a:noFill/>
                  </a:rPr>
                  <a:t> </a:t>
                </a:r>
              </a:p>
            </p:txBody>
          </p:sp>
        </mc:Fallback>
      </mc:AlternateContent>
      <mc:AlternateContent xmlns:mc="http://schemas.openxmlformats.org/markup-compatibility/2006" xmlns:a14="http://schemas.microsoft.com/office/drawing/2010/main">
        <mc:Choice Requires="a14">
          <p:sp>
            <p:nvSpPr>
              <p:cNvPr id="14" name="CaixaDeTexto 13"/>
              <p:cNvSpPr txBox="1"/>
              <p:nvPr/>
            </p:nvSpPr>
            <p:spPr>
              <a:xfrm>
                <a:off x="7088077" y="3532565"/>
                <a:ext cx="1876411" cy="616515"/>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pt-BR" b="0" i="1" smtClean="0">
                          <a:latin typeface="Cambria Math"/>
                        </a:rPr>
                        <m:t>𝑘</m:t>
                      </m:r>
                      <m:r>
                        <a:rPr lang="pt-BR" b="0" i="1" smtClean="0">
                          <a:latin typeface="Cambria Math"/>
                          <a:ea typeface="Cambria Math"/>
                        </a:rPr>
                        <m:t>=</m:t>
                      </m:r>
                      <m:f>
                        <m:fPr>
                          <m:ctrlPr>
                            <a:rPr lang="pt-BR" b="0" i="1" smtClean="0">
                              <a:latin typeface="Cambria Math"/>
                              <a:ea typeface="Cambria Math"/>
                            </a:rPr>
                          </m:ctrlPr>
                        </m:fPr>
                        <m:num>
                          <m:r>
                            <a:rPr lang="pt-BR" i="1">
                              <a:latin typeface="Cambria Math"/>
                              <a:ea typeface="Cambria Math"/>
                            </a:rPr>
                            <m:t>∆ </m:t>
                          </m:r>
                          <m:func>
                            <m:funcPr>
                              <m:ctrlPr>
                                <a:rPr lang="pt-BR" i="1">
                                  <a:latin typeface="Cambria Math"/>
                                  <a:ea typeface="Cambria Math"/>
                                </a:rPr>
                              </m:ctrlPr>
                            </m:funcPr>
                            <m:fName>
                              <m:r>
                                <m:rPr>
                                  <m:sty m:val="p"/>
                                </m:rPr>
                                <a:rPr lang="pt-BR">
                                  <a:latin typeface="Cambria Math"/>
                                  <a:ea typeface="Cambria Math"/>
                                </a:rPr>
                                <m:t>ln</m:t>
                              </m:r>
                            </m:fName>
                            <m:e>
                              <m:r>
                                <a:rPr lang="pt-BR" i="1">
                                  <a:latin typeface="Cambria Math"/>
                                  <a:ea typeface="Cambria Math"/>
                                </a:rPr>
                                <m:t>𝐶</m:t>
                              </m:r>
                              <m:sSub>
                                <m:sSubPr>
                                  <m:ctrlPr>
                                    <a:rPr lang="pt-BR" i="1">
                                      <a:latin typeface="Cambria Math"/>
                                      <a:ea typeface="Cambria Math"/>
                                    </a:rPr>
                                  </m:ctrlPr>
                                </m:sSubPr>
                                <m:e>
                                  <m:r>
                                    <a:rPr lang="pt-BR" i="1">
                                      <a:latin typeface="Cambria Math"/>
                                      <a:ea typeface="Cambria Math"/>
                                    </a:rPr>
                                    <m:t>𝐻</m:t>
                                  </m:r>
                                </m:e>
                                <m:sub>
                                  <m:r>
                                    <a:rPr lang="pt-BR" i="1">
                                      <a:latin typeface="Cambria Math"/>
                                      <a:ea typeface="Cambria Math"/>
                                    </a:rPr>
                                    <m:t>3</m:t>
                                  </m:r>
                                </m:sub>
                              </m:sSub>
                              <m:r>
                                <a:rPr lang="pt-BR" i="1">
                                  <a:latin typeface="Cambria Math"/>
                                  <a:ea typeface="Cambria Math"/>
                                </a:rPr>
                                <m:t>𝑁𝐶</m:t>
                              </m:r>
                            </m:e>
                          </m:func>
                        </m:num>
                        <m:den>
                          <m:r>
                            <a:rPr lang="pt-BR" b="0" i="1" smtClean="0">
                              <a:latin typeface="Cambria Math"/>
                              <a:ea typeface="Cambria Math"/>
                            </a:rPr>
                            <m:t>∆</m:t>
                          </m:r>
                          <m:r>
                            <a:rPr lang="pt-BR" b="0" i="1" smtClean="0">
                              <a:latin typeface="Cambria Math"/>
                              <a:ea typeface="Cambria Math"/>
                            </a:rPr>
                            <m:t>𝑡</m:t>
                          </m:r>
                        </m:den>
                      </m:f>
                    </m:oMath>
                  </m:oMathPara>
                </a14:m>
                <a:endParaRPr lang="pt-BR" dirty="0"/>
              </a:p>
            </p:txBody>
          </p:sp>
        </mc:Choice>
        <mc:Fallback xmlns="">
          <p:sp>
            <p:nvSpPr>
              <p:cNvPr id="14" name="CaixaDeTexto 13"/>
              <p:cNvSpPr txBox="1">
                <a:spLocks noRot="1" noChangeAspect="1" noMove="1" noResize="1" noEditPoints="1" noAdjustHandles="1" noChangeArrowheads="1" noChangeShapeType="1" noTextEdit="1"/>
              </p:cNvSpPr>
              <p:nvPr/>
            </p:nvSpPr>
            <p:spPr>
              <a:xfrm>
                <a:off x="7088077" y="3532565"/>
                <a:ext cx="1876411" cy="616515"/>
              </a:xfrm>
              <a:prstGeom prst="rect">
                <a:avLst/>
              </a:prstGeom>
              <a:blipFill rotWithShape="1">
                <a:blip r:embed="rId8"/>
                <a:stretch>
                  <a:fillRect/>
                </a:stretch>
              </a:blipFill>
            </p:spPr>
            <p:txBody>
              <a:bodyPr/>
              <a:lstStyle/>
              <a:p>
                <a:r>
                  <a:rPr lang="pt-BR">
                    <a:noFill/>
                  </a:rPr>
                  <a:t> </a:t>
                </a:r>
              </a:p>
            </p:txBody>
          </p:sp>
        </mc:Fallback>
      </mc:AlternateContent>
    </p:spTree>
    <p:extLst>
      <p:ext uri="{BB962C8B-B14F-4D97-AF65-F5344CB8AC3E}">
        <p14:creationId xmlns:p14="http://schemas.microsoft.com/office/powerpoint/2010/main" val="20978765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2"/>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1"/>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8" grpId="0"/>
      <p:bldP spid="11" grpId="0" animBg="1"/>
      <p:bldP spid="12" grpId="0"/>
      <p:bldP spid="13" grpId="0"/>
      <p:bldP spid="14"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Conteúdo 1"/>
          <p:cNvSpPr>
            <a:spLocks noGrp="1"/>
          </p:cNvSpPr>
          <p:nvPr>
            <p:ph idx="1"/>
          </p:nvPr>
        </p:nvSpPr>
        <p:spPr>
          <a:xfrm>
            <a:off x="457200" y="1340768"/>
            <a:ext cx="8229600" cy="4525963"/>
          </a:xfrm>
        </p:spPr>
        <p:txBody>
          <a:bodyPr/>
          <a:lstStyle/>
          <a:p>
            <a:r>
              <a:rPr lang="pt-BR" dirty="0" smtClean="0"/>
              <a:t>Tempo necessário para que a concentração do reagente diminua pela metade.</a:t>
            </a:r>
            <a:endParaRPr lang="pt-BR" dirty="0"/>
          </a:p>
        </p:txBody>
      </p:sp>
      <p:sp>
        <p:nvSpPr>
          <p:cNvPr id="3" name="Espaço Reservado para Número de Slide 2"/>
          <p:cNvSpPr>
            <a:spLocks noGrp="1"/>
          </p:cNvSpPr>
          <p:nvPr>
            <p:ph type="sldNum" sz="quarter" idx="12"/>
          </p:nvPr>
        </p:nvSpPr>
        <p:spPr/>
        <p:txBody>
          <a:bodyPr/>
          <a:lstStyle/>
          <a:p>
            <a:fld id="{D5BBC35B-A44B-4119-B8DA-DE9E3DFADA20}" type="slidenum">
              <a:rPr kumimoji="0" lang="en-US" smtClean="0"/>
              <a:pPr/>
              <a:t>15</a:t>
            </a:fld>
            <a:endParaRPr kumimoji="0" lang="en-US"/>
          </a:p>
        </p:txBody>
      </p:sp>
      <p:sp>
        <p:nvSpPr>
          <p:cNvPr id="4" name="Título 3"/>
          <p:cNvSpPr>
            <a:spLocks noGrp="1"/>
          </p:cNvSpPr>
          <p:nvPr>
            <p:ph type="title"/>
          </p:nvPr>
        </p:nvSpPr>
        <p:spPr/>
        <p:txBody>
          <a:bodyPr/>
          <a:lstStyle/>
          <a:p>
            <a:r>
              <a:rPr lang="pt-BR" dirty="0" smtClean="0"/>
              <a:t>Meia-vida de uma Reação</a:t>
            </a:r>
            <a:endParaRPr lang="pt-BR" dirty="0"/>
          </a:p>
        </p:txBody>
      </p:sp>
      <mc:AlternateContent xmlns:mc="http://schemas.openxmlformats.org/markup-compatibility/2006" xmlns:a14="http://schemas.microsoft.com/office/drawing/2010/main">
        <mc:Choice Requires="a14">
          <p:sp>
            <p:nvSpPr>
              <p:cNvPr id="5" name="CaixaDeTexto 4"/>
              <p:cNvSpPr txBox="1"/>
              <p:nvPr/>
            </p:nvSpPr>
            <p:spPr>
              <a:xfrm>
                <a:off x="395536" y="4005064"/>
                <a:ext cx="1898148" cy="926600"/>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d>
                        <m:dPr>
                          <m:begChr m:val="["/>
                          <m:endChr m:val="]"/>
                          <m:ctrlPr>
                            <a:rPr lang="pt-BR" sz="2800" i="1" smtClean="0">
                              <a:latin typeface="Cambria Math"/>
                            </a:rPr>
                          </m:ctrlPr>
                        </m:dPr>
                        <m:e>
                          <m:r>
                            <a:rPr lang="pt-BR" sz="2800" b="0" i="1" smtClean="0">
                              <a:latin typeface="Cambria Math"/>
                            </a:rPr>
                            <m:t>𝐴</m:t>
                          </m:r>
                        </m:e>
                      </m:d>
                      <m:r>
                        <a:rPr lang="pt-BR" sz="2800" i="1" smtClean="0">
                          <a:latin typeface="Cambria Math"/>
                          <a:ea typeface="Cambria Math"/>
                        </a:rPr>
                        <m:t>=</m:t>
                      </m:r>
                      <m:f>
                        <m:fPr>
                          <m:ctrlPr>
                            <a:rPr lang="pt-BR" sz="2800" i="1" smtClean="0">
                              <a:latin typeface="Cambria Math"/>
                              <a:ea typeface="Cambria Math"/>
                            </a:rPr>
                          </m:ctrlPr>
                        </m:fPr>
                        <m:num>
                          <m:sSub>
                            <m:sSubPr>
                              <m:ctrlPr>
                                <a:rPr lang="pt-BR" sz="2800" i="1" smtClean="0">
                                  <a:latin typeface="Cambria Math"/>
                                  <a:ea typeface="Cambria Math"/>
                                </a:rPr>
                              </m:ctrlPr>
                            </m:sSubPr>
                            <m:e>
                              <m:d>
                                <m:dPr>
                                  <m:begChr m:val="["/>
                                  <m:endChr m:val="]"/>
                                  <m:ctrlPr>
                                    <a:rPr lang="pt-BR" sz="2800" i="1" smtClean="0">
                                      <a:latin typeface="Cambria Math"/>
                                      <a:ea typeface="Cambria Math"/>
                                    </a:rPr>
                                  </m:ctrlPr>
                                </m:dPr>
                                <m:e>
                                  <m:r>
                                    <a:rPr lang="pt-BR" sz="2800" b="0" i="1" smtClean="0">
                                      <a:latin typeface="Cambria Math"/>
                                      <a:ea typeface="Cambria Math"/>
                                    </a:rPr>
                                    <m:t>𝐴</m:t>
                                  </m:r>
                                </m:e>
                              </m:d>
                            </m:e>
                            <m:sub>
                              <m:r>
                                <a:rPr lang="pt-BR" sz="2800" b="0" i="1" smtClean="0">
                                  <a:latin typeface="Cambria Math"/>
                                  <a:ea typeface="Cambria Math"/>
                                </a:rPr>
                                <m:t>0</m:t>
                              </m:r>
                            </m:sub>
                          </m:sSub>
                        </m:num>
                        <m:den>
                          <m:r>
                            <a:rPr lang="pt-BR" sz="2800" b="0" i="1" smtClean="0">
                              <a:latin typeface="Cambria Math"/>
                              <a:ea typeface="Cambria Math"/>
                            </a:rPr>
                            <m:t>2</m:t>
                          </m:r>
                        </m:den>
                      </m:f>
                    </m:oMath>
                  </m:oMathPara>
                </a14:m>
                <a:endParaRPr lang="pt-BR" sz="2800" dirty="0"/>
              </a:p>
            </p:txBody>
          </p:sp>
        </mc:Choice>
        <mc:Fallback xmlns="">
          <p:sp>
            <p:nvSpPr>
              <p:cNvPr id="5" name="CaixaDeTexto 4"/>
              <p:cNvSpPr txBox="1">
                <a:spLocks noRot="1" noChangeAspect="1" noMove="1" noResize="1" noEditPoints="1" noAdjustHandles="1" noChangeArrowheads="1" noChangeShapeType="1" noTextEdit="1"/>
              </p:cNvSpPr>
              <p:nvPr/>
            </p:nvSpPr>
            <p:spPr>
              <a:xfrm>
                <a:off x="395536" y="4005064"/>
                <a:ext cx="1898148" cy="926600"/>
              </a:xfrm>
              <a:prstGeom prst="rect">
                <a:avLst/>
              </a:prstGeom>
              <a:blipFill rotWithShape="1">
                <a:blip r:embed="rId2"/>
                <a:stretch>
                  <a:fillRect/>
                </a:stretch>
              </a:blipFill>
            </p:spPr>
            <p:txBody>
              <a:bodyPr/>
              <a:lstStyle/>
              <a:p>
                <a:r>
                  <a:rPr lang="pt-BR">
                    <a:noFill/>
                  </a:rPr>
                  <a:t> </a:t>
                </a:r>
              </a:p>
            </p:txBody>
          </p:sp>
        </mc:Fallback>
      </mc:AlternateContent>
      <mc:AlternateContent xmlns:mc="http://schemas.openxmlformats.org/markup-compatibility/2006" xmlns:a14="http://schemas.microsoft.com/office/drawing/2010/main">
        <mc:Choice Requires="a14">
          <p:sp>
            <p:nvSpPr>
              <p:cNvPr id="6" name="CaixaDeTexto 5"/>
              <p:cNvSpPr txBox="1"/>
              <p:nvPr/>
            </p:nvSpPr>
            <p:spPr>
              <a:xfrm>
                <a:off x="381979" y="2570434"/>
                <a:ext cx="2389821" cy="1002582"/>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func>
                        <m:funcPr>
                          <m:ctrlPr>
                            <a:rPr lang="pt-BR" sz="2800" i="1" smtClean="0">
                              <a:latin typeface="Cambria Math"/>
                            </a:rPr>
                          </m:ctrlPr>
                        </m:funcPr>
                        <m:fName>
                          <m:r>
                            <m:rPr>
                              <m:sty m:val="p"/>
                            </m:rPr>
                            <a:rPr lang="pt-BR" sz="2800" i="0" smtClean="0">
                              <a:latin typeface="Cambria Math"/>
                            </a:rPr>
                            <m:t>ln</m:t>
                          </m:r>
                        </m:fName>
                        <m:e>
                          <m:f>
                            <m:fPr>
                              <m:ctrlPr>
                                <a:rPr lang="pt-BR" sz="2800" i="1" smtClean="0">
                                  <a:latin typeface="Cambria Math"/>
                                </a:rPr>
                              </m:ctrlPr>
                            </m:fPr>
                            <m:num>
                              <m:d>
                                <m:dPr>
                                  <m:begChr m:val="["/>
                                  <m:endChr m:val="]"/>
                                  <m:ctrlPr>
                                    <a:rPr lang="pt-BR" sz="2800" i="1" smtClean="0">
                                      <a:latin typeface="Cambria Math"/>
                                    </a:rPr>
                                  </m:ctrlPr>
                                </m:dPr>
                                <m:e>
                                  <m:r>
                                    <a:rPr lang="pt-BR" sz="2800" b="0" i="1" smtClean="0">
                                      <a:latin typeface="Cambria Math"/>
                                    </a:rPr>
                                    <m:t>𝐴</m:t>
                                  </m:r>
                                </m:e>
                              </m:d>
                            </m:num>
                            <m:den>
                              <m:sSub>
                                <m:sSubPr>
                                  <m:ctrlPr>
                                    <a:rPr lang="pt-BR" sz="2800" i="1" smtClean="0">
                                      <a:latin typeface="Cambria Math"/>
                                    </a:rPr>
                                  </m:ctrlPr>
                                </m:sSubPr>
                                <m:e>
                                  <m:d>
                                    <m:dPr>
                                      <m:begChr m:val="["/>
                                      <m:endChr m:val="]"/>
                                      <m:ctrlPr>
                                        <a:rPr lang="pt-BR" sz="2800" i="1" smtClean="0">
                                          <a:latin typeface="Cambria Math"/>
                                        </a:rPr>
                                      </m:ctrlPr>
                                    </m:dPr>
                                    <m:e>
                                      <m:r>
                                        <a:rPr lang="pt-BR" sz="2800" b="0" i="1" smtClean="0">
                                          <a:latin typeface="Cambria Math"/>
                                        </a:rPr>
                                        <m:t>𝐴</m:t>
                                      </m:r>
                                    </m:e>
                                  </m:d>
                                </m:e>
                                <m:sub>
                                  <m:r>
                                    <a:rPr lang="pt-BR" sz="2800" b="0" i="1" smtClean="0">
                                      <a:latin typeface="Cambria Math"/>
                                    </a:rPr>
                                    <m:t>0</m:t>
                                  </m:r>
                                </m:sub>
                              </m:sSub>
                            </m:den>
                          </m:f>
                          <m:r>
                            <a:rPr lang="pt-BR" sz="2800" i="1" smtClean="0">
                              <a:latin typeface="Cambria Math"/>
                              <a:ea typeface="Cambria Math"/>
                            </a:rPr>
                            <m:t>=−</m:t>
                          </m:r>
                          <m:r>
                            <a:rPr lang="pt-BR" sz="2800" b="0" i="1" smtClean="0">
                              <a:latin typeface="Cambria Math"/>
                              <a:ea typeface="Cambria Math"/>
                            </a:rPr>
                            <m:t>𝑘𝑡</m:t>
                          </m:r>
                        </m:e>
                      </m:func>
                    </m:oMath>
                  </m:oMathPara>
                </a14:m>
                <a:endParaRPr lang="pt-BR" sz="2800" dirty="0"/>
              </a:p>
            </p:txBody>
          </p:sp>
        </mc:Choice>
        <mc:Fallback xmlns="">
          <p:sp>
            <p:nvSpPr>
              <p:cNvPr id="6" name="CaixaDeTexto 5"/>
              <p:cNvSpPr txBox="1">
                <a:spLocks noRot="1" noChangeAspect="1" noMove="1" noResize="1" noEditPoints="1" noAdjustHandles="1" noChangeArrowheads="1" noChangeShapeType="1" noTextEdit="1"/>
              </p:cNvSpPr>
              <p:nvPr/>
            </p:nvSpPr>
            <p:spPr>
              <a:xfrm>
                <a:off x="381979" y="2570434"/>
                <a:ext cx="2389821" cy="1002582"/>
              </a:xfrm>
              <a:prstGeom prst="rect">
                <a:avLst/>
              </a:prstGeom>
              <a:blipFill rotWithShape="1">
                <a:blip r:embed="rId3"/>
                <a:stretch>
                  <a:fillRect/>
                </a:stretch>
              </a:blipFill>
            </p:spPr>
            <p:txBody>
              <a:bodyPr/>
              <a:lstStyle/>
              <a:p>
                <a:r>
                  <a:rPr lang="pt-BR">
                    <a:noFill/>
                  </a:rPr>
                  <a:t> </a:t>
                </a:r>
              </a:p>
            </p:txBody>
          </p:sp>
        </mc:Fallback>
      </mc:AlternateContent>
      <mc:AlternateContent xmlns:mc="http://schemas.openxmlformats.org/markup-compatibility/2006" xmlns:a14="http://schemas.microsoft.com/office/drawing/2010/main">
        <mc:Choice Requires="a14">
          <p:sp>
            <p:nvSpPr>
              <p:cNvPr id="7" name="CaixaDeTexto 6"/>
              <p:cNvSpPr txBox="1"/>
              <p:nvPr/>
            </p:nvSpPr>
            <p:spPr>
              <a:xfrm>
                <a:off x="4558443" y="2564904"/>
                <a:ext cx="2594621" cy="1285160"/>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func>
                        <m:funcPr>
                          <m:ctrlPr>
                            <a:rPr lang="pt-BR" sz="2800" i="1" smtClean="0">
                              <a:latin typeface="Cambria Math"/>
                            </a:rPr>
                          </m:ctrlPr>
                        </m:funcPr>
                        <m:fName>
                          <m:r>
                            <m:rPr>
                              <m:sty m:val="p"/>
                            </m:rPr>
                            <a:rPr lang="pt-BR" sz="2800" i="0" smtClean="0">
                              <a:latin typeface="Cambria Math"/>
                            </a:rPr>
                            <m:t>ln</m:t>
                          </m:r>
                        </m:fName>
                        <m:e>
                          <m:f>
                            <m:fPr>
                              <m:ctrlPr>
                                <a:rPr lang="pt-BR" sz="2800" i="1" smtClean="0">
                                  <a:latin typeface="Cambria Math"/>
                                </a:rPr>
                              </m:ctrlPr>
                            </m:fPr>
                            <m:num>
                              <m:f>
                                <m:fPr>
                                  <m:ctrlPr>
                                    <a:rPr lang="pt-BR" sz="2800" i="1" smtClean="0">
                                      <a:latin typeface="Cambria Math"/>
                                    </a:rPr>
                                  </m:ctrlPr>
                                </m:fPr>
                                <m:num>
                                  <m:sSub>
                                    <m:sSubPr>
                                      <m:ctrlPr>
                                        <a:rPr lang="pt-BR" sz="2800" i="1" smtClean="0">
                                          <a:latin typeface="Cambria Math"/>
                                        </a:rPr>
                                      </m:ctrlPr>
                                    </m:sSubPr>
                                    <m:e>
                                      <m:d>
                                        <m:dPr>
                                          <m:begChr m:val="["/>
                                          <m:endChr m:val="]"/>
                                          <m:ctrlPr>
                                            <a:rPr lang="pt-BR" sz="2800" i="1" smtClean="0">
                                              <a:latin typeface="Cambria Math"/>
                                            </a:rPr>
                                          </m:ctrlPr>
                                        </m:dPr>
                                        <m:e>
                                          <m:r>
                                            <a:rPr lang="pt-BR" sz="2800" b="0" i="1" smtClean="0">
                                              <a:latin typeface="Cambria Math"/>
                                            </a:rPr>
                                            <m:t>𝐴</m:t>
                                          </m:r>
                                        </m:e>
                                      </m:d>
                                    </m:e>
                                    <m:sub>
                                      <m:r>
                                        <a:rPr lang="pt-BR" sz="2800" b="0" i="1" smtClean="0">
                                          <a:latin typeface="Cambria Math"/>
                                        </a:rPr>
                                        <m:t>0</m:t>
                                      </m:r>
                                    </m:sub>
                                  </m:sSub>
                                </m:num>
                                <m:den>
                                  <m:r>
                                    <a:rPr lang="pt-BR" sz="2800" b="0" i="1" smtClean="0">
                                      <a:latin typeface="Cambria Math"/>
                                    </a:rPr>
                                    <m:t>2</m:t>
                                  </m:r>
                                </m:den>
                              </m:f>
                            </m:num>
                            <m:den>
                              <m:sSub>
                                <m:sSubPr>
                                  <m:ctrlPr>
                                    <a:rPr lang="pt-BR" sz="2800" i="1" smtClean="0">
                                      <a:latin typeface="Cambria Math"/>
                                    </a:rPr>
                                  </m:ctrlPr>
                                </m:sSubPr>
                                <m:e>
                                  <m:d>
                                    <m:dPr>
                                      <m:begChr m:val="["/>
                                      <m:endChr m:val="]"/>
                                      <m:ctrlPr>
                                        <a:rPr lang="pt-BR" sz="2800" i="1" smtClean="0">
                                          <a:latin typeface="Cambria Math"/>
                                        </a:rPr>
                                      </m:ctrlPr>
                                    </m:dPr>
                                    <m:e>
                                      <m:r>
                                        <a:rPr lang="pt-BR" sz="2800" b="0" i="1" smtClean="0">
                                          <a:latin typeface="Cambria Math"/>
                                        </a:rPr>
                                        <m:t>𝐴</m:t>
                                      </m:r>
                                    </m:e>
                                  </m:d>
                                </m:e>
                                <m:sub>
                                  <m:r>
                                    <a:rPr lang="pt-BR" sz="2800" b="0" i="1" smtClean="0">
                                      <a:latin typeface="Cambria Math"/>
                                    </a:rPr>
                                    <m:t>0</m:t>
                                  </m:r>
                                </m:sub>
                              </m:sSub>
                            </m:den>
                          </m:f>
                          <m:r>
                            <a:rPr lang="pt-BR" sz="2800" i="1" smtClean="0">
                              <a:latin typeface="Cambria Math"/>
                              <a:ea typeface="Cambria Math"/>
                            </a:rPr>
                            <m:t>=−</m:t>
                          </m:r>
                          <m:r>
                            <a:rPr lang="pt-BR" sz="2800" b="0" i="1" smtClean="0">
                              <a:latin typeface="Cambria Math"/>
                              <a:ea typeface="Cambria Math"/>
                            </a:rPr>
                            <m:t>𝑘</m:t>
                          </m:r>
                          <m:sSub>
                            <m:sSubPr>
                              <m:ctrlPr>
                                <a:rPr lang="pt-BR" sz="2800" b="0" i="1" smtClean="0">
                                  <a:latin typeface="Cambria Math"/>
                                  <a:ea typeface="Cambria Math"/>
                                </a:rPr>
                              </m:ctrlPr>
                            </m:sSubPr>
                            <m:e>
                              <m:r>
                                <a:rPr lang="pt-BR" sz="2800" b="0" i="1" smtClean="0">
                                  <a:latin typeface="Cambria Math"/>
                                  <a:ea typeface="Cambria Math"/>
                                </a:rPr>
                                <m:t>𝑡</m:t>
                              </m:r>
                            </m:e>
                            <m:sub>
                              <m:box>
                                <m:boxPr>
                                  <m:ctrlPr>
                                    <a:rPr lang="pt-BR" sz="2800" b="0" i="1" smtClean="0">
                                      <a:latin typeface="Cambria Math"/>
                                      <a:ea typeface="Cambria Math"/>
                                    </a:rPr>
                                  </m:ctrlPr>
                                </m:boxPr>
                                <m:e>
                                  <m:argPr>
                                    <m:argSz m:val="-1"/>
                                  </m:argPr>
                                  <m:f>
                                    <m:fPr>
                                      <m:ctrlPr>
                                        <a:rPr lang="pt-BR" sz="2800" b="0" i="1" smtClean="0">
                                          <a:latin typeface="Cambria Math"/>
                                          <a:ea typeface="Cambria Math"/>
                                        </a:rPr>
                                      </m:ctrlPr>
                                    </m:fPr>
                                    <m:num>
                                      <m:r>
                                        <a:rPr lang="pt-BR" sz="2800" b="0" i="1" smtClean="0">
                                          <a:latin typeface="Cambria Math"/>
                                          <a:ea typeface="Cambria Math"/>
                                        </a:rPr>
                                        <m:t>1</m:t>
                                      </m:r>
                                    </m:num>
                                    <m:den>
                                      <m:r>
                                        <a:rPr lang="pt-BR" sz="2800" b="0" i="1" smtClean="0">
                                          <a:latin typeface="Cambria Math"/>
                                          <a:ea typeface="Cambria Math"/>
                                        </a:rPr>
                                        <m:t>2</m:t>
                                      </m:r>
                                    </m:den>
                                  </m:f>
                                </m:e>
                              </m:box>
                            </m:sub>
                          </m:sSub>
                        </m:e>
                      </m:func>
                    </m:oMath>
                  </m:oMathPara>
                </a14:m>
                <a:endParaRPr lang="pt-BR" sz="2800" dirty="0"/>
              </a:p>
            </p:txBody>
          </p:sp>
        </mc:Choice>
        <mc:Fallback xmlns="">
          <p:sp>
            <p:nvSpPr>
              <p:cNvPr id="7" name="CaixaDeTexto 6"/>
              <p:cNvSpPr txBox="1">
                <a:spLocks noRot="1" noChangeAspect="1" noMove="1" noResize="1" noEditPoints="1" noAdjustHandles="1" noChangeArrowheads="1" noChangeShapeType="1" noTextEdit="1"/>
              </p:cNvSpPr>
              <p:nvPr/>
            </p:nvSpPr>
            <p:spPr>
              <a:xfrm>
                <a:off x="4558443" y="2564904"/>
                <a:ext cx="2594621" cy="1285160"/>
              </a:xfrm>
              <a:prstGeom prst="rect">
                <a:avLst/>
              </a:prstGeom>
              <a:blipFill rotWithShape="1">
                <a:blip r:embed="rId4"/>
                <a:stretch>
                  <a:fillRect/>
                </a:stretch>
              </a:blipFill>
            </p:spPr>
            <p:txBody>
              <a:bodyPr/>
              <a:lstStyle/>
              <a:p>
                <a:r>
                  <a:rPr lang="pt-BR">
                    <a:noFill/>
                  </a:rPr>
                  <a:t> </a:t>
                </a:r>
              </a:p>
            </p:txBody>
          </p:sp>
        </mc:Fallback>
      </mc:AlternateContent>
      <p:cxnSp>
        <p:nvCxnSpPr>
          <p:cNvPr id="9" name="Conector reto 8"/>
          <p:cNvCxnSpPr/>
          <p:nvPr/>
        </p:nvCxnSpPr>
        <p:spPr>
          <a:xfrm flipH="1">
            <a:off x="5076056" y="2570434"/>
            <a:ext cx="576064" cy="501291"/>
          </a:xfrm>
          <a:prstGeom prst="line">
            <a:avLst/>
          </a:prstGeom>
          <a:ln w="50800"/>
        </p:spPr>
        <p:style>
          <a:lnRef idx="1">
            <a:schemeClr val="accent1"/>
          </a:lnRef>
          <a:fillRef idx="0">
            <a:schemeClr val="accent1"/>
          </a:fillRef>
          <a:effectRef idx="0">
            <a:schemeClr val="accent1"/>
          </a:effectRef>
          <a:fontRef idx="minor">
            <a:schemeClr val="tx1"/>
          </a:fontRef>
        </p:style>
      </p:cxnSp>
      <p:cxnSp>
        <p:nvCxnSpPr>
          <p:cNvPr id="10" name="Conector reto 9"/>
          <p:cNvCxnSpPr/>
          <p:nvPr/>
        </p:nvCxnSpPr>
        <p:spPr>
          <a:xfrm flipH="1">
            <a:off x="5148064" y="3356992"/>
            <a:ext cx="576064" cy="501291"/>
          </a:xfrm>
          <a:prstGeom prst="line">
            <a:avLst/>
          </a:prstGeom>
          <a:ln w="50800"/>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11" name="CaixaDeTexto 10"/>
              <p:cNvSpPr txBox="1"/>
              <p:nvPr/>
            </p:nvSpPr>
            <p:spPr>
              <a:xfrm>
                <a:off x="4768563" y="4119146"/>
                <a:ext cx="2107692" cy="975267"/>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func>
                        <m:funcPr>
                          <m:ctrlPr>
                            <a:rPr lang="pt-BR" sz="2800" i="1" smtClean="0">
                              <a:latin typeface="Cambria Math"/>
                            </a:rPr>
                          </m:ctrlPr>
                        </m:funcPr>
                        <m:fName>
                          <m:r>
                            <m:rPr>
                              <m:sty m:val="p"/>
                            </m:rPr>
                            <a:rPr lang="pt-BR" sz="2800" i="0" smtClean="0">
                              <a:latin typeface="Cambria Math"/>
                            </a:rPr>
                            <m:t>ln</m:t>
                          </m:r>
                        </m:fName>
                        <m:e>
                          <m:f>
                            <m:fPr>
                              <m:ctrlPr>
                                <a:rPr lang="pt-BR" sz="2800" i="1" smtClean="0">
                                  <a:latin typeface="Cambria Math"/>
                                </a:rPr>
                              </m:ctrlPr>
                            </m:fPr>
                            <m:num>
                              <m:r>
                                <a:rPr lang="pt-BR" sz="2800" b="0" i="1" smtClean="0">
                                  <a:latin typeface="Cambria Math"/>
                                </a:rPr>
                                <m:t>1</m:t>
                              </m:r>
                            </m:num>
                            <m:den>
                              <m:r>
                                <a:rPr lang="pt-BR" sz="2800" b="0" i="1" smtClean="0">
                                  <a:latin typeface="Cambria Math"/>
                                </a:rPr>
                                <m:t>2</m:t>
                              </m:r>
                            </m:den>
                          </m:f>
                          <m:r>
                            <a:rPr lang="pt-BR" sz="2800" b="0" i="1" smtClean="0">
                              <a:latin typeface="Cambria Math"/>
                              <a:ea typeface="Cambria Math"/>
                            </a:rPr>
                            <m:t>=−</m:t>
                          </m:r>
                          <m:r>
                            <a:rPr lang="pt-BR" sz="2800" b="0" i="1" smtClean="0">
                              <a:latin typeface="Cambria Math"/>
                              <a:ea typeface="Cambria Math"/>
                            </a:rPr>
                            <m:t>𝑘</m:t>
                          </m:r>
                          <m:sSub>
                            <m:sSubPr>
                              <m:ctrlPr>
                                <a:rPr lang="pt-BR" sz="2800" b="0" i="1" smtClean="0">
                                  <a:latin typeface="Cambria Math"/>
                                  <a:ea typeface="Cambria Math"/>
                                </a:rPr>
                              </m:ctrlPr>
                            </m:sSubPr>
                            <m:e>
                              <m:r>
                                <a:rPr lang="pt-BR" sz="2800" b="0" i="1" smtClean="0">
                                  <a:latin typeface="Cambria Math"/>
                                  <a:ea typeface="Cambria Math"/>
                                </a:rPr>
                                <m:t>𝑡</m:t>
                              </m:r>
                            </m:e>
                            <m:sub>
                              <m:box>
                                <m:boxPr>
                                  <m:ctrlPr>
                                    <a:rPr lang="pt-BR" sz="2800" b="0" i="1" smtClean="0">
                                      <a:latin typeface="Cambria Math"/>
                                      <a:ea typeface="Cambria Math"/>
                                    </a:rPr>
                                  </m:ctrlPr>
                                </m:boxPr>
                                <m:e>
                                  <m:argPr>
                                    <m:argSz m:val="-1"/>
                                  </m:argPr>
                                  <m:f>
                                    <m:fPr>
                                      <m:ctrlPr>
                                        <a:rPr lang="pt-BR" sz="2800" b="0" i="1" smtClean="0">
                                          <a:latin typeface="Cambria Math"/>
                                          <a:ea typeface="Cambria Math"/>
                                        </a:rPr>
                                      </m:ctrlPr>
                                    </m:fPr>
                                    <m:num>
                                      <m:r>
                                        <a:rPr lang="pt-BR" sz="2800" b="0" i="1" smtClean="0">
                                          <a:latin typeface="Cambria Math"/>
                                          <a:ea typeface="Cambria Math"/>
                                        </a:rPr>
                                        <m:t>1</m:t>
                                      </m:r>
                                    </m:num>
                                    <m:den>
                                      <m:r>
                                        <a:rPr lang="pt-BR" sz="2800" b="0" i="1" smtClean="0">
                                          <a:latin typeface="Cambria Math"/>
                                          <a:ea typeface="Cambria Math"/>
                                        </a:rPr>
                                        <m:t>2</m:t>
                                      </m:r>
                                    </m:den>
                                  </m:f>
                                </m:e>
                              </m:box>
                            </m:sub>
                          </m:sSub>
                        </m:e>
                      </m:func>
                    </m:oMath>
                  </m:oMathPara>
                </a14:m>
                <a:endParaRPr lang="pt-BR" sz="2800" dirty="0"/>
              </a:p>
            </p:txBody>
          </p:sp>
        </mc:Choice>
        <mc:Fallback xmlns="">
          <p:sp>
            <p:nvSpPr>
              <p:cNvPr id="11" name="CaixaDeTexto 10"/>
              <p:cNvSpPr txBox="1">
                <a:spLocks noRot="1" noChangeAspect="1" noMove="1" noResize="1" noEditPoints="1" noAdjustHandles="1" noChangeArrowheads="1" noChangeShapeType="1" noTextEdit="1"/>
              </p:cNvSpPr>
              <p:nvPr/>
            </p:nvSpPr>
            <p:spPr>
              <a:xfrm>
                <a:off x="4768563" y="4119146"/>
                <a:ext cx="2107692" cy="975267"/>
              </a:xfrm>
              <a:prstGeom prst="rect">
                <a:avLst/>
              </a:prstGeom>
              <a:blipFill rotWithShape="1">
                <a:blip r:embed="rId5"/>
                <a:stretch>
                  <a:fillRect/>
                </a:stretch>
              </a:blipFill>
            </p:spPr>
            <p:txBody>
              <a:bodyPr/>
              <a:lstStyle/>
              <a:p>
                <a:r>
                  <a:rPr lang="pt-BR">
                    <a:noFill/>
                  </a:rPr>
                  <a:t> </a:t>
                </a:r>
              </a:p>
            </p:txBody>
          </p:sp>
        </mc:Fallback>
      </mc:AlternateContent>
      <mc:AlternateContent xmlns:mc="http://schemas.openxmlformats.org/markup-compatibility/2006" xmlns:a14="http://schemas.microsoft.com/office/drawing/2010/main">
        <mc:Choice Requires="a14">
          <p:sp>
            <p:nvSpPr>
              <p:cNvPr id="12" name="CaixaDeTexto 11"/>
              <p:cNvSpPr txBox="1"/>
              <p:nvPr/>
            </p:nvSpPr>
            <p:spPr>
              <a:xfrm>
                <a:off x="4476821" y="5157192"/>
                <a:ext cx="2687467" cy="750014"/>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pt-BR" sz="2800" i="1" smtClean="0">
                          <a:latin typeface="Cambria Math"/>
                          <a:ea typeface="Cambria Math"/>
                        </a:rPr>
                        <m:t>−</m:t>
                      </m:r>
                      <m:r>
                        <a:rPr lang="pt-BR" sz="2800" b="0" i="1" smtClean="0">
                          <a:latin typeface="Cambria Math"/>
                          <a:ea typeface="Cambria Math"/>
                        </a:rPr>
                        <m:t>0,693=−</m:t>
                      </m:r>
                      <m:r>
                        <a:rPr lang="pt-BR" sz="2800" b="0" i="1" smtClean="0">
                          <a:latin typeface="Cambria Math"/>
                          <a:ea typeface="Cambria Math"/>
                        </a:rPr>
                        <m:t>𝑘</m:t>
                      </m:r>
                      <m:sSub>
                        <m:sSubPr>
                          <m:ctrlPr>
                            <a:rPr lang="pt-BR" sz="2800" b="0" i="1" smtClean="0">
                              <a:latin typeface="Cambria Math"/>
                              <a:ea typeface="Cambria Math"/>
                            </a:rPr>
                          </m:ctrlPr>
                        </m:sSubPr>
                        <m:e>
                          <m:r>
                            <a:rPr lang="pt-BR" sz="2800" b="0" i="1" smtClean="0">
                              <a:latin typeface="Cambria Math"/>
                              <a:ea typeface="Cambria Math"/>
                            </a:rPr>
                            <m:t>𝑡</m:t>
                          </m:r>
                        </m:e>
                        <m:sub>
                          <m:box>
                            <m:boxPr>
                              <m:ctrlPr>
                                <a:rPr lang="pt-BR" sz="2800" b="0" i="1" smtClean="0">
                                  <a:latin typeface="Cambria Math"/>
                                  <a:ea typeface="Cambria Math"/>
                                </a:rPr>
                              </m:ctrlPr>
                            </m:boxPr>
                            <m:e>
                              <m:argPr>
                                <m:argSz m:val="-1"/>
                              </m:argPr>
                              <m:f>
                                <m:fPr>
                                  <m:ctrlPr>
                                    <a:rPr lang="pt-BR" sz="2800" b="0" i="1" smtClean="0">
                                      <a:latin typeface="Cambria Math"/>
                                      <a:ea typeface="Cambria Math"/>
                                    </a:rPr>
                                  </m:ctrlPr>
                                </m:fPr>
                                <m:num>
                                  <m:r>
                                    <a:rPr lang="pt-BR" sz="2800" b="0" i="1" smtClean="0">
                                      <a:latin typeface="Cambria Math"/>
                                      <a:ea typeface="Cambria Math"/>
                                    </a:rPr>
                                    <m:t>1</m:t>
                                  </m:r>
                                </m:num>
                                <m:den>
                                  <m:r>
                                    <a:rPr lang="pt-BR" sz="2800" b="0" i="1" smtClean="0">
                                      <a:latin typeface="Cambria Math"/>
                                      <a:ea typeface="Cambria Math"/>
                                    </a:rPr>
                                    <m:t>2</m:t>
                                  </m:r>
                                </m:den>
                              </m:f>
                            </m:e>
                          </m:box>
                        </m:sub>
                      </m:sSub>
                    </m:oMath>
                  </m:oMathPara>
                </a14:m>
                <a:endParaRPr lang="pt-BR" sz="2800" dirty="0"/>
              </a:p>
            </p:txBody>
          </p:sp>
        </mc:Choice>
        <mc:Fallback xmlns="">
          <p:sp>
            <p:nvSpPr>
              <p:cNvPr id="12" name="CaixaDeTexto 11"/>
              <p:cNvSpPr txBox="1">
                <a:spLocks noRot="1" noChangeAspect="1" noMove="1" noResize="1" noEditPoints="1" noAdjustHandles="1" noChangeArrowheads="1" noChangeShapeType="1" noTextEdit="1"/>
              </p:cNvSpPr>
              <p:nvPr/>
            </p:nvSpPr>
            <p:spPr>
              <a:xfrm>
                <a:off x="4476821" y="5157192"/>
                <a:ext cx="2687467" cy="750014"/>
              </a:xfrm>
              <a:prstGeom prst="rect">
                <a:avLst/>
              </a:prstGeom>
              <a:blipFill rotWithShape="1">
                <a:blip r:embed="rId6"/>
                <a:stretch>
                  <a:fillRect/>
                </a:stretch>
              </a:blipFill>
            </p:spPr>
            <p:txBody>
              <a:bodyPr/>
              <a:lstStyle/>
              <a:p>
                <a:r>
                  <a:rPr lang="pt-BR">
                    <a:noFill/>
                  </a:rPr>
                  <a:t> </a:t>
                </a:r>
              </a:p>
            </p:txBody>
          </p:sp>
        </mc:Fallback>
      </mc:AlternateContent>
      <mc:AlternateContent xmlns:mc="http://schemas.openxmlformats.org/markup-compatibility/2006" xmlns:a14="http://schemas.microsoft.com/office/drawing/2010/main">
        <mc:Choice Requires="a14">
          <p:sp>
            <p:nvSpPr>
              <p:cNvPr id="13" name="CaixaDeTexto 12"/>
              <p:cNvSpPr txBox="1"/>
              <p:nvPr/>
            </p:nvSpPr>
            <p:spPr>
              <a:xfrm>
                <a:off x="5004048" y="5805264"/>
                <a:ext cx="1942776" cy="975267"/>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sSub>
                        <m:sSubPr>
                          <m:ctrlPr>
                            <a:rPr lang="pt-BR" sz="2800" i="1" smtClean="0">
                              <a:latin typeface="Cambria Math"/>
                            </a:rPr>
                          </m:ctrlPr>
                        </m:sSubPr>
                        <m:e>
                          <m:r>
                            <a:rPr lang="pt-BR" sz="2800" b="0" i="1" smtClean="0">
                              <a:latin typeface="Cambria Math"/>
                            </a:rPr>
                            <m:t>𝑡</m:t>
                          </m:r>
                        </m:e>
                        <m:sub>
                          <m:box>
                            <m:boxPr>
                              <m:ctrlPr>
                                <a:rPr lang="pt-BR" sz="2800" i="1" smtClean="0">
                                  <a:latin typeface="Cambria Math"/>
                                </a:rPr>
                              </m:ctrlPr>
                            </m:boxPr>
                            <m:e>
                              <m:argPr>
                                <m:argSz m:val="-1"/>
                              </m:argPr>
                              <m:f>
                                <m:fPr>
                                  <m:ctrlPr>
                                    <a:rPr lang="pt-BR" sz="2800" i="1" smtClean="0">
                                      <a:latin typeface="Cambria Math"/>
                                    </a:rPr>
                                  </m:ctrlPr>
                                </m:fPr>
                                <m:num>
                                  <m:r>
                                    <a:rPr lang="pt-BR" sz="2800" b="0" i="1" smtClean="0">
                                      <a:latin typeface="Cambria Math"/>
                                    </a:rPr>
                                    <m:t>1</m:t>
                                  </m:r>
                                </m:num>
                                <m:den>
                                  <m:r>
                                    <a:rPr lang="pt-BR" sz="2800" b="0" i="1" smtClean="0">
                                      <a:latin typeface="Cambria Math"/>
                                    </a:rPr>
                                    <m:t>2</m:t>
                                  </m:r>
                                </m:den>
                              </m:f>
                            </m:e>
                          </m:box>
                        </m:sub>
                      </m:sSub>
                      <m:r>
                        <a:rPr lang="pt-BR" sz="2800" i="1" smtClean="0">
                          <a:latin typeface="Cambria Math"/>
                          <a:ea typeface="Cambria Math"/>
                        </a:rPr>
                        <m:t>=</m:t>
                      </m:r>
                      <m:f>
                        <m:fPr>
                          <m:ctrlPr>
                            <a:rPr lang="pt-BR" sz="2800" i="1" smtClean="0">
                              <a:latin typeface="Cambria Math"/>
                              <a:ea typeface="Cambria Math"/>
                            </a:rPr>
                          </m:ctrlPr>
                        </m:fPr>
                        <m:num>
                          <m:r>
                            <a:rPr lang="pt-BR" sz="2800" b="0" i="1" smtClean="0">
                              <a:latin typeface="Cambria Math"/>
                              <a:ea typeface="Cambria Math"/>
                            </a:rPr>
                            <m:t>0,693</m:t>
                          </m:r>
                        </m:num>
                        <m:den>
                          <m:r>
                            <a:rPr lang="pt-BR" sz="2800" b="0" i="1" smtClean="0">
                              <a:latin typeface="Cambria Math"/>
                              <a:ea typeface="Cambria Math"/>
                            </a:rPr>
                            <m:t>𝑘</m:t>
                          </m:r>
                        </m:den>
                      </m:f>
                    </m:oMath>
                  </m:oMathPara>
                </a14:m>
                <a:endParaRPr lang="pt-BR" sz="2800" dirty="0"/>
              </a:p>
            </p:txBody>
          </p:sp>
        </mc:Choice>
        <mc:Fallback xmlns="">
          <p:sp>
            <p:nvSpPr>
              <p:cNvPr id="13" name="CaixaDeTexto 12"/>
              <p:cNvSpPr txBox="1">
                <a:spLocks noRot="1" noChangeAspect="1" noMove="1" noResize="1" noEditPoints="1" noAdjustHandles="1" noChangeArrowheads="1" noChangeShapeType="1" noTextEdit="1"/>
              </p:cNvSpPr>
              <p:nvPr/>
            </p:nvSpPr>
            <p:spPr>
              <a:xfrm>
                <a:off x="5004048" y="5805264"/>
                <a:ext cx="1942776" cy="975267"/>
              </a:xfrm>
              <a:prstGeom prst="rect">
                <a:avLst/>
              </a:prstGeom>
              <a:blipFill rotWithShape="1">
                <a:blip r:embed="rId7"/>
                <a:stretch>
                  <a:fillRect/>
                </a:stretch>
              </a:blipFill>
            </p:spPr>
            <p:txBody>
              <a:bodyPr/>
              <a:lstStyle/>
              <a:p>
                <a:r>
                  <a:rPr lang="pt-BR">
                    <a:noFill/>
                  </a:rPr>
                  <a:t> </a:t>
                </a:r>
              </a:p>
            </p:txBody>
          </p:sp>
        </mc:Fallback>
      </mc:AlternateContent>
    </p:spTree>
    <p:extLst>
      <p:ext uri="{BB962C8B-B14F-4D97-AF65-F5344CB8AC3E}">
        <p14:creationId xmlns:p14="http://schemas.microsoft.com/office/powerpoint/2010/main" val="41841937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9"/>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0"/>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11"/>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12"/>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7" grpId="0"/>
      <p:bldP spid="11" grpId="0"/>
      <p:bldP spid="12" grpId="0"/>
      <p:bldP spid="13"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Conteúdo 1"/>
          <p:cNvSpPr>
            <a:spLocks noGrp="1"/>
          </p:cNvSpPr>
          <p:nvPr>
            <p:ph idx="1"/>
          </p:nvPr>
        </p:nvSpPr>
        <p:spPr>
          <a:xfrm>
            <a:off x="457200" y="1268760"/>
            <a:ext cx="8229600" cy="4525963"/>
          </a:xfrm>
        </p:spPr>
        <p:txBody>
          <a:bodyPr/>
          <a:lstStyle/>
          <a:p>
            <a:pPr algn="just"/>
            <a:r>
              <a:rPr lang="pt-BR" dirty="0"/>
              <a:t>A velocidade depende da concentração de </a:t>
            </a:r>
            <a:r>
              <a:rPr lang="pt-BR" dirty="0" smtClean="0"/>
              <a:t>dois reagentes elevados a 1ª potência ou um </a:t>
            </a:r>
            <a:r>
              <a:rPr lang="pt-BR" dirty="0"/>
              <a:t>único reagente elevado a </a:t>
            </a:r>
            <a:r>
              <a:rPr lang="pt-BR" dirty="0" smtClean="0"/>
              <a:t>2ª </a:t>
            </a:r>
            <a:r>
              <a:rPr lang="pt-BR" dirty="0"/>
              <a:t>potência:</a:t>
            </a:r>
          </a:p>
          <a:p>
            <a:endParaRPr lang="pt-BR" dirty="0"/>
          </a:p>
        </p:txBody>
      </p:sp>
      <p:sp>
        <p:nvSpPr>
          <p:cNvPr id="3" name="Espaço Reservado para Número de Slide 2"/>
          <p:cNvSpPr>
            <a:spLocks noGrp="1"/>
          </p:cNvSpPr>
          <p:nvPr>
            <p:ph type="sldNum" sz="quarter" idx="12"/>
          </p:nvPr>
        </p:nvSpPr>
        <p:spPr/>
        <p:txBody>
          <a:bodyPr/>
          <a:lstStyle/>
          <a:p>
            <a:fld id="{D5BBC35B-A44B-4119-B8DA-DE9E3DFADA20}" type="slidenum">
              <a:rPr kumimoji="0" lang="en-US" smtClean="0"/>
              <a:pPr/>
              <a:t>16</a:t>
            </a:fld>
            <a:endParaRPr kumimoji="0" lang="en-US"/>
          </a:p>
        </p:txBody>
      </p:sp>
      <p:sp>
        <p:nvSpPr>
          <p:cNvPr id="4" name="Título 3"/>
          <p:cNvSpPr>
            <a:spLocks noGrp="1"/>
          </p:cNvSpPr>
          <p:nvPr>
            <p:ph type="title"/>
          </p:nvPr>
        </p:nvSpPr>
        <p:spPr/>
        <p:txBody>
          <a:bodyPr/>
          <a:lstStyle/>
          <a:p>
            <a:r>
              <a:rPr lang="pt-BR" dirty="0" smtClean="0"/>
              <a:t>Reações de Segunda Ordem</a:t>
            </a:r>
            <a:endParaRPr lang="pt-BR" dirty="0"/>
          </a:p>
        </p:txBody>
      </p:sp>
      <mc:AlternateContent xmlns:mc="http://schemas.openxmlformats.org/markup-compatibility/2006" xmlns:a14="http://schemas.microsoft.com/office/drawing/2010/main">
        <mc:Choice Requires="a14">
          <p:sp>
            <p:nvSpPr>
              <p:cNvPr id="5" name="CaixaDeTexto 4"/>
              <p:cNvSpPr txBox="1"/>
              <p:nvPr/>
            </p:nvSpPr>
            <p:spPr>
              <a:xfrm>
                <a:off x="229256" y="2787610"/>
                <a:ext cx="3450304" cy="929422"/>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pt-BR" sz="2800" b="0" i="1" smtClean="0">
                          <a:latin typeface="Cambria Math"/>
                        </a:rPr>
                        <m:t>𝑉</m:t>
                      </m:r>
                      <m:r>
                        <a:rPr lang="pt-BR" sz="2800" b="0" i="1" smtClean="0">
                          <a:latin typeface="Cambria Math"/>
                          <a:ea typeface="Cambria Math"/>
                        </a:rPr>
                        <m:t>=−</m:t>
                      </m:r>
                      <m:f>
                        <m:fPr>
                          <m:ctrlPr>
                            <a:rPr lang="pt-BR" sz="2800" b="0" i="1" smtClean="0">
                              <a:latin typeface="Cambria Math"/>
                              <a:ea typeface="Cambria Math"/>
                            </a:rPr>
                          </m:ctrlPr>
                        </m:fPr>
                        <m:num>
                          <m:r>
                            <a:rPr lang="pt-BR" sz="2800" b="0" i="1" smtClean="0">
                              <a:latin typeface="Cambria Math"/>
                              <a:ea typeface="Cambria Math"/>
                            </a:rPr>
                            <m:t>∆</m:t>
                          </m:r>
                          <m:d>
                            <m:dPr>
                              <m:begChr m:val="["/>
                              <m:endChr m:val="]"/>
                              <m:ctrlPr>
                                <a:rPr lang="pt-BR" sz="2800" b="0" i="1" smtClean="0">
                                  <a:latin typeface="Cambria Math"/>
                                  <a:ea typeface="Cambria Math"/>
                                </a:rPr>
                              </m:ctrlPr>
                            </m:dPr>
                            <m:e>
                              <m:r>
                                <a:rPr lang="pt-BR" sz="2800" b="0" i="1" smtClean="0">
                                  <a:latin typeface="Cambria Math"/>
                                  <a:ea typeface="Cambria Math"/>
                                </a:rPr>
                                <m:t>𝐴</m:t>
                              </m:r>
                            </m:e>
                          </m:d>
                        </m:num>
                        <m:den>
                          <m:r>
                            <a:rPr lang="pt-BR" sz="2800" b="0" i="1" smtClean="0">
                              <a:latin typeface="Cambria Math"/>
                              <a:ea typeface="Cambria Math"/>
                            </a:rPr>
                            <m:t>∆</m:t>
                          </m:r>
                          <m:r>
                            <a:rPr lang="pt-BR" sz="2800" b="0" i="1" smtClean="0">
                              <a:latin typeface="Cambria Math"/>
                              <a:ea typeface="Cambria Math"/>
                            </a:rPr>
                            <m:t>𝑡</m:t>
                          </m:r>
                        </m:den>
                      </m:f>
                      <m:r>
                        <a:rPr lang="pt-BR" sz="2800" b="0" i="1" smtClean="0">
                          <a:latin typeface="Cambria Math"/>
                          <a:ea typeface="Cambria Math"/>
                        </a:rPr>
                        <m:t>=</m:t>
                      </m:r>
                      <m:r>
                        <a:rPr lang="pt-BR" sz="2800" b="0" i="1" smtClean="0">
                          <a:latin typeface="Cambria Math"/>
                          <a:ea typeface="Cambria Math"/>
                        </a:rPr>
                        <m:t>𝑘</m:t>
                      </m:r>
                      <m:sSup>
                        <m:sSupPr>
                          <m:ctrlPr>
                            <a:rPr lang="pt-BR" sz="2800" b="0" i="1" smtClean="0">
                              <a:latin typeface="Cambria Math"/>
                              <a:ea typeface="Cambria Math"/>
                            </a:rPr>
                          </m:ctrlPr>
                        </m:sSupPr>
                        <m:e>
                          <m:d>
                            <m:dPr>
                              <m:begChr m:val="["/>
                              <m:endChr m:val="]"/>
                              <m:ctrlPr>
                                <a:rPr lang="pt-BR" sz="2800" b="0" i="1" smtClean="0">
                                  <a:latin typeface="Cambria Math"/>
                                  <a:ea typeface="Cambria Math"/>
                                </a:rPr>
                              </m:ctrlPr>
                            </m:dPr>
                            <m:e>
                              <m:r>
                                <a:rPr lang="pt-BR" sz="2800" b="0" i="1" smtClean="0">
                                  <a:latin typeface="Cambria Math"/>
                                  <a:ea typeface="Cambria Math"/>
                                </a:rPr>
                                <m:t>𝐴</m:t>
                              </m:r>
                            </m:e>
                          </m:d>
                        </m:e>
                        <m:sup>
                          <m:r>
                            <a:rPr lang="pt-BR" sz="2800" b="0" i="1" smtClean="0">
                              <a:latin typeface="Cambria Math"/>
                              <a:ea typeface="Cambria Math"/>
                            </a:rPr>
                            <m:t>2</m:t>
                          </m:r>
                        </m:sup>
                      </m:sSup>
                    </m:oMath>
                  </m:oMathPara>
                </a14:m>
                <a:endParaRPr lang="pt-BR" sz="2800" dirty="0"/>
              </a:p>
            </p:txBody>
          </p:sp>
        </mc:Choice>
        <mc:Fallback xmlns="">
          <p:sp>
            <p:nvSpPr>
              <p:cNvPr id="5" name="CaixaDeTexto 4"/>
              <p:cNvSpPr txBox="1">
                <a:spLocks noRot="1" noChangeAspect="1" noMove="1" noResize="1" noEditPoints="1" noAdjustHandles="1" noChangeArrowheads="1" noChangeShapeType="1" noTextEdit="1"/>
              </p:cNvSpPr>
              <p:nvPr/>
            </p:nvSpPr>
            <p:spPr>
              <a:xfrm>
                <a:off x="229256" y="2787610"/>
                <a:ext cx="3450304" cy="929422"/>
              </a:xfrm>
              <a:prstGeom prst="rect">
                <a:avLst/>
              </a:prstGeom>
              <a:blipFill rotWithShape="1">
                <a:blip r:embed="rId2"/>
                <a:stretch>
                  <a:fillRect/>
                </a:stretch>
              </a:blipFill>
            </p:spPr>
            <p:txBody>
              <a:bodyPr/>
              <a:lstStyle/>
              <a:p>
                <a:r>
                  <a:rPr lang="pt-BR">
                    <a:noFill/>
                  </a:rPr>
                  <a:t> </a:t>
                </a:r>
              </a:p>
            </p:txBody>
          </p:sp>
        </mc:Fallback>
      </mc:AlternateContent>
      <mc:AlternateContent xmlns:mc="http://schemas.openxmlformats.org/markup-compatibility/2006" xmlns:a14="http://schemas.microsoft.com/office/drawing/2010/main">
        <mc:Choice Requires="a14">
          <p:sp>
            <p:nvSpPr>
              <p:cNvPr id="6" name="CaixaDeTexto 5"/>
              <p:cNvSpPr txBox="1"/>
              <p:nvPr/>
            </p:nvSpPr>
            <p:spPr>
              <a:xfrm>
                <a:off x="699503" y="3789040"/>
                <a:ext cx="2399118" cy="991169"/>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pt-BR" sz="2800" i="1" smtClean="0">
                          <a:latin typeface="Cambria Math"/>
                          <a:ea typeface="Cambria Math"/>
                        </a:rPr>
                        <m:t>−</m:t>
                      </m:r>
                      <m:f>
                        <m:fPr>
                          <m:ctrlPr>
                            <a:rPr lang="pt-BR" sz="2800" i="1" smtClean="0">
                              <a:latin typeface="Cambria Math"/>
                              <a:ea typeface="Cambria Math"/>
                            </a:rPr>
                          </m:ctrlPr>
                        </m:fPr>
                        <m:num>
                          <m:r>
                            <a:rPr lang="pt-BR" sz="2800" b="0" i="1" smtClean="0">
                              <a:latin typeface="Cambria Math"/>
                              <a:ea typeface="Cambria Math"/>
                            </a:rPr>
                            <m:t>𝑑</m:t>
                          </m:r>
                          <m:d>
                            <m:dPr>
                              <m:begChr m:val="["/>
                              <m:endChr m:val="]"/>
                              <m:ctrlPr>
                                <a:rPr lang="pt-BR" sz="2800" b="0" i="1" smtClean="0">
                                  <a:latin typeface="Cambria Math"/>
                                  <a:ea typeface="Cambria Math"/>
                                </a:rPr>
                              </m:ctrlPr>
                            </m:dPr>
                            <m:e>
                              <m:r>
                                <a:rPr lang="pt-BR" sz="2800" b="0" i="1" smtClean="0">
                                  <a:latin typeface="Cambria Math"/>
                                  <a:ea typeface="Cambria Math"/>
                                </a:rPr>
                                <m:t>𝐴</m:t>
                              </m:r>
                            </m:e>
                          </m:d>
                        </m:num>
                        <m:den>
                          <m:sSup>
                            <m:sSupPr>
                              <m:ctrlPr>
                                <a:rPr lang="pt-BR" sz="2800" i="1" smtClean="0">
                                  <a:latin typeface="Cambria Math"/>
                                  <a:ea typeface="Cambria Math"/>
                                </a:rPr>
                              </m:ctrlPr>
                            </m:sSupPr>
                            <m:e>
                              <m:d>
                                <m:dPr>
                                  <m:begChr m:val="["/>
                                  <m:endChr m:val="]"/>
                                  <m:ctrlPr>
                                    <a:rPr lang="pt-BR" sz="2800" i="1" smtClean="0">
                                      <a:latin typeface="Cambria Math"/>
                                      <a:ea typeface="Cambria Math"/>
                                    </a:rPr>
                                  </m:ctrlPr>
                                </m:dPr>
                                <m:e>
                                  <m:r>
                                    <a:rPr lang="pt-BR" sz="2800" b="0" i="1" smtClean="0">
                                      <a:latin typeface="Cambria Math"/>
                                      <a:ea typeface="Cambria Math"/>
                                    </a:rPr>
                                    <m:t>𝐴</m:t>
                                  </m:r>
                                </m:e>
                              </m:d>
                            </m:e>
                            <m:sup>
                              <m:r>
                                <a:rPr lang="pt-BR" sz="2800" b="0" i="1" smtClean="0">
                                  <a:latin typeface="Cambria Math"/>
                                  <a:ea typeface="Cambria Math"/>
                                </a:rPr>
                                <m:t>2</m:t>
                              </m:r>
                            </m:sup>
                          </m:sSup>
                        </m:den>
                      </m:f>
                      <m:r>
                        <a:rPr lang="pt-BR" sz="2800" i="1" smtClean="0">
                          <a:latin typeface="Cambria Math"/>
                          <a:ea typeface="Cambria Math"/>
                        </a:rPr>
                        <m:t>=</m:t>
                      </m:r>
                      <m:r>
                        <a:rPr lang="pt-BR" sz="2800" b="0" i="1" smtClean="0">
                          <a:latin typeface="Cambria Math"/>
                          <a:ea typeface="Cambria Math"/>
                        </a:rPr>
                        <m:t>𝑘𝑑𝑡</m:t>
                      </m:r>
                    </m:oMath>
                  </m:oMathPara>
                </a14:m>
                <a:endParaRPr lang="pt-BR" sz="2800" dirty="0"/>
              </a:p>
            </p:txBody>
          </p:sp>
        </mc:Choice>
        <mc:Fallback xmlns="">
          <p:sp>
            <p:nvSpPr>
              <p:cNvPr id="6" name="CaixaDeTexto 5"/>
              <p:cNvSpPr txBox="1">
                <a:spLocks noRot="1" noChangeAspect="1" noMove="1" noResize="1" noEditPoints="1" noAdjustHandles="1" noChangeArrowheads="1" noChangeShapeType="1" noTextEdit="1"/>
              </p:cNvSpPr>
              <p:nvPr/>
            </p:nvSpPr>
            <p:spPr>
              <a:xfrm>
                <a:off x="699503" y="3789040"/>
                <a:ext cx="2399118" cy="991169"/>
              </a:xfrm>
              <a:prstGeom prst="rect">
                <a:avLst/>
              </a:prstGeom>
              <a:blipFill rotWithShape="1">
                <a:blip r:embed="rId3"/>
                <a:stretch>
                  <a:fillRect/>
                </a:stretch>
              </a:blipFill>
            </p:spPr>
            <p:txBody>
              <a:bodyPr/>
              <a:lstStyle/>
              <a:p>
                <a:r>
                  <a:rPr lang="pt-BR">
                    <a:noFill/>
                  </a:rPr>
                  <a:t> </a:t>
                </a:r>
              </a:p>
            </p:txBody>
          </p:sp>
        </mc:Fallback>
      </mc:AlternateContent>
      <mc:AlternateContent xmlns:mc="http://schemas.openxmlformats.org/markup-compatibility/2006" xmlns:a14="http://schemas.microsoft.com/office/drawing/2010/main">
        <mc:Choice Requires="a14">
          <p:sp>
            <p:nvSpPr>
              <p:cNvPr id="7" name="CaixaDeTexto 6"/>
              <p:cNvSpPr txBox="1"/>
              <p:nvPr/>
            </p:nvSpPr>
            <p:spPr>
              <a:xfrm>
                <a:off x="179512" y="4941168"/>
                <a:ext cx="3526606" cy="1145250"/>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nary>
                        <m:naryPr>
                          <m:ctrlPr>
                            <a:rPr lang="pt-BR" sz="2800" i="1" smtClean="0">
                              <a:latin typeface="Cambria Math"/>
                            </a:rPr>
                          </m:ctrlPr>
                        </m:naryPr>
                        <m:sub>
                          <m:sSub>
                            <m:sSubPr>
                              <m:ctrlPr>
                                <a:rPr lang="pt-BR" sz="2800" i="1" smtClean="0">
                                  <a:latin typeface="Cambria Math"/>
                                </a:rPr>
                              </m:ctrlPr>
                            </m:sSubPr>
                            <m:e>
                              <m:d>
                                <m:dPr>
                                  <m:begChr m:val="["/>
                                  <m:endChr m:val="]"/>
                                  <m:ctrlPr>
                                    <a:rPr lang="pt-BR" sz="2800" i="1" smtClean="0">
                                      <a:latin typeface="Cambria Math"/>
                                    </a:rPr>
                                  </m:ctrlPr>
                                </m:dPr>
                                <m:e>
                                  <m:r>
                                    <a:rPr lang="pt-BR" sz="2800" b="0" i="1" smtClean="0">
                                      <a:latin typeface="Cambria Math"/>
                                    </a:rPr>
                                    <m:t>𝐴</m:t>
                                  </m:r>
                                </m:e>
                              </m:d>
                            </m:e>
                            <m:sub>
                              <m:r>
                                <a:rPr lang="pt-BR" sz="2800" b="0" i="1" smtClean="0">
                                  <a:latin typeface="Cambria Math"/>
                                </a:rPr>
                                <m:t>0</m:t>
                              </m:r>
                            </m:sub>
                          </m:sSub>
                        </m:sub>
                        <m:sup>
                          <m:d>
                            <m:dPr>
                              <m:begChr m:val="["/>
                              <m:endChr m:val="]"/>
                              <m:ctrlPr>
                                <a:rPr lang="pt-BR" sz="2800" i="1" smtClean="0">
                                  <a:latin typeface="Cambria Math"/>
                                </a:rPr>
                              </m:ctrlPr>
                            </m:dPr>
                            <m:e>
                              <m:r>
                                <a:rPr lang="pt-BR" sz="2800" b="0" i="1" smtClean="0">
                                  <a:latin typeface="Cambria Math"/>
                                </a:rPr>
                                <m:t>𝐴</m:t>
                              </m:r>
                            </m:e>
                          </m:d>
                        </m:sup>
                        <m:e>
                          <m:f>
                            <m:fPr>
                              <m:ctrlPr>
                                <a:rPr lang="pt-BR" sz="2800" i="1" smtClean="0">
                                  <a:latin typeface="Cambria Math"/>
                                </a:rPr>
                              </m:ctrlPr>
                            </m:fPr>
                            <m:num>
                              <m:r>
                                <a:rPr lang="pt-BR" sz="2800" b="0" i="1" smtClean="0">
                                  <a:latin typeface="Cambria Math"/>
                                </a:rPr>
                                <m:t>𝑑</m:t>
                              </m:r>
                              <m:d>
                                <m:dPr>
                                  <m:begChr m:val="["/>
                                  <m:endChr m:val="]"/>
                                  <m:ctrlPr>
                                    <a:rPr lang="pt-BR" sz="2800" b="0" i="1" smtClean="0">
                                      <a:latin typeface="Cambria Math"/>
                                    </a:rPr>
                                  </m:ctrlPr>
                                </m:dPr>
                                <m:e>
                                  <m:r>
                                    <a:rPr lang="pt-BR" sz="2800" b="0" i="1" smtClean="0">
                                      <a:latin typeface="Cambria Math"/>
                                    </a:rPr>
                                    <m:t>𝐴</m:t>
                                  </m:r>
                                </m:e>
                              </m:d>
                            </m:num>
                            <m:den>
                              <m:sSup>
                                <m:sSupPr>
                                  <m:ctrlPr>
                                    <a:rPr lang="pt-BR" sz="2800" i="1" smtClean="0">
                                      <a:latin typeface="Cambria Math"/>
                                    </a:rPr>
                                  </m:ctrlPr>
                                </m:sSupPr>
                                <m:e>
                                  <m:d>
                                    <m:dPr>
                                      <m:begChr m:val="["/>
                                      <m:endChr m:val="]"/>
                                      <m:ctrlPr>
                                        <a:rPr lang="pt-BR" sz="2800" i="1" smtClean="0">
                                          <a:latin typeface="Cambria Math"/>
                                        </a:rPr>
                                      </m:ctrlPr>
                                    </m:dPr>
                                    <m:e>
                                      <m:r>
                                        <a:rPr lang="pt-BR" sz="2800" b="0" i="1" smtClean="0">
                                          <a:latin typeface="Cambria Math"/>
                                        </a:rPr>
                                        <m:t>𝐴</m:t>
                                      </m:r>
                                    </m:e>
                                  </m:d>
                                </m:e>
                                <m:sup>
                                  <m:r>
                                    <a:rPr lang="pt-BR" sz="2800" b="0" i="1" smtClean="0">
                                      <a:latin typeface="Cambria Math"/>
                                    </a:rPr>
                                    <m:t>2</m:t>
                                  </m:r>
                                </m:sup>
                              </m:sSup>
                            </m:den>
                          </m:f>
                        </m:e>
                      </m:nary>
                      <m:r>
                        <a:rPr lang="pt-BR" sz="2800" i="1" smtClean="0">
                          <a:latin typeface="Cambria Math"/>
                          <a:ea typeface="Cambria Math"/>
                        </a:rPr>
                        <m:t>=−</m:t>
                      </m:r>
                      <m:nary>
                        <m:naryPr>
                          <m:ctrlPr>
                            <a:rPr lang="pt-BR" sz="2800" i="1" smtClean="0">
                              <a:latin typeface="Cambria Math"/>
                              <a:ea typeface="Cambria Math"/>
                            </a:rPr>
                          </m:ctrlPr>
                        </m:naryPr>
                        <m:sub>
                          <m:r>
                            <m:rPr>
                              <m:brk m:alnAt="23"/>
                            </m:rPr>
                            <a:rPr lang="pt-BR" sz="2800" b="0" i="1" smtClean="0">
                              <a:latin typeface="Cambria Math"/>
                              <a:ea typeface="Cambria Math"/>
                            </a:rPr>
                            <m:t>0</m:t>
                          </m:r>
                        </m:sub>
                        <m:sup>
                          <m:r>
                            <a:rPr lang="pt-BR" sz="2800" b="0" i="1" smtClean="0">
                              <a:latin typeface="Cambria Math"/>
                              <a:ea typeface="Cambria Math"/>
                            </a:rPr>
                            <m:t>𝑡</m:t>
                          </m:r>
                        </m:sup>
                        <m:e>
                          <m:r>
                            <a:rPr lang="pt-BR" sz="2800" b="0" i="1" smtClean="0">
                              <a:latin typeface="Cambria Math"/>
                              <a:ea typeface="Cambria Math"/>
                            </a:rPr>
                            <m:t>𝑘𝑑𝑡</m:t>
                          </m:r>
                        </m:e>
                      </m:nary>
                    </m:oMath>
                  </m:oMathPara>
                </a14:m>
                <a:endParaRPr lang="pt-BR" sz="2800" dirty="0"/>
              </a:p>
            </p:txBody>
          </p:sp>
        </mc:Choice>
        <mc:Fallback xmlns="">
          <p:sp>
            <p:nvSpPr>
              <p:cNvPr id="7" name="CaixaDeTexto 6"/>
              <p:cNvSpPr txBox="1">
                <a:spLocks noRot="1" noChangeAspect="1" noMove="1" noResize="1" noEditPoints="1" noAdjustHandles="1" noChangeArrowheads="1" noChangeShapeType="1" noTextEdit="1"/>
              </p:cNvSpPr>
              <p:nvPr/>
            </p:nvSpPr>
            <p:spPr>
              <a:xfrm>
                <a:off x="179512" y="4941168"/>
                <a:ext cx="3526606" cy="1145250"/>
              </a:xfrm>
              <a:prstGeom prst="rect">
                <a:avLst/>
              </a:prstGeom>
              <a:blipFill rotWithShape="1">
                <a:blip r:embed="rId4"/>
                <a:stretch>
                  <a:fillRect/>
                </a:stretch>
              </a:blipFill>
            </p:spPr>
            <p:txBody>
              <a:bodyPr/>
              <a:lstStyle/>
              <a:p>
                <a:r>
                  <a:rPr lang="pt-BR">
                    <a:noFill/>
                  </a:rPr>
                  <a:t> </a:t>
                </a:r>
              </a:p>
            </p:txBody>
          </p:sp>
        </mc:Fallback>
      </mc:AlternateContent>
      <mc:AlternateContent xmlns:mc="http://schemas.openxmlformats.org/markup-compatibility/2006" xmlns:a14="http://schemas.microsoft.com/office/drawing/2010/main">
        <mc:Choice Requires="a14">
          <p:sp>
            <p:nvSpPr>
              <p:cNvPr id="8" name="CaixaDeTexto 7"/>
              <p:cNvSpPr txBox="1"/>
              <p:nvPr/>
            </p:nvSpPr>
            <p:spPr>
              <a:xfrm>
                <a:off x="4918483" y="2814093"/>
                <a:ext cx="3040769" cy="974947"/>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func>
                        <m:funcPr>
                          <m:ctrlPr>
                            <a:rPr lang="pt-BR" sz="2800" i="1" smtClean="0">
                              <a:latin typeface="Cambria Math"/>
                            </a:rPr>
                          </m:ctrlPr>
                        </m:funcPr>
                        <m:fName>
                          <m:f>
                            <m:fPr>
                              <m:ctrlPr>
                                <a:rPr lang="pt-BR" sz="2800" i="1" smtClean="0">
                                  <a:latin typeface="Cambria Math"/>
                                </a:rPr>
                              </m:ctrlPr>
                            </m:fPr>
                            <m:num>
                              <m:r>
                                <a:rPr lang="pt-BR" sz="2800" b="0" i="1" smtClean="0">
                                  <a:latin typeface="Cambria Math"/>
                                </a:rPr>
                                <m:t>1</m:t>
                              </m:r>
                            </m:num>
                            <m:den>
                              <m:sSub>
                                <m:sSubPr>
                                  <m:ctrlPr>
                                    <a:rPr lang="pt-BR" sz="2800" i="1" smtClean="0">
                                      <a:latin typeface="Cambria Math"/>
                                    </a:rPr>
                                  </m:ctrlPr>
                                </m:sSubPr>
                                <m:e>
                                  <m:d>
                                    <m:dPr>
                                      <m:begChr m:val="["/>
                                      <m:endChr m:val="]"/>
                                      <m:ctrlPr>
                                        <a:rPr lang="pt-BR" sz="2800" i="1" smtClean="0">
                                          <a:latin typeface="Cambria Math"/>
                                        </a:rPr>
                                      </m:ctrlPr>
                                    </m:dPr>
                                    <m:e>
                                      <m:r>
                                        <a:rPr lang="pt-BR" sz="2800" b="0" i="1" smtClean="0">
                                          <a:latin typeface="Cambria Math"/>
                                        </a:rPr>
                                        <m:t>𝐴</m:t>
                                      </m:r>
                                    </m:e>
                                  </m:d>
                                </m:e>
                                <m:sub>
                                  <m:r>
                                    <a:rPr lang="pt-BR" sz="2800" b="0" i="1" smtClean="0">
                                      <a:latin typeface="Cambria Math"/>
                                    </a:rPr>
                                    <m:t>0</m:t>
                                  </m:r>
                                </m:sub>
                              </m:sSub>
                            </m:den>
                          </m:f>
                          <m:r>
                            <a:rPr lang="pt-BR" sz="2800" i="1" smtClean="0">
                              <a:latin typeface="Cambria Math"/>
                              <a:ea typeface="Cambria Math"/>
                            </a:rPr>
                            <m:t>−</m:t>
                          </m:r>
                          <m:f>
                            <m:fPr>
                              <m:ctrlPr>
                                <a:rPr lang="pt-BR" sz="2800" i="1" smtClean="0">
                                  <a:latin typeface="Cambria Math"/>
                                  <a:ea typeface="Cambria Math"/>
                                </a:rPr>
                              </m:ctrlPr>
                            </m:fPr>
                            <m:num>
                              <m:r>
                                <a:rPr lang="pt-BR" sz="2800" b="0" i="1" smtClean="0">
                                  <a:latin typeface="Cambria Math"/>
                                  <a:ea typeface="Cambria Math"/>
                                </a:rPr>
                                <m:t>1</m:t>
                              </m:r>
                            </m:num>
                            <m:den>
                              <m:d>
                                <m:dPr>
                                  <m:begChr m:val="["/>
                                  <m:endChr m:val="]"/>
                                  <m:ctrlPr>
                                    <a:rPr lang="pt-BR" sz="2800" i="1" smtClean="0">
                                      <a:latin typeface="Cambria Math"/>
                                      <a:ea typeface="Cambria Math"/>
                                    </a:rPr>
                                  </m:ctrlPr>
                                </m:dPr>
                                <m:e>
                                  <m:r>
                                    <a:rPr lang="pt-BR" sz="2800" b="0" i="1" smtClean="0">
                                      <a:latin typeface="Cambria Math"/>
                                      <a:ea typeface="Cambria Math"/>
                                    </a:rPr>
                                    <m:t>𝐴</m:t>
                                  </m:r>
                                </m:e>
                              </m:d>
                            </m:den>
                          </m:f>
                        </m:fName>
                        <m:e>
                          <m:r>
                            <a:rPr lang="pt-BR" sz="2800" i="1" smtClean="0">
                              <a:latin typeface="Cambria Math"/>
                              <a:ea typeface="Cambria Math"/>
                            </a:rPr>
                            <m:t>=−</m:t>
                          </m:r>
                          <m:r>
                            <a:rPr lang="pt-BR" sz="2800" b="0" i="1" smtClean="0">
                              <a:latin typeface="Cambria Math"/>
                              <a:ea typeface="Cambria Math"/>
                            </a:rPr>
                            <m:t>𝑘𝑡</m:t>
                          </m:r>
                        </m:e>
                      </m:func>
                    </m:oMath>
                  </m:oMathPara>
                </a14:m>
                <a:endParaRPr lang="pt-BR" sz="2800" dirty="0"/>
              </a:p>
            </p:txBody>
          </p:sp>
        </mc:Choice>
        <mc:Fallback xmlns="">
          <p:sp>
            <p:nvSpPr>
              <p:cNvPr id="8" name="CaixaDeTexto 7"/>
              <p:cNvSpPr txBox="1">
                <a:spLocks noRot="1" noChangeAspect="1" noMove="1" noResize="1" noEditPoints="1" noAdjustHandles="1" noChangeArrowheads="1" noChangeShapeType="1" noTextEdit="1"/>
              </p:cNvSpPr>
              <p:nvPr/>
            </p:nvSpPr>
            <p:spPr>
              <a:xfrm>
                <a:off x="4918483" y="2814093"/>
                <a:ext cx="3040769" cy="974947"/>
              </a:xfrm>
              <a:prstGeom prst="rect">
                <a:avLst/>
              </a:prstGeom>
              <a:blipFill rotWithShape="1">
                <a:blip r:embed="rId5"/>
                <a:stretch>
                  <a:fillRect/>
                </a:stretch>
              </a:blipFill>
            </p:spPr>
            <p:txBody>
              <a:bodyPr/>
              <a:lstStyle/>
              <a:p>
                <a:r>
                  <a:rPr lang="pt-BR">
                    <a:noFill/>
                  </a:rPr>
                  <a:t> </a:t>
                </a:r>
              </a:p>
            </p:txBody>
          </p:sp>
        </mc:Fallback>
      </mc:AlternateContent>
      <mc:AlternateContent xmlns:mc="http://schemas.openxmlformats.org/markup-compatibility/2006" xmlns:a14="http://schemas.microsoft.com/office/drawing/2010/main">
        <mc:Choice Requires="a14">
          <p:sp>
            <p:nvSpPr>
              <p:cNvPr id="9" name="CaixaDeTexto 8"/>
              <p:cNvSpPr txBox="1"/>
              <p:nvPr/>
            </p:nvSpPr>
            <p:spPr>
              <a:xfrm>
                <a:off x="4932968" y="3750197"/>
                <a:ext cx="2773067" cy="974947"/>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f>
                        <m:fPr>
                          <m:ctrlPr>
                            <a:rPr lang="pt-BR" sz="2800" i="1" smtClean="0">
                              <a:latin typeface="Cambria Math"/>
                              <a:ea typeface="Cambria Math"/>
                            </a:rPr>
                          </m:ctrlPr>
                        </m:fPr>
                        <m:num>
                          <m:r>
                            <a:rPr lang="pt-BR" sz="2800" b="0" i="1" smtClean="0">
                              <a:latin typeface="Cambria Math"/>
                              <a:ea typeface="Cambria Math"/>
                            </a:rPr>
                            <m:t>1</m:t>
                          </m:r>
                        </m:num>
                        <m:den>
                          <m:d>
                            <m:dPr>
                              <m:begChr m:val="["/>
                              <m:endChr m:val="]"/>
                              <m:ctrlPr>
                                <a:rPr lang="pt-BR" sz="2800" i="1" smtClean="0">
                                  <a:latin typeface="Cambria Math"/>
                                  <a:ea typeface="Cambria Math"/>
                                </a:rPr>
                              </m:ctrlPr>
                            </m:dPr>
                            <m:e>
                              <m:r>
                                <a:rPr lang="pt-BR" sz="2800" b="0" i="1" smtClean="0">
                                  <a:latin typeface="Cambria Math"/>
                                  <a:ea typeface="Cambria Math"/>
                                </a:rPr>
                                <m:t>𝐴</m:t>
                              </m:r>
                            </m:e>
                          </m:d>
                        </m:den>
                      </m:f>
                      <m:r>
                        <a:rPr lang="pt-BR" sz="2800" i="1" smtClean="0">
                          <a:latin typeface="Cambria Math"/>
                          <a:ea typeface="Cambria Math"/>
                        </a:rPr>
                        <m:t>−</m:t>
                      </m:r>
                      <m:f>
                        <m:fPr>
                          <m:ctrlPr>
                            <a:rPr lang="pt-BR" sz="2800" i="1" smtClean="0">
                              <a:latin typeface="Cambria Math"/>
                              <a:ea typeface="Cambria Math"/>
                            </a:rPr>
                          </m:ctrlPr>
                        </m:fPr>
                        <m:num>
                          <m:r>
                            <a:rPr lang="pt-BR" sz="2800" b="0" i="1" smtClean="0">
                              <a:latin typeface="Cambria Math"/>
                              <a:ea typeface="Cambria Math"/>
                            </a:rPr>
                            <m:t>1</m:t>
                          </m:r>
                        </m:num>
                        <m:den>
                          <m:sSub>
                            <m:sSubPr>
                              <m:ctrlPr>
                                <a:rPr lang="pt-BR" sz="2800" i="1" smtClean="0">
                                  <a:latin typeface="Cambria Math"/>
                                  <a:ea typeface="Cambria Math"/>
                                </a:rPr>
                              </m:ctrlPr>
                            </m:sSubPr>
                            <m:e>
                              <m:d>
                                <m:dPr>
                                  <m:begChr m:val="["/>
                                  <m:endChr m:val="]"/>
                                  <m:ctrlPr>
                                    <a:rPr lang="pt-BR" sz="2800" i="1" smtClean="0">
                                      <a:latin typeface="Cambria Math"/>
                                      <a:ea typeface="Cambria Math"/>
                                    </a:rPr>
                                  </m:ctrlPr>
                                </m:dPr>
                                <m:e>
                                  <m:r>
                                    <a:rPr lang="pt-BR" sz="2800" b="0" i="1" smtClean="0">
                                      <a:latin typeface="Cambria Math"/>
                                      <a:ea typeface="Cambria Math"/>
                                    </a:rPr>
                                    <m:t>𝐴</m:t>
                                  </m:r>
                                </m:e>
                              </m:d>
                            </m:e>
                            <m:sub>
                              <m:r>
                                <a:rPr lang="pt-BR" sz="2800" b="0" i="1" smtClean="0">
                                  <a:latin typeface="Cambria Math"/>
                                  <a:ea typeface="Cambria Math"/>
                                </a:rPr>
                                <m:t>0</m:t>
                              </m:r>
                            </m:sub>
                          </m:sSub>
                        </m:den>
                      </m:f>
                      <m:r>
                        <a:rPr lang="pt-BR" sz="2800" i="1" smtClean="0">
                          <a:latin typeface="Cambria Math"/>
                          <a:ea typeface="Cambria Math"/>
                        </a:rPr>
                        <m:t>=</m:t>
                      </m:r>
                      <m:r>
                        <a:rPr lang="pt-BR" sz="2800" b="0" i="1" smtClean="0">
                          <a:latin typeface="Cambria Math"/>
                          <a:ea typeface="Cambria Math"/>
                        </a:rPr>
                        <m:t>𝑘𝑡</m:t>
                      </m:r>
                    </m:oMath>
                  </m:oMathPara>
                </a14:m>
                <a:endParaRPr lang="pt-BR" sz="2800" dirty="0"/>
              </a:p>
            </p:txBody>
          </p:sp>
        </mc:Choice>
        <mc:Fallback xmlns="">
          <p:sp>
            <p:nvSpPr>
              <p:cNvPr id="9" name="CaixaDeTexto 8"/>
              <p:cNvSpPr txBox="1">
                <a:spLocks noRot="1" noChangeAspect="1" noMove="1" noResize="1" noEditPoints="1" noAdjustHandles="1" noChangeArrowheads="1" noChangeShapeType="1" noTextEdit="1"/>
              </p:cNvSpPr>
              <p:nvPr/>
            </p:nvSpPr>
            <p:spPr>
              <a:xfrm>
                <a:off x="4932968" y="3750197"/>
                <a:ext cx="2773067" cy="974947"/>
              </a:xfrm>
              <a:prstGeom prst="rect">
                <a:avLst/>
              </a:prstGeom>
              <a:blipFill rotWithShape="1">
                <a:blip r:embed="rId6"/>
                <a:stretch>
                  <a:fillRect/>
                </a:stretch>
              </a:blipFill>
            </p:spPr>
            <p:txBody>
              <a:bodyPr/>
              <a:lstStyle/>
              <a:p>
                <a:r>
                  <a:rPr lang="pt-BR">
                    <a:noFill/>
                  </a:rPr>
                  <a:t> </a:t>
                </a:r>
              </a:p>
            </p:txBody>
          </p:sp>
        </mc:Fallback>
      </mc:AlternateContent>
      <mc:AlternateContent xmlns:mc="http://schemas.openxmlformats.org/markup-compatibility/2006" xmlns:a14="http://schemas.microsoft.com/office/drawing/2010/main">
        <mc:Choice Requires="a14">
          <p:sp>
            <p:nvSpPr>
              <p:cNvPr id="10" name="CaixaDeTexto 9"/>
              <p:cNvSpPr txBox="1"/>
              <p:nvPr/>
            </p:nvSpPr>
            <p:spPr>
              <a:xfrm>
                <a:off x="4994342" y="4686301"/>
                <a:ext cx="2674002" cy="974947"/>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f>
                        <m:fPr>
                          <m:ctrlPr>
                            <a:rPr lang="pt-BR" sz="2800" i="1" smtClean="0">
                              <a:latin typeface="Cambria Math"/>
                              <a:ea typeface="Cambria Math"/>
                            </a:rPr>
                          </m:ctrlPr>
                        </m:fPr>
                        <m:num>
                          <m:r>
                            <a:rPr lang="pt-BR" sz="2800" b="0" i="1" smtClean="0">
                              <a:latin typeface="Cambria Math"/>
                              <a:ea typeface="Cambria Math"/>
                            </a:rPr>
                            <m:t>1</m:t>
                          </m:r>
                        </m:num>
                        <m:den>
                          <m:d>
                            <m:dPr>
                              <m:begChr m:val="["/>
                              <m:endChr m:val="]"/>
                              <m:ctrlPr>
                                <a:rPr lang="pt-BR" sz="2800" i="1" smtClean="0">
                                  <a:latin typeface="Cambria Math"/>
                                  <a:ea typeface="Cambria Math"/>
                                </a:rPr>
                              </m:ctrlPr>
                            </m:dPr>
                            <m:e>
                              <m:r>
                                <a:rPr lang="pt-BR" sz="2800" b="0" i="1" smtClean="0">
                                  <a:latin typeface="Cambria Math"/>
                                  <a:ea typeface="Cambria Math"/>
                                </a:rPr>
                                <m:t>𝐴</m:t>
                              </m:r>
                            </m:e>
                          </m:d>
                        </m:den>
                      </m:f>
                      <m:r>
                        <a:rPr lang="pt-BR" sz="2800" i="1" smtClean="0">
                          <a:latin typeface="Cambria Math"/>
                          <a:ea typeface="Cambria Math"/>
                        </a:rPr>
                        <m:t>=</m:t>
                      </m:r>
                      <m:f>
                        <m:fPr>
                          <m:ctrlPr>
                            <a:rPr lang="pt-BR" sz="2800" i="1" smtClean="0">
                              <a:latin typeface="Cambria Math"/>
                              <a:ea typeface="Cambria Math"/>
                            </a:rPr>
                          </m:ctrlPr>
                        </m:fPr>
                        <m:num>
                          <m:r>
                            <a:rPr lang="pt-BR" sz="2800" b="0" i="1" smtClean="0">
                              <a:latin typeface="Cambria Math"/>
                              <a:ea typeface="Cambria Math"/>
                            </a:rPr>
                            <m:t>1</m:t>
                          </m:r>
                        </m:num>
                        <m:den>
                          <m:sSub>
                            <m:sSubPr>
                              <m:ctrlPr>
                                <a:rPr lang="pt-BR" sz="2800" i="1" smtClean="0">
                                  <a:latin typeface="Cambria Math"/>
                                  <a:ea typeface="Cambria Math"/>
                                </a:rPr>
                              </m:ctrlPr>
                            </m:sSubPr>
                            <m:e>
                              <m:d>
                                <m:dPr>
                                  <m:begChr m:val="["/>
                                  <m:endChr m:val="]"/>
                                  <m:ctrlPr>
                                    <a:rPr lang="pt-BR" sz="2800" i="1" smtClean="0">
                                      <a:latin typeface="Cambria Math"/>
                                      <a:ea typeface="Cambria Math"/>
                                    </a:rPr>
                                  </m:ctrlPr>
                                </m:dPr>
                                <m:e>
                                  <m:r>
                                    <a:rPr lang="pt-BR" sz="2800" b="0" i="1" smtClean="0">
                                      <a:latin typeface="Cambria Math"/>
                                      <a:ea typeface="Cambria Math"/>
                                    </a:rPr>
                                    <m:t>𝐴</m:t>
                                  </m:r>
                                </m:e>
                              </m:d>
                            </m:e>
                            <m:sub>
                              <m:r>
                                <a:rPr lang="pt-BR" sz="2800" b="0" i="1" smtClean="0">
                                  <a:latin typeface="Cambria Math"/>
                                  <a:ea typeface="Cambria Math"/>
                                </a:rPr>
                                <m:t>0</m:t>
                              </m:r>
                            </m:sub>
                          </m:sSub>
                        </m:den>
                      </m:f>
                      <m:r>
                        <a:rPr lang="pt-BR" sz="2800" i="1" smtClean="0">
                          <a:latin typeface="Cambria Math"/>
                          <a:ea typeface="Cambria Math"/>
                        </a:rPr>
                        <m:t>+</m:t>
                      </m:r>
                      <m:r>
                        <a:rPr lang="pt-BR" sz="2800" b="0" i="1" smtClean="0">
                          <a:latin typeface="Cambria Math"/>
                          <a:ea typeface="Cambria Math"/>
                        </a:rPr>
                        <m:t>𝑘𝑡</m:t>
                      </m:r>
                    </m:oMath>
                  </m:oMathPara>
                </a14:m>
                <a:endParaRPr lang="pt-BR" sz="2800" dirty="0"/>
              </a:p>
            </p:txBody>
          </p:sp>
        </mc:Choice>
        <mc:Fallback xmlns="">
          <p:sp>
            <p:nvSpPr>
              <p:cNvPr id="10" name="CaixaDeTexto 9"/>
              <p:cNvSpPr txBox="1">
                <a:spLocks noRot="1" noChangeAspect="1" noMove="1" noResize="1" noEditPoints="1" noAdjustHandles="1" noChangeArrowheads="1" noChangeShapeType="1" noTextEdit="1"/>
              </p:cNvSpPr>
              <p:nvPr/>
            </p:nvSpPr>
            <p:spPr>
              <a:xfrm>
                <a:off x="4994342" y="4686301"/>
                <a:ext cx="2674002" cy="974947"/>
              </a:xfrm>
              <a:prstGeom prst="rect">
                <a:avLst/>
              </a:prstGeom>
              <a:blipFill rotWithShape="1">
                <a:blip r:embed="rId7"/>
                <a:stretch>
                  <a:fillRect/>
                </a:stretch>
              </a:blipFill>
            </p:spPr>
            <p:txBody>
              <a:bodyPr/>
              <a:lstStyle/>
              <a:p>
                <a:r>
                  <a:rPr lang="pt-BR">
                    <a:noFill/>
                  </a:rPr>
                  <a:t> </a:t>
                </a:r>
              </a:p>
            </p:txBody>
          </p:sp>
        </mc:Fallback>
      </mc:AlternateContent>
      <p:cxnSp>
        <p:nvCxnSpPr>
          <p:cNvPr id="11" name="Conector de seta reta 10"/>
          <p:cNvCxnSpPr/>
          <p:nvPr/>
        </p:nvCxnSpPr>
        <p:spPr>
          <a:xfrm>
            <a:off x="5364088" y="5729817"/>
            <a:ext cx="0" cy="50749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2" name="Conector de seta reta 11"/>
          <p:cNvCxnSpPr/>
          <p:nvPr/>
        </p:nvCxnSpPr>
        <p:spPr>
          <a:xfrm>
            <a:off x="6300192" y="5729817"/>
            <a:ext cx="0" cy="50749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3" name="Conector de seta reta 12"/>
          <p:cNvCxnSpPr/>
          <p:nvPr/>
        </p:nvCxnSpPr>
        <p:spPr>
          <a:xfrm>
            <a:off x="7380312" y="5729817"/>
            <a:ext cx="0" cy="50749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14" name="CaixaDeTexto 13"/>
              <p:cNvSpPr txBox="1"/>
              <p:nvPr/>
            </p:nvSpPr>
            <p:spPr>
              <a:xfrm>
                <a:off x="5061935" y="6218148"/>
                <a:ext cx="2711190" cy="523220"/>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pt-BR" sz="2800" b="0" i="1" smtClean="0">
                          <a:latin typeface="Cambria Math"/>
                        </a:rPr>
                        <m:t>𝑦</m:t>
                      </m:r>
                      <m:r>
                        <a:rPr lang="pt-BR" sz="2800" b="0" i="1" smtClean="0">
                          <a:latin typeface="Cambria Math"/>
                        </a:rPr>
                        <m:t>  =  </m:t>
                      </m:r>
                      <m:r>
                        <a:rPr lang="pt-BR" sz="2800" b="0" i="1" smtClean="0">
                          <a:latin typeface="Cambria Math"/>
                          <a:ea typeface="Cambria Math"/>
                        </a:rPr>
                        <m:t>𝑎</m:t>
                      </m:r>
                      <m:r>
                        <a:rPr lang="pt-BR" sz="2800" b="0" i="1" smtClean="0">
                          <a:latin typeface="Cambria Math"/>
                          <a:ea typeface="Cambria Math"/>
                        </a:rPr>
                        <m:t>   −  </m:t>
                      </m:r>
                      <m:r>
                        <a:rPr lang="pt-BR" sz="2800" b="0" i="1" smtClean="0">
                          <a:latin typeface="Cambria Math"/>
                          <a:ea typeface="Cambria Math"/>
                        </a:rPr>
                        <m:t>𝑏𝑥</m:t>
                      </m:r>
                    </m:oMath>
                  </m:oMathPara>
                </a14:m>
                <a:endParaRPr lang="pt-BR" sz="2800" dirty="0"/>
              </a:p>
            </p:txBody>
          </p:sp>
        </mc:Choice>
        <mc:Fallback xmlns="">
          <p:sp>
            <p:nvSpPr>
              <p:cNvPr id="14" name="CaixaDeTexto 13"/>
              <p:cNvSpPr txBox="1">
                <a:spLocks noRot="1" noChangeAspect="1" noMove="1" noResize="1" noEditPoints="1" noAdjustHandles="1" noChangeArrowheads="1" noChangeShapeType="1" noTextEdit="1"/>
              </p:cNvSpPr>
              <p:nvPr/>
            </p:nvSpPr>
            <p:spPr>
              <a:xfrm>
                <a:off x="5061935" y="6218148"/>
                <a:ext cx="2711190" cy="523220"/>
              </a:xfrm>
              <a:prstGeom prst="rect">
                <a:avLst/>
              </a:prstGeom>
              <a:blipFill rotWithShape="1">
                <a:blip r:embed="rId8"/>
                <a:stretch>
                  <a:fillRect/>
                </a:stretch>
              </a:blipFill>
            </p:spPr>
            <p:txBody>
              <a:bodyPr/>
              <a:lstStyle/>
              <a:p>
                <a:r>
                  <a:rPr lang="pt-BR">
                    <a:noFill/>
                  </a:rPr>
                  <a:t> </a:t>
                </a:r>
              </a:p>
            </p:txBody>
          </p:sp>
        </mc:Fallback>
      </mc:AlternateContent>
    </p:spTree>
    <p:extLst>
      <p:ext uri="{BB962C8B-B14F-4D97-AF65-F5344CB8AC3E}">
        <p14:creationId xmlns:p14="http://schemas.microsoft.com/office/powerpoint/2010/main" val="20492244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8"/>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9"/>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0"/>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4"/>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1"/>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12"/>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7" grpId="0"/>
      <p:bldP spid="8" grpId="0"/>
      <p:bldP spid="9" grpId="0"/>
      <p:bldP spid="10" grpId="0"/>
      <p:bldP spid="14"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Número de Slide 2"/>
          <p:cNvSpPr>
            <a:spLocks noGrp="1"/>
          </p:cNvSpPr>
          <p:nvPr>
            <p:ph type="sldNum" sz="quarter" idx="12"/>
          </p:nvPr>
        </p:nvSpPr>
        <p:spPr/>
        <p:txBody>
          <a:bodyPr/>
          <a:lstStyle/>
          <a:p>
            <a:fld id="{D5BBC35B-A44B-4119-B8DA-DE9E3DFADA20}" type="slidenum">
              <a:rPr kumimoji="0" lang="en-US" smtClean="0"/>
              <a:pPr/>
              <a:t>17</a:t>
            </a:fld>
            <a:endParaRPr kumimoji="0" lang="en-US"/>
          </a:p>
        </p:txBody>
      </p:sp>
      <p:sp>
        <p:nvSpPr>
          <p:cNvPr id="4" name="Título 3"/>
          <p:cNvSpPr>
            <a:spLocks noGrp="1"/>
          </p:cNvSpPr>
          <p:nvPr>
            <p:ph type="title"/>
          </p:nvPr>
        </p:nvSpPr>
        <p:spPr/>
        <p:txBody>
          <a:bodyPr/>
          <a:lstStyle/>
          <a:p>
            <a:r>
              <a:rPr lang="pt-BR" dirty="0" smtClean="0"/>
              <a:t>Reações de Segunda Ordem</a:t>
            </a:r>
            <a:endParaRPr lang="pt-BR" dirty="0"/>
          </a:p>
        </p:txBody>
      </p:sp>
      <p:pic>
        <p:nvPicPr>
          <p:cNvPr id="5" name="Picture 12" descr="F:\PUBLISH\Pearson_Slides\Brown\fig cap01\cap1416.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9512" y="2708920"/>
            <a:ext cx="8762375" cy="3973016"/>
          </a:xfrm>
          <a:prstGeom prst="rect">
            <a:avLst/>
          </a:prstGeom>
          <a:noFill/>
          <a:extLst>
            <a:ext uri="{909E8E84-426E-40DD-AFC4-6F175D3DCCD1}">
              <a14:hiddenFill xmlns:a14="http://schemas.microsoft.com/office/drawing/2010/main">
                <a:solidFill>
                  <a:srgbClr val="FFFFFF"/>
                </a:solidFill>
              </a14:hiddenFill>
            </a:ext>
          </a:extLst>
        </p:spPr>
      </p:pic>
      <mc:AlternateContent xmlns:mc="http://schemas.openxmlformats.org/markup-compatibility/2006" xmlns:a14="http://schemas.microsoft.com/office/drawing/2010/main">
        <mc:Choice Requires="a14">
          <p:sp>
            <p:nvSpPr>
              <p:cNvPr id="6" name="CaixaDeTexto 5"/>
              <p:cNvSpPr txBox="1"/>
              <p:nvPr/>
            </p:nvSpPr>
            <p:spPr>
              <a:xfrm>
                <a:off x="5886581" y="1196752"/>
                <a:ext cx="2285819" cy="523220"/>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pt-BR" sz="2800" b="0" i="1" smtClean="0">
                          <a:latin typeface="Cambria Math"/>
                        </a:rPr>
                        <m:t>𝑉</m:t>
                      </m:r>
                      <m:r>
                        <a:rPr lang="pt-BR" sz="2800" b="0" i="1" smtClean="0">
                          <a:latin typeface="Cambria Math"/>
                          <a:ea typeface="Cambria Math"/>
                        </a:rPr>
                        <m:t>=</m:t>
                      </m:r>
                      <m:r>
                        <a:rPr lang="pt-BR" sz="2800" b="0" i="1" smtClean="0">
                          <a:latin typeface="Cambria Math"/>
                          <a:ea typeface="Cambria Math"/>
                        </a:rPr>
                        <m:t>𝑘</m:t>
                      </m:r>
                      <m:sSup>
                        <m:sSupPr>
                          <m:ctrlPr>
                            <a:rPr lang="pt-BR" sz="2800" b="0" i="1" smtClean="0">
                              <a:latin typeface="Cambria Math"/>
                              <a:ea typeface="Cambria Math"/>
                            </a:rPr>
                          </m:ctrlPr>
                        </m:sSupPr>
                        <m:e>
                          <m:d>
                            <m:dPr>
                              <m:begChr m:val="["/>
                              <m:endChr m:val="]"/>
                              <m:ctrlPr>
                                <a:rPr lang="pt-BR" sz="2800" b="0" i="1" smtClean="0">
                                  <a:latin typeface="Cambria Math"/>
                                  <a:ea typeface="Cambria Math"/>
                                </a:rPr>
                              </m:ctrlPr>
                            </m:dPr>
                            <m:e>
                              <m:sSub>
                                <m:sSubPr>
                                  <m:ctrlPr>
                                    <a:rPr lang="pt-BR" sz="2800" b="0" i="1" smtClean="0">
                                      <a:latin typeface="Cambria Math"/>
                                      <a:ea typeface="Cambria Math"/>
                                    </a:rPr>
                                  </m:ctrlPr>
                                </m:sSubPr>
                                <m:e>
                                  <m:r>
                                    <a:rPr lang="pt-BR" sz="2800" b="0" i="1" smtClean="0">
                                      <a:latin typeface="Cambria Math"/>
                                      <a:ea typeface="Cambria Math"/>
                                    </a:rPr>
                                    <m:t>𝑁𝑂</m:t>
                                  </m:r>
                                </m:e>
                                <m:sub>
                                  <m:r>
                                    <a:rPr lang="pt-BR" sz="2800" b="0" i="1" smtClean="0">
                                      <a:latin typeface="Cambria Math"/>
                                      <a:ea typeface="Cambria Math"/>
                                    </a:rPr>
                                    <m:t>2</m:t>
                                  </m:r>
                                </m:sub>
                              </m:sSub>
                            </m:e>
                          </m:d>
                        </m:e>
                        <m:sup>
                          <m:r>
                            <a:rPr lang="pt-BR" sz="2800" b="0" i="1" smtClean="0">
                              <a:latin typeface="Cambria Math"/>
                              <a:ea typeface="Cambria Math"/>
                            </a:rPr>
                            <m:t>2</m:t>
                          </m:r>
                        </m:sup>
                      </m:sSup>
                    </m:oMath>
                  </m:oMathPara>
                </a14:m>
                <a:endParaRPr lang="pt-BR" sz="2800" dirty="0"/>
              </a:p>
            </p:txBody>
          </p:sp>
        </mc:Choice>
        <mc:Fallback xmlns="">
          <p:sp>
            <p:nvSpPr>
              <p:cNvPr id="6" name="CaixaDeTexto 5"/>
              <p:cNvSpPr txBox="1">
                <a:spLocks noRot="1" noChangeAspect="1" noMove="1" noResize="1" noEditPoints="1" noAdjustHandles="1" noChangeArrowheads="1" noChangeShapeType="1" noTextEdit="1"/>
              </p:cNvSpPr>
              <p:nvPr/>
            </p:nvSpPr>
            <p:spPr>
              <a:xfrm>
                <a:off x="5886581" y="1196752"/>
                <a:ext cx="2285819" cy="523220"/>
              </a:xfrm>
              <a:prstGeom prst="rect">
                <a:avLst/>
              </a:prstGeom>
              <a:blipFill rotWithShape="1">
                <a:blip r:embed="rId3"/>
                <a:stretch>
                  <a:fillRect/>
                </a:stretch>
              </a:blipFill>
            </p:spPr>
            <p:txBody>
              <a:bodyPr/>
              <a:lstStyle/>
              <a:p>
                <a:r>
                  <a:rPr lang="pt-BR">
                    <a:noFill/>
                  </a:rPr>
                  <a:t> </a:t>
                </a:r>
              </a:p>
            </p:txBody>
          </p:sp>
        </mc:Fallback>
      </mc:AlternateContent>
      <mc:AlternateContent xmlns:mc="http://schemas.openxmlformats.org/markup-compatibility/2006" xmlns:a14="http://schemas.microsoft.com/office/drawing/2010/main">
        <mc:Choice Requires="a14">
          <p:sp>
            <p:nvSpPr>
              <p:cNvPr id="7" name="CaixaDeTexto 6"/>
              <p:cNvSpPr txBox="1"/>
              <p:nvPr/>
            </p:nvSpPr>
            <p:spPr>
              <a:xfrm>
                <a:off x="179512" y="1538206"/>
                <a:ext cx="4313553" cy="594650"/>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sSub>
                        <m:sSubPr>
                          <m:ctrlPr>
                            <a:rPr lang="pt-BR" sz="2800" i="1" smtClean="0">
                              <a:latin typeface="Cambria Math"/>
                            </a:rPr>
                          </m:ctrlPr>
                        </m:sSubPr>
                        <m:e>
                          <m:r>
                            <a:rPr lang="pt-BR" sz="2800" b="0" i="1" smtClean="0">
                              <a:latin typeface="Cambria Math"/>
                            </a:rPr>
                            <m:t>𝑁𝑂</m:t>
                          </m:r>
                        </m:e>
                        <m:sub>
                          <m:r>
                            <a:rPr lang="pt-BR" sz="2800" b="0" i="1" smtClean="0">
                              <a:latin typeface="Cambria Math"/>
                            </a:rPr>
                            <m:t>2 (</m:t>
                          </m:r>
                          <m:r>
                            <a:rPr lang="pt-BR" sz="2800" b="0" i="1" smtClean="0">
                              <a:latin typeface="Cambria Math"/>
                            </a:rPr>
                            <m:t>𝑔</m:t>
                          </m:r>
                          <m:r>
                            <a:rPr lang="pt-BR" sz="2800" b="0" i="1" smtClean="0">
                              <a:latin typeface="Cambria Math"/>
                            </a:rPr>
                            <m:t>)</m:t>
                          </m:r>
                        </m:sub>
                      </m:sSub>
                      <m:r>
                        <a:rPr lang="pt-BR" sz="2800" i="1" smtClean="0">
                          <a:latin typeface="Cambria Math"/>
                          <a:ea typeface="Cambria Math"/>
                        </a:rPr>
                        <m:t>→</m:t>
                      </m:r>
                      <m:sSub>
                        <m:sSubPr>
                          <m:ctrlPr>
                            <a:rPr lang="pt-BR" sz="2800" i="1" smtClean="0">
                              <a:latin typeface="Cambria Math"/>
                              <a:ea typeface="Cambria Math"/>
                            </a:rPr>
                          </m:ctrlPr>
                        </m:sSubPr>
                        <m:e>
                          <m:r>
                            <a:rPr lang="pt-BR" sz="2800" b="0" i="1" smtClean="0">
                              <a:latin typeface="Cambria Math"/>
                              <a:ea typeface="Cambria Math"/>
                            </a:rPr>
                            <m:t>𝑁𝑂</m:t>
                          </m:r>
                        </m:e>
                        <m:sub>
                          <m:r>
                            <a:rPr lang="pt-BR" sz="2800" b="0" i="1" smtClean="0">
                              <a:latin typeface="Cambria Math"/>
                              <a:ea typeface="Cambria Math"/>
                            </a:rPr>
                            <m:t>(</m:t>
                          </m:r>
                          <m:r>
                            <a:rPr lang="pt-BR" sz="2800" b="0" i="1" smtClean="0">
                              <a:latin typeface="Cambria Math"/>
                              <a:ea typeface="Cambria Math"/>
                            </a:rPr>
                            <m:t>𝑔</m:t>
                          </m:r>
                          <m:r>
                            <a:rPr lang="pt-BR" sz="2800" b="0" i="1" smtClean="0">
                              <a:latin typeface="Cambria Math"/>
                              <a:ea typeface="Cambria Math"/>
                            </a:rPr>
                            <m:t>)</m:t>
                          </m:r>
                        </m:sub>
                      </m:sSub>
                      <m:r>
                        <a:rPr lang="pt-BR" sz="2800" i="1" smtClean="0">
                          <a:latin typeface="Cambria Math"/>
                          <a:ea typeface="Cambria Math"/>
                        </a:rPr>
                        <m:t>+</m:t>
                      </m:r>
                      <m:box>
                        <m:boxPr>
                          <m:ctrlPr>
                            <a:rPr lang="pt-BR" sz="2800" i="1" smtClean="0">
                              <a:latin typeface="Cambria Math"/>
                              <a:ea typeface="Cambria Math"/>
                            </a:rPr>
                          </m:ctrlPr>
                        </m:boxPr>
                        <m:e>
                          <m:argPr>
                            <m:argSz m:val="-1"/>
                          </m:argPr>
                          <m:f>
                            <m:fPr>
                              <m:ctrlPr>
                                <a:rPr lang="pt-BR" sz="2800" i="1" smtClean="0">
                                  <a:latin typeface="Cambria Math"/>
                                  <a:ea typeface="Cambria Math"/>
                                </a:rPr>
                              </m:ctrlPr>
                            </m:fPr>
                            <m:num>
                              <m:r>
                                <a:rPr lang="pt-BR" sz="2800" b="0" i="1" smtClean="0">
                                  <a:latin typeface="Cambria Math"/>
                                  <a:ea typeface="Cambria Math"/>
                                </a:rPr>
                                <m:t>1</m:t>
                              </m:r>
                            </m:num>
                            <m:den>
                              <m:r>
                                <a:rPr lang="pt-BR" sz="2800" b="0" i="1" smtClean="0">
                                  <a:latin typeface="Cambria Math"/>
                                  <a:ea typeface="Cambria Math"/>
                                </a:rPr>
                                <m:t>2</m:t>
                              </m:r>
                            </m:den>
                          </m:f>
                        </m:e>
                      </m:box>
                      <m:sSub>
                        <m:sSubPr>
                          <m:ctrlPr>
                            <a:rPr lang="pt-BR" sz="2800" i="1" smtClean="0">
                              <a:latin typeface="Cambria Math"/>
                              <a:ea typeface="Cambria Math"/>
                            </a:rPr>
                          </m:ctrlPr>
                        </m:sSubPr>
                        <m:e>
                          <m:r>
                            <a:rPr lang="pt-BR" sz="2800" b="0" i="1" smtClean="0">
                              <a:latin typeface="Cambria Math"/>
                              <a:ea typeface="Cambria Math"/>
                            </a:rPr>
                            <m:t> </m:t>
                          </m:r>
                          <m:r>
                            <a:rPr lang="pt-BR" sz="2800" b="0" i="1" smtClean="0">
                              <a:latin typeface="Cambria Math"/>
                              <a:ea typeface="Cambria Math"/>
                            </a:rPr>
                            <m:t>𝑂</m:t>
                          </m:r>
                        </m:e>
                        <m:sub>
                          <m:r>
                            <a:rPr lang="pt-BR" sz="2800" b="0" i="1" smtClean="0">
                              <a:latin typeface="Cambria Math"/>
                              <a:ea typeface="Cambria Math"/>
                            </a:rPr>
                            <m:t>2 (</m:t>
                          </m:r>
                          <m:r>
                            <a:rPr lang="pt-BR" sz="2800" b="0" i="1" smtClean="0">
                              <a:latin typeface="Cambria Math"/>
                              <a:ea typeface="Cambria Math"/>
                            </a:rPr>
                            <m:t>𝑔</m:t>
                          </m:r>
                          <m:r>
                            <a:rPr lang="pt-BR" sz="2800" b="0" i="1" smtClean="0">
                              <a:latin typeface="Cambria Math"/>
                              <a:ea typeface="Cambria Math"/>
                            </a:rPr>
                            <m:t>)</m:t>
                          </m:r>
                        </m:sub>
                      </m:sSub>
                    </m:oMath>
                  </m:oMathPara>
                </a14:m>
                <a:endParaRPr lang="pt-BR" sz="2800" dirty="0"/>
              </a:p>
            </p:txBody>
          </p:sp>
        </mc:Choice>
        <mc:Fallback xmlns="">
          <p:sp>
            <p:nvSpPr>
              <p:cNvPr id="7" name="CaixaDeTexto 6"/>
              <p:cNvSpPr txBox="1">
                <a:spLocks noRot="1" noChangeAspect="1" noMove="1" noResize="1" noEditPoints="1" noAdjustHandles="1" noChangeArrowheads="1" noChangeShapeType="1" noTextEdit="1"/>
              </p:cNvSpPr>
              <p:nvPr/>
            </p:nvSpPr>
            <p:spPr>
              <a:xfrm>
                <a:off x="179512" y="1538206"/>
                <a:ext cx="4313553" cy="594650"/>
              </a:xfrm>
              <a:prstGeom prst="rect">
                <a:avLst/>
              </a:prstGeom>
              <a:blipFill rotWithShape="1">
                <a:blip r:embed="rId4"/>
                <a:stretch>
                  <a:fillRect/>
                </a:stretch>
              </a:blipFill>
            </p:spPr>
            <p:txBody>
              <a:bodyPr/>
              <a:lstStyle/>
              <a:p>
                <a:r>
                  <a:rPr lang="pt-BR">
                    <a:noFill/>
                  </a:rPr>
                  <a:t> </a:t>
                </a:r>
              </a:p>
            </p:txBody>
          </p:sp>
        </mc:Fallback>
      </mc:AlternateContent>
      <mc:AlternateContent xmlns:mc="http://schemas.openxmlformats.org/markup-compatibility/2006" xmlns:a14="http://schemas.microsoft.com/office/drawing/2010/main">
        <mc:Choice Requires="a14">
          <p:sp>
            <p:nvSpPr>
              <p:cNvPr id="8" name="CaixaDeTexto 7"/>
              <p:cNvSpPr txBox="1"/>
              <p:nvPr/>
            </p:nvSpPr>
            <p:spPr>
              <a:xfrm>
                <a:off x="5508104" y="1825660"/>
                <a:ext cx="3334374" cy="523220"/>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pt-BR" sz="2800" b="0" i="1" smtClean="0">
                          <a:latin typeface="Cambria Math"/>
                        </a:rPr>
                        <m:t>𝑘</m:t>
                      </m:r>
                      <m:r>
                        <a:rPr lang="pt-BR" sz="2800" b="0" i="1" smtClean="0">
                          <a:latin typeface="Cambria Math"/>
                        </a:rPr>
                        <m:t>=0,543 </m:t>
                      </m:r>
                      <m:r>
                        <a:rPr lang="pt-BR" sz="2800" b="0" i="1" smtClean="0">
                          <a:latin typeface="Cambria Math"/>
                        </a:rPr>
                        <m:t>𝐿</m:t>
                      </m:r>
                      <m:r>
                        <a:rPr lang="pt-BR" sz="2800" b="0" i="1" smtClean="0">
                          <a:latin typeface="Cambria Math"/>
                        </a:rPr>
                        <m:t>/</m:t>
                      </m:r>
                      <m:r>
                        <a:rPr lang="pt-BR" sz="2800" b="0" i="1" smtClean="0">
                          <a:latin typeface="Cambria Math"/>
                        </a:rPr>
                        <m:t>𝑚𝑜𝑙</m:t>
                      </m:r>
                      <m:r>
                        <a:rPr lang="pt-BR" sz="2800" b="0" i="1" smtClean="0">
                          <a:latin typeface="Cambria Math"/>
                          <a:ea typeface="Cambria Math"/>
                        </a:rPr>
                        <m:t>∙</m:t>
                      </m:r>
                      <m:r>
                        <a:rPr lang="pt-BR" sz="2800" b="0" i="1" smtClean="0">
                          <a:latin typeface="Cambria Math"/>
                          <a:ea typeface="Cambria Math"/>
                        </a:rPr>
                        <m:t>𝑠</m:t>
                      </m:r>
                    </m:oMath>
                  </m:oMathPara>
                </a14:m>
                <a:endParaRPr lang="pt-BR" sz="2800" dirty="0"/>
              </a:p>
            </p:txBody>
          </p:sp>
        </mc:Choice>
        <mc:Fallback xmlns="">
          <p:sp>
            <p:nvSpPr>
              <p:cNvPr id="8" name="CaixaDeTexto 7"/>
              <p:cNvSpPr txBox="1">
                <a:spLocks noRot="1" noChangeAspect="1" noMove="1" noResize="1" noEditPoints="1" noAdjustHandles="1" noChangeArrowheads="1" noChangeShapeType="1" noTextEdit="1"/>
              </p:cNvSpPr>
              <p:nvPr/>
            </p:nvSpPr>
            <p:spPr>
              <a:xfrm>
                <a:off x="5508104" y="1825660"/>
                <a:ext cx="3334374" cy="523220"/>
              </a:xfrm>
              <a:prstGeom prst="rect">
                <a:avLst/>
              </a:prstGeom>
              <a:blipFill rotWithShape="1">
                <a:blip r:embed="rId5"/>
                <a:stretch>
                  <a:fillRect/>
                </a:stretch>
              </a:blipFill>
            </p:spPr>
            <p:txBody>
              <a:bodyPr/>
              <a:lstStyle/>
              <a:p>
                <a:r>
                  <a:rPr lang="pt-BR">
                    <a:noFill/>
                  </a:rPr>
                  <a:t> </a:t>
                </a:r>
              </a:p>
            </p:txBody>
          </p:sp>
        </mc:Fallback>
      </mc:AlternateContent>
      <mc:AlternateContent xmlns:mc="http://schemas.openxmlformats.org/markup-compatibility/2006" xmlns:a14="http://schemas.microsoft.com/office/drawing/2010/main">
        <mc:Choice Requires="a14">
          <p:sp>
            <p:nvSpPr>
              <p:cNvPr id="9" name="CaixaDeTexto 8"/>
              <p:cNvSpPr txBox="1"/>
              <p:nvPr/>
            </p:nvSpPr>
            <p:spPr>
              <a:xfrm>
                <a:off x="5842260" y="2987749"/>
                <a:ext cx="1394036" cy="788742"/>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pt-BR" sz="2000" b="0" i="1" smtClean="0">
                          <a:latin typeface="Cambria Math"/>
                        </a:rPr>
                        <m:t>𝑘</m:t>
                      </m:r>
                      <m:r>
                        <a:rPr lang="pt-BR" sz="2000" b="0" i="1" smtClean="0">
                          <a:latin typeface="Cambria Math"/>
                          <a:ea typeface="Cambria Math"/>
                        </a:rPr>
                        <m:t>=</m:t>
                      </m:r>
                      <m:f>
                        <m:fPr>
                          <m:ctrlPr>
                            <a:rPr lang="pt-BR" sz="2000" b="0" i="1" smtClean="0">
                              <a:latin typeface="Cambria Math"/>
                              <a:ea typeface="Cambria Math"/>
                            </a:rPr>
                          </m:ctrlPr>
                        </m:fPr>
                        <m:num>
                          <m:r>
                            <a:rPr lang="pt-BR" sz="2000" b="0" i="1" smtClean="0">
                              <a:latin typeface="Cambria Math"/>
                              <a:ea typeface="Cambria Math"/>
                            </a:rPr>
                            <m:t>∆</m:t>
                          </m:r>
                          <m:box>
                            <m:boxPr>
                              <m:ctrlPr>
                                <a:rPr lang="pt-BR" sz="2000" b="0" i="1" smtClean="0">
                                  <a:latin typeface="Cambria Math"/>
                                  <a:ea typeface="Cambria Math"/>
                                </a:rPr>
                              </m:ctrlPr>
                            </m:boxPr>
                            <m:e>
                              <m:argPr>
                                <m:argSz m:val="-1"/>
                              </m:argPr>
                              <m:f>
                                <m:fPr>
                                  <m:ctrlPr>
                                    <a:rPr lang="pt-BR" sz="2000" b="0" i="1" smtClean="0">
                                      <a:latin typeface="Cambria Math"/>
                                      <a:ea typeface="Cambria Math"/>
                                    </a:rPr>
                                  </m:ctrlPr>
                                </m:fPr>
                                <m:num>
                                  <m:r>
                                    <a:rPr lang="pt-BR" sz="2000" b="0" i="1" smtClean="0">
                                      <a:latin typeface="Cambria Math"/>
                                      <a:ea typeface="Cambria Math"/>
                                    </a:rPr>
                                    <m:t>1</m:t>
                                  </m:r>
                                </m:num>
                                <m:den>
                                  <m:d>
                                    <m:dPr>
                                      <m:begChr m:val="["/>
                                      <m:endChr m:val="]"/>
                                      <m:ctrlPr>
                                        <a:rPr lang="pt-BR" sz="2000" b="0" i="1" smtClean="0">
                                          <a:latin typeface="Cambria Math"/>
                                          <a:ea typeface="Cambria Math"/>
                                        </a:rPr>
                                      </m:ctrlPr>
                                    </m:dPr>
                                    <m:e>
                                      <m:sSub>
                                        <m:sSubPr>
                                          <m:ctrlPr>
                                            <a:rPr lang="pt-BR" sz="2000" b="0" i="1" smtClean="0">
                                              <a:latin typeface="Cambria Math"/>
                                              <a:ea typeface="Cambria Math"/>
                                            </a:rPr>
                                          </m:ctrlPr>
                                        </m:sSubPr>
                                        <m:e>
                                          <m:r>
                                            <a:rPr lang="pt-BR" sz="2000" b="0" i="1" smtClean="0">
                                              <a:latin typeface="Cambria Math"/>
                                              <a:ea typeface="Cambria Math"/>
                                            </a:rPr>
                                            <m:t>𝑁𝑂</m:t>
                                          </m:r>
                                        </m:e>
                                        <m:sub>
                                          <m:r>
                                            <a:rPr lang="pt-BR" sz="2000" b="0" i="1" smtClean="0">
                                              <a:latin typeface="Cambria Math"/>
                                              <a:ea typeface="Cambria Math"/>
                                            </a:rPr>
                                            <m:t>2</m:t>
                                          </m:r>
                                        </m:sub>
                                      </m:sSub>
                                    </m:e>
                                  </m:d>
                                </m:den>
                              </m:f>
                            </m:e>
                          </m:box>
                        </m:num>
                        <m:den>
                          <m:r>
                            <a:rPr lang="pt-BR" sz="2000" b="0" i="1" smtClean="0">
                              <a:latin typeface="Cambria Math"/>
                              <a:ea typeface="Cambria Math"/>
                            </a:rPr>
                            <m:t>∆</m:t>
                          </m:r>
                          <m:r>
                            <a:rPr lang="pt-BR" sz="2000" b="0" i="1" smtClean="0">
                              <a:latin typeface="Cambria Math"/>
                              <a:ea typeface="Cambria Math"/>
                            </a:rPr>
                            <m:t>𝑡</m:t>
                          </m:r>
                        </m:den>
                      </m:f>
                    </m:oMath>
                  </m:oMathPara>
                </a14:m>
                <a:endParaRPr lang="pt-BR" sz="2000" dirty="0"/>
              </a:p>
            </p:txBody>
          </p:sp>
        </mc:Choice>
        <mc:Fallback xmlns="">
          <p:sp>
            <p:nvSpPr>
              <p:cNvPr id="9" name="CaixaDeTexto 8"/>
              <p:cNvSpPr txBox="1">
                <a:spLocks noRot="1" noChangeAspect="1" noMove="1" noResize="1" noEditPoints="1" noAdjustHandles="1" noChangeArrowheads="1" noChangeShapeType="1" noTextEdit="1"/>
              </p:cNvSpPr>
              <p:nvPr/>
            </p:nvSpPr>
            <p:spPr>
              <a:xfrm>
                <a:off x="5842260" y="2987749"/>
                <a:ext cx="1394036" cy="788742"/>
              </a:xfrm>
              <a:prstGeom prst="rect">
                <a:avLst/>
              </a:prstGeom>
              <a:blipFill rotWithShape="1">
                <a:blip r:embed="rId6"/>
                <a:stretch>
                  <a:fillRect/>
                </a:stretch>
              </a:blipFill>
            </p:spPr>
            <p:txBody>
              <a:bodyPr/>
              <a:lstStyle/>
              <a:p>
                <a:r>
                  <a:rPr lang="pt-BR">
                    <a:noFill/>
                  </a:rPr>
                  <a:t> </a:t>
                </a:r>
              </a:p>
            </p:txBody>
          </p:sp>
        </mc:Fallback>
      </mc:AlternateContent>
      <p:sp>
        <p:nvSpPr>
          <p:cNvPr id="11" name="Triângulo retângulo 10"/>
          <p:cNvSpPr/>
          <p:nvPr/>
        </p:nvSpPr>
        <p:spPr>
          <a:xfrm rot="16200000">
            <a:off x="6567211" y="3624007"/>
            <a:ext cx="732629" cy="1080121"/>
          </a:xfrm>
          <a:prstGeom prst="rtTriangl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mc:AlternateContent xmlns:mc="http://schemas.openxmlformats.org/markup-compatibility/2006" xmlns:a14="http://schemas.microsoft.com/office/drawing/2010/main">
        <mc:Choice Requires="a14">
          <p:sp>
            <p:nvSpPr>
              <p:cNvPr id="12" name="CaixaDeTexto 11"/>
              <p:cNvSpPr txBox="1"/>
              <p:nvPr/>
            </p:nvSpPr>
            <p:spPr>
              <a:xfrm>
                <a:off x="7490011" y="3911791"/>
                <a:ext cx="831959" cy="532262"/>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pt-BR" sz="1400" i="1" smtClean="0">
                          <a:latin typeface="Cambria Math"/>
                          <a:ea typeface="Cambria Math"/>
                        </a:rPr>
                        <m:t>∆</m:t>
                      </m:r>
                      <m:f>
                        <m:fPr>
                          <m:ctrlPr>
                            <a:rPr lang="pt-BR" sz="1400" i="1" smtClean="0">
                              <a:latin typeface="Cambria Math"/>
                              <a:ea typeface="Cambria Math"/>
                            </a:rPr>
                          </m:ctrlPr>
                        </m:fPr>
                        <m:num>
                          <m:r>
                            <a:rPr lang="pt-BR" sz="1400" b="0" i="1" smtClean="0">
                              <a:latin typeface="Cambria Math"/>
                              <a:ea typeface="Cambria Math"/>
                            </a:rPr>
                            <m:t>1</m:t>
                          </m:r>
                        </m:num>
                        <m:den>
                          <m:d>
                            <m:dPr>
                              <m:begChr m:val="["/>
                              <m:endChr m:val="]"/>
                              <m:ctrlPr>
                                <a:rPr lang="pt-BR" sz="1400" i="1" smtClean="0">
                                  <a:latin typeface="Cambria Math"/>
                                  <a:ea typeface="Cambria Math"/>
                                </a:rPr>
                              </m:ctrlPr>
                            </m:dPr>
                            <m:e>
                              <m:sSub>
                                <m:sSubPr>
                                  <m:ctrlPr>
                                    <a:rPr lang="pt-BR" sz="1400" i="1" smtClean="0">
                                      <a:latin typeface="Cambria Math"/>
                                      <a:ea typeface="Cambria Math"/>
                                    </a:rPr>
                                  </m:ctrlPr>
                                </m:sSubPr>
                                <m:e>
                                  <m:r>
                                    <a:rPr lang="pt-BR" sz="1400" b="0" i="1" smtClean="0">
                                      <a:latin typeface="Cambria Math"/>
                                      <a:ea typeface="Cambria Math"/>
                                    </a:rPr>
                                    <m:t>𝑁𝑂</m:t>
                                  </m:r>
                                </m:e>
                                <m:sub>
                                  <m:r>
                                    <a:rPr lang="pt-BR" sz="1400" b="0" i="1" smtClean="0">
                                      <a:latin typeface="Cambria Math"/>
                                      <a:ea typeface="Cambria Math"/>
                                    </a:rPr>
                                    <m:t>2</m:t>
                                  </m:r>
                                </m:sub>
                              </m:sSub>
                            </m:e>
                          </m:d>
                        </m:den>
                      </m:f>
                    </m:oMath>
                  </m:oMathPara>
                </a14:m>
                <a:endParaRPr lang="pt-BR" sz="1400" dirty="0"/>
              </a:p>
            </p:txBody>
          </p:sp>
        </mc:Choice>
        <mc:Fallback xmlns="">
          <p:sp>
            <p:nvSpPr>
              <p:cNvPr id="12" name="CaixaDeTexto 11"/>
              <p:cNvSpPr txBox="1">
                <a:spLocks noRot="1" noChangeAspect="1" noMove="1" noResize="1" noEditPoints="1" noAdjustHandles="1" noChangeArrowheads="1" noChangeShapeType="1" noTextEdit="1"/>
              </p:cNvSpPr>
              <p:nvPr/>
            </p:nvSpPr>
            <p:spPr>
              <a:xfrm>
                <a:off x="7490011" y="3911791"/>
                <a:ext cx="831959" cy="532262"/>
              </a:xfrm>
              <a:prstGeom prst="rect">
                <a:avLst/>
              </a:prstGeom>
              <a:blipFill rotWithShape="1">
                <a:blip r:embed="rId7"/>
                <a:stretch>
                  <a:fillRect/>
                </a:stretch>
              </a:blipFill>
            </p:spPr>
            <p:txBody>
              <a:bodyPr/>
              <a:lstStyle/>
              <a:p>
                <a:r>
                  <a:rPr lang="pt-BR">
                    <a:noFill/>
                  </a:rPr>
                  <a:t> </a:t>
                </a:r>
              </a:p>
            </p:txBody>
          </p:sp>
        </mc:Fallback>
      </mc:AlternateContent>
      <mc:AlternateContent xmlns:mc="http://schemas.openxmlformats.org/markup-compatibility/2006" xmlns:a14="http://schemas.microsoft.com/office/drawing/2010/main">
        <mc:Choice Requires="a14">
          <p:sp>
            <p:nvSpPr>
              <p:cNvPr id="13" name="CaixaDeTexto 12"/>
              <p:cNvSpPr txBox="1"/>
              <p:nvPr/>
            </p:nvSpPr>
            <p:spPr>
              <a:xfrm>
                <a:off x="6732240" y="4602614"/>
                <a:ext cx="458972" cy="338554"/>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pt-BR" sz="1600" i="1" smtClean="0">
                          <a:latin typeface="Cambria Math"/>
                          <a:ea typeface="Cambria Math"/>
                        </a:rPr>
                        <m:t>∆</m:t>
                      </m:r>
                      <m:r>
                        <a:rPr lang="pt-BR" sz="1600" b="0" i="1" smtClean="0">
                          <a:latin typeface="Cambria Math"/>
                          <a:ea typeface="Cambria Math"/>
                        </a:rPr>
                        <m:t>𝑡</m:t>
                      </m:r>
                    </m:oMath>
                  </m:oMathPara>
                </a14:m>
                <a:endParaRPr lang="pt-BR" sz="1600" dirty="0"/>
              </a:p>
            </p:txBody>
          </p:sp>
        </mc:Choice>
        <mc:Fallback xmlns="">
          <p:sp>
            <p:nvSpPr>
              <p:cNvPr id="13" name="CaixaDeTexto 12"/>
              <p:cNvSpPr txBox="1">
                <a:spLocks noRot="1" noChangeAspect="1" noMove="1" noResize="1" noEditPoints="1" noAdjustHandles="1" noChangeArrowheads="1" noChangeShapeType="1" noTextEdit="1"/>
              </p:cNvSpPr>
              <p:nvPr/>
            </p:nvSpPr>
            <p:spPr>
              <a:xfrm>
                <a:off x="6732240" y="4602614"/>
                <a:ext cx="458972" cy="338554"/>
              </a:xfrm>
              <a:prstGeom prst="rect">
                <a:avLst/>
              </a:prstGeom>
              <a:blipFill rotWithShape="1">
                <a:blip r:embed="rId8"/>
                <a:stretch>
                  <a:fillRect/>
                </a:stretch>
              </a:blipFill>
            </p:spPr>
            <p:txBody>
              <a:bodyPr/>
              <a:lstStyle/>
              <a:p>
                <a:r>
                  <a:rPr lang="pt-BR">
                    <a:noFill/>
                  </a:rPr>
                  <a:t> </a:t>
                </a:r>
              </a:p>
            </p:txBody>
          </p:sp>
        </mc:Fallback>
      </mc:AlternateContent>
    </p:spTree>
    <p:extLst>
      <p:ext uri="{BB962C8B-B14F-4D97-AF65-F5344CB8AC3E}">
        <p14:creationId xmlns:p14="http://schemas.microsoft.com/office/powerpoint/2010/main" val="15785127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3"/>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2"/>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1"/>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8" grpId="0"/>
      <p:bldP spid="9" grpId="0"/>
      <p:bldP spid="11" grpId="0" animBg="1"/>
      <p:bldP spid="12" grpId="0"/>
      <p:bldP spid="13"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Conteúdo 1"/>
          <p:cNvSpPr>
            <a:spLocks noGrp="1"/>
          </p:cNvSpPr>
          <p:nvPr>
            <p:ph idx="1"/>
          </p:nvPr>
        </p:nvSpPr>
        <p:spPr/>
        <p:txBody>
          <a:bodyPr/>
          <a:lstStyle/>
          <a:p>
            <a:r>
              <a:rPr lang="pt-BR" dirty="0"/>
              <a:t>A velocidade </a:t>
            </a:r>
            <a:r>
              <a:rPr lang="pt-BR" dirty="0" smtClean="0"/>
              <a:t>não depende </a:t>
            </a:r>
            <a:r>
              <a:rPr lang="pt-BR" dirty="0"/>
              <a:t>da concentração de </a:t>
            </a:r>
            <a:r>
              <a:rPr lang="pt-BR" dirty="0" smtClean="0"/>
              <a:t>nenhum reagente:</a:t>
            </a:r>
            <a:endParaRPr lang="pt-BR" dirty="0"/>
          </a:p>
        </p:txBody>
      </p:sp>
      <p:sp>
        <p:nvSpPr>
          <p:cNvPr id="3" name="Espaço Reservado para Número de Slide 2"/>
          <p:cNvSpPr>
            <a:spLocks noGrp="1"/>
          </p:cNvSpPr>
          <p:nvPr>
            <p:ph type="sldNum" sz="quarter" idx="12"/>
          </p:nvPr>
        </p:nvSpPr>
        <p:spPr/>
        <p:txBody>
          <a:bodyPr/>
          <a:lstStyle/>
          <a:p>
            <a:fld id="{D5BBC35B-A44B-4119-B8DA-DE9E3DFADA20}" type="slidenum">
              <a:rPr kumimoji="0" lang="en-US" smtClean="0"/>
              <a:pPr/>
              <a:t>18</a:t>
            </a:fld>
            <a:endParaRPr kumimoji="0" lang="en-US"/>
          </a:p>
        </p:txBody>
      </p:sp>
      <p:sp>
        <p:nvSpPr>
          <p:cNvPr id="4" name="Título 3"/>
          <p:cNvSpPr>
            <a:spLocks noGrp="1"/>
          </p:cNvSpPr>
          <p:nvPr>
            <p:ph type="title"/>
          </p:nvPr>
        </p:nvSpPr>
        <p:spPr/>
        <p:txBody>
          <a:bodyPr/>
          <a:lstStyle/>
          <a:p>
            <a:r>
              <a:rPr lang="pt-BR" dirty="0" smtClean="0"/>
              <a:t>Reações de Ordem Zero</a:t>
            </a:r>
            <a:endParaRPr lang="pt-BR" dirty="0"/>
          </a:p>
        </p:txBody>
      </p:sp>
      <mc:AlternateContent xmlns:mc="http://schemas.openxmlformats.org/markup-compatibility/2006" xmlns:a14="http://schemas.microsoft.com/office/drawing/2010/main">
        <mc:Choice Requires="a14">
          <p:sp>
            <p:nvSpPr>
              <p:cNvPr id="5" name="CaixaDeTexto 4"/>
              <p:cNvSpPr txBox="1"/>
              <p:nvPr/>
            </p:nvSpPr>
            <p:spPr>
              <a:xfrm>
                <a:off x="867700" y="2499578"/>
                <a:ext cx="2701444" cy="929422"/>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pt-BR" sz="2800" b="0" i="1" smtClean="0">
                          <a:latin typeface="Cambria Math"/>
                        </a:rPr>
                        <m:t>𝑉</m:t>
                      </m:r>
                      <m:r>
                        <a:rPr lang="pt-BR" sz="2800" b="0" i="1" smtClean="0">
                          <a:latin typeface="Cambria Math"/>
                          <a:ea typeface="Cambria Math"/>
                        </a:rPr>
                        <m:t>=−</m:t>
                      </m:r>
                      <m:f>
                        <m:fPr>
                          <m:ctrlPr>
                            <a:rPr lang="pt-BR" sz="2800" b="0" i="1" smtClean="0">
                              <a:latin typeface="Cambria Math"/>
                              <a:ea typeface="Cambria Math"/>
                            </a:rPr>
                          </m:ctrlPr>
                        </m:fPr>
                        <m:num>
                          <m:r>
                            <a:rPr lang="pt-BR" sz="2800" b="0" i="1" smtClean="0">
                              <a:latin typeface="Cambria Math"/>
                              <a:ea typeface="Cambria Math"/>
                            </a:rPr>
                            <m:t>∆</m:t>
                          </m:r>
                          <m:d>
                            <m:dPr>
                              <m:begChr m:val="["/>
                              <m:endChr m:val="]"/>
                              <m:ctrlPr>
                                <a:rPr lang="pt-BR" sz="2800" b="0" i="1" smtClean="0">
                                  <a:latin typeface="Cambria Math"/>
                                  <a:ea typeface="Cambria Math"/>
                                </a:rPr>
                              </m:ctrlPr>
                            </m:dPr>
                            <m:e>
                              <m:r>
                                <a:rPr lang="pt-BR" sz="2800" b="0" i="1" smtClean="0">
                                  <a:latin typeface="Cambria Math"/>
                                  <a:ea typeface="Cambria Math"/>
                                </a:rPr>
                                <m:t>𝐴</m:t>
                              </m:r>
                            </m:e>
                          </m:d>
                        </m:num>
                        <m:den>
                          <m:r>
                            <a:rPr lang="pt-BR" sz="2800" b="0" i="1" smtClean="0">
                              <a:latin typeface="Cambria Math"/>
                              <a:ea typeface="Cambria Math"/>
                            </a:rPr>
                            <m:t>∆</m:t>
                          </m:r>
                          <m:r>
                            <a:rPr lang="pt-BR" sz="2800" b="0" i="1" smtClean="0">
                              <a:latin typeface="Cambria Math"/>
                              <a:ea typeface="Cambria Math"/>
                            </a:rPr>
                            <m:t>𝑡</m:t>
                          </m:r>
                        </m:den>
                      </m:f>
                      <m:r>
                        <a:rPr lang="pt-BR" sz="2800" b="0" i="1" smtClean="0">
                          <a:latin typeface="Cambria Math"/>
                          <a:ea typeface="Cambria Math"/>
                        </a:rPr>
                        <m:t>=</m:t>
                      </m:r>
                      <m:r>
                        <a:rPr lang="pt-BR" sz="2800" b="0" i="1" smtClean="0">
                          <a:latin typeface="Cambria Math"/>
                          <a:ea typeface="Cambria Math"/>
                        </a:rPr>
                        <m:t>𝑘</m:t>
                      </m:r>
                    </m:oMath>
                  </m:oMathPara>
                </a14:m>
                <a:endParaRPr lang="pt-BR" sz="2800" dirty="0"/>
              </a:p>
            </p:txBody>
          </p:sp>
        </mc:Choice>
        <mc:Fallback xmlns="">
          <p:sp>
            <p:nvSpPr>
              <p:cNvPr id="5" name="CaixaDeTexto 4"/>
              <p:cNvSpPr txBox="1">
                <a:spLocks noRot="1" noChangeAspect="1" noMove="1" noResize="1" noEditPoints="1" noAdjustHandles="1" noChangeArrowheads="1" noChangeShapeType="1" noTextEdit="1"/>
              </p:cNvSpPr>
              <p:nvPr/>
            </p:nvSpPr>
            <p:spPr>
              <a:xfrm>
                <a:off x="867700" y="2499578"/>
                <a:ext cx="2701444" cy="929422"/>
              </a:xfrm>
              <a:prstGeom prst="rect">
                <a:avLst/>
              </a:prstGeom>
              <a:blipFill rotWithShape="1">
                <a:blip r:embed="rId2"/>
                <a:stretch>
                  <a:fillRect/>
                </a:stretch>
              </a:blipFill>
            </p:spPr>
            <p:txBody>
              <a:bodyPr/>
              <a:lstStyle/>
              <a:p>
                <a:r>
                  <a:rPr lang="pt-BR">
                    <a:noFill/>
                  </a:rPr>
                  <a:t> </a:t>
                </a:r>
              </a:p>
            </p:txBody>
          </p:sp>
        </mc:Fallback>
      </mc:AlternateContent>
      <mc:AlternateContent xmlns:mc="http://schemas.openxmlformats.org/markup-compatibility/2006" xmlns:a14="http://schemas.microsoft.com/office/drawing/2010/main">
        <mc:Choice Requires="a14">
          <p:sp>
            <p:nvSpPr>
              <p:cNvPr id="6" name="CaixaDeTexto 5"/>
              <p:cNvSpPr txBox="1"/>
              <p:nvPr/>
            </p:nvSpPr>
            <p:spPr>
              <a:xfrm>
                <a:off x="971600" y="3841884"/>
                <a:ext cx="2292871" cy="523220"/>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pt-BR" sz="2800" i="1" smtClean="0">
                          <a:latin typeface="Cambria Math"/>
                          <a:ea typeface="Cambria Math"/>
                        </a:rPr>
                        <m:t>−</m:t>
                      </m:r>
                      <m:r>
                        <a:rPr lang="pt-BR" sz="2800" b="0" i="1" smtClean="0">
                          <a:latin typeface="Cambria Math"/>
                          <a:ea typeface="Cambria Math"/>
                        </a:rPr>
                        <m:t>𝑑</m:t>
                      </m:r>
                      <m:d>
                        <m:dPr>
                          <m:begChr m:val="["/>
                          <m:endChr m:val="]"/>
                          <m:ctrlPr>
                            <a:rPr lang="pt-BR" sz="2800" b="0" i="1" smtClean="0">
                              <a:latin typeface="Cambria Math"/>
                              <a:ea typeface="Cambria Math"/>
                            </a:rPr>
                          </m:ctrlPr>
                        </m:dPr>
                        <m:e>
                          <m:r>
                            <a:rPr lang="pt-BR" sz="2800" b="0" i="1" smtClean="0">
                              <a:latin typeface="Cambria Math"/>
                              <a:ea typeface="Cambria Math"/>
                            </a:rPr>
                            <m:t>𝐴</m:t>
                          </m:r>
                        </m:e>
                      </m:d>
                      <m:r>
                        <a:rPr lang="pt-BR" sz="2800" i="1" smtClean="0">
                          <a:latin typeface="Cambria Math"/>
                          <a:ea typeface="Cambria Math"/>
                        </a:rPr>
                        <m:t>=</m:t>
                      </m:r>
                      <m:r>
                        <a:rPr lang="pt-BR" sz="2800" b="0" i="1" smtClean="0">
                          <a:latin typeface="Cambria Math"/>
                          <a:ea typeface="Cambria Math"/>
                        </a:rPr>
                        <m:t>𝑘𝑑𝑡</m:t>
                      </m:r>
                    </m:oMath>
                  </m:oMathPara>
                </a14:m>
                <a:endParaRPr lang="pt-BR" sz="2800" dirty="0"/>
              </a:p>
            </p:txBody>
          </p:sp>
        </mc:Choice>
        <mc:Fallback xmlns="">
          <p:sp>
            <p:nvSpPr>
              <p:cNvPr id="6" name="CaixaDeTexto 5"/>
              <p:cNvSpPr txBox="1">
                <a:spLocks noRot="1" noChangeAspect="1" noMove="1" noResize="1" noEditPoints="1" noAdjustHandles="1" noChangeArrowheads="1" noChangeShapeType="1" noTextEdit="1"/>
              </p:cNvSpPr>
              <p:nvPr/>
            </p:nvSpPr>
            <p:spPr>
              <a:xfrm>
                <a:off x="971600" y="3841884"/>
                <a:ext cx="2292871" cy="523220"/>
              </a:xfrm>
              <a:prstGeom prst="rect">
                <a:avLst/>
              </a:prstGeom>
              <a:blipFill rotWithShape="1">
                <a:blip r:embed="rId3"/>
                <a:stretch>
                  <a:fillRect/>
                </a:stretch>
              </a:blipFill>
            </p:spPr>
            <p:txBody>
              <a:bodyPr/>
              <a:lstStyle/>
              <a:p>
                <a:r>
                  <a:rPr lang="pt-BR">
                    <a:noFill/>
                  </a:rPr>
                  <a:t> </a:t>
                </a:r>
              </a:p>
            </p:txBody>
          </p:sp>
        </mc:Fallback>
      </mc:AlternateContent>
      <mc:AlternateContent xmlns:mc="http://schemas.openxmlformats.org/markup-compatibility/2006" xmlns:a14="http://schemas.microsoft.com/office/drawing/2010/main">
        <mc:Choice Requires="a14">
          <p:sp>
            <p:nvSpPr>
              <p:cNvPr id="7" name="CaixaDeTexto 6"/>
              <p:cNvSpPr txBox="1"/>
              <p:nvPr/>
            </p:nvSpPr>
            <p:spPr>
              <a:xfrm>
                <a:off x="467544" y="4660014"/>
                <a:ext cx="3519425" cy="1145250"/>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nary>
                        <m:naryPr>
                          <m:ctrlPr>
                            <a:rPr lang="pt-BR" sz="2800" i="1" smtClean="0">
                              <a:latin typeface="Cambria Math"/>
                            </a:rPr>
                          </m:ctrlPr>
                        </m:naryPr>
                        <m:sub>
                          <m:sSub>
                            <m:sSubPr>
                              <m:ctrlPr>
                                <a:rPr lang="pt-BR" sz="2800" i="1" smtClean="0">
                                  <a:latin typeface="Cambria Math"/>
                                </a:rPr>
                              </m:ctrlPr>
                            </m:sSubPr>
                            <m:e>
                              <m:d>
                                <m:dPr>
                                  <m:begChr m:val="["/>
                                  <m:endChr m:val="]"/>
                                  <m:ctrlPr>
                                    <a:rPr lang="pt-BR" sz="2800" i="1" smtClean="0">
                                      <a:latin typeface="Cambria Math"/>
                                    </a:rPr>
                                  </m:ctrlPr>
                                </m:dPr>
                                <m:e>
                                  <m:r>
                                    <a:rPr lang="pt-BR" sz="2800" b="0" i="1" smtClean="0">
                                      <a:latin typeface="Cambria Math"/>
                                    </a:rPr>
                                    <m:t>𝐴</m:t>
                                  </m:r>
                                </m:e>
                              </m:d>
                            </m:e>
                            <m:sub>
                              <m:r>
                                <a:rPr lang="pt-BR" sz="2800" b="0" i="1" smtClean="0">
                                  <a:latin typeface="Cambria Math"/>
                                </a:rPr>
                                <m:t>0</m:t>
                              </m:r>
                            </m:sub>
                          </m:sSub>
                        </m:sub>
                        <m:sup>
                          <m:d>
                            <m:dPr>
                              <m:begChr m:val="["/>
                              <m:endChr m:val="]"/>
                              <m:ctrlPr>
                                <a:rPr lang="pt-BR" sz="2800" i="1" smtClean="0">
                                  <a:latin typeface="Cambria Math"/>
                                </a:rPr>
                              </m:ctrlPr>
                            </m:dPr>
                            <m:e>
                              <m:r>
                                <a:rPr lang="pt-BR" sz="2800" b="0" i="1" smtClean="0">
                                  <a:latin typeface="Cambria Math"/>
                                </a:rPr>
                                <m:t>𝐴</m:t>
                              </m:r>
                            </m:e>
                          </m:d>
                        </m:sup>
                        <m:e>
                          <m:r>
                            <a:rPr lang="pt-BR" sz="2800" b="0" i="1" smtClean="0">
                              <a:latin typeface="Cambria Math"/>
                            </a:rPr>
                            <m:t>𝑑</m:t>
                          </m:r>
                          <m:d>
                            <m:dPr>
                              <m:begChr m:val="["/>
                              <m:endChr m:val="]"/>
                              <m:ctrlPr>
                                <a:rPr lang="pt-BR" sz="2800" b="0" i="1" smtClean="0">
                                  <a:latin typeface="Cambria Math"/>
                                </a:rPr>
                              </m:ctrlPr>
                            </m:dPr>
                            <m:e>
                              <m:r>
                                <a:rPr lang="pt-BR" sz="2800" b="0" i="1" smtClean="0">
                                  <a:latin typeface="Cambria Math"/>
                                </a:rPr>
                                <m:t>𝐴</m:t>
                              </m:r>
                            </m:e>
                          </m:d>
                        </m:e>
                      </m:nary>
                      <m:r>
                        <a:rPr lang="pt-BR" sz="2800" i="1" smtClean="0">
                          <a:latin typeface="Cambria Math"/>
                          <a:ea typeface="Cambria Math"/>
                        </a:rPr>
                        <m:t>=−</m:t>
                      </m:r>
                      <m:nary>
                        <m:naryPr>
                          <m:ctrlPr>
                            <a:rPr lang="pt-BR" sz="2800" i="1" smtClean="0">
                              <a:latin typeface="Cambria Math"/>
                              <a:ea typeface="Cambria Math"/>
                            </a:rPr>
                          </m:ctrlPr>
                        </m:naryPr>
                        <m:sub>
                          <m:r>
                            <m:rPr>
                              <m:brk m:alnAt="23"/>
                            </m:rPr>
                            <a:rPr lang="pt-BR" sz="2800" b="0" i="1" smtClean="0">
                              <a:latin typeface="Cambria Math"/>
                              <a:ea typeface="Cambria Math"/>
                            </a:rPr>
                            <m:t>0</m:t>
                          </m:r>
                        </m:sub>
                        <m:sup>
                          <m:r>
                            <a:rPr lang="pt-BR" sz="2800" b="0" i="1" smtClean="0">
                              <a:latin typeface="Cambria Math"/>
                              <a:ea typeface="Cambria Math"/>
                            </a:rPr>
                            <m:t>𝑡</m:t>
                          </m:r>
                        </m:sup>
                        <m:e>
                          <m:r>
                            <a:rPr lang="pt-BR" sz="2800" b="0" i="1" smtClean="0">
                              <a:latin typeface="Cambria Math"/>
                              <a:ea typeface="Cambria Math"/>
                            </a:rPr>
                            <m:t>𝑘𝑑𝑡</m:t>
                          </m:r>
                        </m:e>
                      </m:nary>
                    </m:oMath>
                  </m:oMathPara>
                </a14:m>
                <a:endParaRPr lang="pt-BR" sz="2800" dirty="0"/>
              </a:p>
            </p:txBody>
          </p:sp>
        </mc:Choice>
        <mc:Fallback xmlns="">
          <p:sp>
            <p:nvSpPr>
              <p:cNvPr id="7" name="CaixaDeTexto 6"/>
              <p:cNvSpPr txBox="1">
                <a:spLocks noRot="1" noChangeAspect="1" noMove="1" noResize="1" noEditPoints="1" noAdjustHandles="1" noChangeArrowheads="1" noChangeShapeType="1" noTextEdit="1"/>
              </p:cNvSpPr>
              <p:nvPr/>
            </p:nvSpPr>
            <p:spPr>
              <a:xfrm>
                <a:off x="467544" y="4660014"/>
                <a:ext cx="3519425" cy="1145250"/>
              </a:xfrm>
              <a:prstGeom prst="rect">
                <a:avLst/>
              </a:prstGeom>
              <a:blipFill rotWithShape="1">
                <a:blip r:embed="rId4"/>
                <a:stretch>
                  <a:fillRect/>
                </a:stretch>
              </a:blipFill>
            </p:spPr>
            <p:txBody>
              <a:bodyPr/>
              <a:lstStyle/>
              <a:p>
                <a:r>
                  <a:rPr lang="pt-BR">
                    <a:noFill/>
                  </a:rPr>
                  <a:t> </a:t>
                </a:r>
              </a:p>
            </p:txBody>
          </p:sp>
        </mc:Fallback>
      </mc:AlternateContent>
      <mc:AlternateContent xmlns:mc="http://schemas.openxmlformats.org/markup-compatibility/2006" xmlns:a14="http://schemas.microsoft.com/office/drawing/2010/main">
        <mc:Choice Requires="a14">
          <p:sp>
            <p:nvSpPr>
              <p:cNvPr id="8" name="CaixaDeTexto 7"/>
              <p:cNvSpPr txBox="1"/>
              <p:nvPr/>
            </p:nvSpPr>
            <p:spPr>
              <a:xfrm>
                <a:off x="5131631" y="2708920"/>
                <a:ext cx="3040769" cy="523220"/>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func>
                        <m:funcPr>
                          <m:ctrlPr>
                            <a:rPr lang="pt-BR" sz="2800" i="1" smtClean="0">
                              <a:latin typeface="Cambria Math"/>
                            </a:rPr>
                          </m:ctrlPr>
                        </m:funcPr>
                        <m:fName>
                          <m:d>
                            <m:dPr>
                              <m:begChr m:val="["/>
                              <m:endChr m:val="]"/>
                              <m:ctrlPr>
                                <a:rPr lang="pt-BR" sz="2800" i="1" smtClean="0">
                                  <a:latin typeface="Cambria Math"/>
                                </a:rPr>
                              </m:ctrlPr>
                            </m:dPr>
                            <m:e>
                              <m:r>
                                <a:rPr lang="pt-BR" sz="2800" b="0" i="1" smtClean="0">
                                  <a:latin typeface="Cambria Math"/>
                                </a:rPr>
                                <m:t>𝐴</m:t>
                              </m:r>
                            </m:e>
                          </m:d>
                          <m:r>
                            <a:rPr lang="pt-BR" sz="2800" i="1" smtClean="0">
                              <a:latin typeface="Cambria Math"/>
                              <a:ea typeface="Cambria Math"/>
                            </a:rPr>
                            <m:t>−</m:t>
                          </m:r>
                          <m:sSub>
                            <m:sSubPr>
                              <m:ctrlPr>
                                <a:rPr lang="pt-BR" sz="2800" i="1" smtClean="0">
                                  <a:latin typeface="Cambria Math"/>
                                  <a:ea typeface="Cambria Math"/>
                                </a:rPr>
                              </m:ctrlPr>
                            </m:sSubPr>
                            <m:e>
                              <m:d>
                                <m:dPr>
                                  <m:begChr m:val="["/>
                                  <m:endChr m:val="]"/>
                                  <m:ctrlPr>
                                    <a:rPr lang="pt-BR" sz="2800" i="1" smtClean="0">
                                      <a:latin typeface="Cambria Math"/>
                                      <a:ea typeface="Cambria Math"/>
                                    </a:rPr>
                                  </m:ctrlPr>
                                </m:dPr>
                                <m:e>
                                  <m:r>
                                    <a:rPr lang="pt-BR" sz="2800" b="0" i="1" smtClean="0">
                                      <a:latin typeface="Cambria Math"/>
                                      <a:ea typeface="Cambria Math"/>
                                    </a:rPr>
                                    <m:t>𝐴</m:t>
                                  </m:r>
                                </m:e>
                              </m:d>
                            </m:e>
                            <m:sub>
                              <m:r>
                                <a:rPr lang="pt-BR" sz="2800" b="0" i="1" smtClean="0">
                                  <a:latin typeface="Cambria Math"/>
                                  <a:ea typeface="Cambria Math"/>
                                </a:rPr>
                                <m:t>0</m:t>
                              </m:r>
                            </m:sub>
                          </m:sSub>
                        </m:fName>
                        <m:e>
                          <m:r>
                            <a:rPr lang="pt-BR" sz="2800" i="1" smtClean="0">
                              <a:latin typeface="Cambria Math"/>
                              <a:ea typeface="Cambria Math"/>
                            </a:rPr>
                            <m:t>=−</m:t>
                          </m:r>
                          <m:r>
                            <a:rPr lang="pt-BR" sz="2800" b="0" i="1" smtClean="0">
                              <a:latin typeface="Cambria Math"/>
                              <a:ea typeface="Cambria Math"/>
                            </a:rPr>
                            <m:t>𝑘𝑡</m:t>
                          </m:r>
                        </m:e>
                      </m:func>
                    </m:oMath>
                  </m:oMathPara>
                </a14:m>
                <a:endParaRPr lang="pt-BR" sz="2800" dirty="0"/>
              </a:p>
            </p:txBody>
          </p:sp>
        </mc:Choice>
        <mc:Fallback xmlns="">
          <p:sp>
            <p:nvSpPr>
              <p:cNvPr id="8" name="CaixaDeTexto 7"/>
              <p:cNvSpPr txBox="1">
                <a:spLocks noRot="1" noChangeAspect="1" noMove="1" noResize="1" noEditPoints="1" noAdjustHandles="1" noChangeArrowheads="1" noChangeShapeType="1" noTextEdit="1"/>
              </p:cNvSpPr>
              <p:nvPr/>
            </p:nvSpPr>
            <p:spPr>
              <a:xfrm>
                <a:off x="5131631" y="2708920"/>
                <a:ext cx="3040769" cy="523220"/>
              </a:xfrm>
              <a:prstGeom prst="rect">
                <a:avLst/>
              </a:prstGeom>
              <a:blipFill rotWithShape="1">
                <a:blip r:embed="rId5"/>
                <a:stretch>
                  <a:fillRect/>
                </a:stretch>
              </a:blipFill>
            </p:spPr>
            <p:txBody>
              <a:bodyPr/>
              <a:lstStyle/>
              <a:p>
                <a:r>
                  <a:rPr lang="pt-BR">
                    <a:noFill/>
                  </a:rPr>
                  <a:t> </a:t>
                </a:r>
              </a:p>
            </p:txBody>
          </p:sp>
        </mc:Fallback>
      </mc:AlternateContent>
      <mc:AlternateContent xmlns:mc="http://schemas.openxmlformats.org/markup-compatibility/2006" xmlns:a14="http://schemas.microsoft.com/office/drawing/2010/main">
        <mc:Choice Requires="a14">
          <p:sp>
            <p:nvSpPr>
              <p:cNvPr id="9" name="CaixaDeTexto 8"/>
              <p:cNvSpPr txBox="1"/>
              <p:nvPr/>
            </p:nvSpPr>
            <p:spPr>
              <a:xfrm>
                <a:off x="5148064" y="3625860"/>
                <a:ext cx="2773067" cy="523220"/>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d>
                        <m:dPr>
                          <m:begChr m:val="["/>
                          <m:endChr m:val="]"/>
                          <m:ctrlPr>
                            <a:rPr lang="pt-BR" sz="2800" i="1" smtClean="0">
                              <a:latin typeface="Cambria Math"/>
                              <a:ea typeface="Cambria Math"/>
                            </a:rPr>
                          </m:ctrlPr>
                        </m:dPr>
                        <m:e>
                          <m:r>
                            <a:rPr lang="pt-BR" sz="2800" b="0" i="1" smtClean="0">
                              <a:latin typeface="Cambria Math"/>
                              <a:ea typeface="Cambria Math"/>
                            </a:rPr>
                            <m:t>𝐴</m:t>
                          </m:r>
                        </m:e>
                      </m:d>
                      <m:r>
                        <a:rPr lang="pt-BR" sz="2800" i="1" smtClean="0">
                          <a:latin typeface="Cambria Math"/>
                          <a:ea typeface="Cambria Math"/>
                        </a:rPr>
                        <m:t>=</m:t>
                      </m:r>
                      <m:sSub>
                        <m:sSubPr>
                          <m:ctrlPr>
                            <a:rPr lang="pt-BR" sz="2800" i="1" smtClean="0">
                              <a:latin typeface="Cambria Math"/>
                              <a:ea typeface="Cambria Math"/>
                            </a:rPr>
                          </m:ctrlPr>
                        </m:sSubPr>
                        <m:e>
                          <m:d>
                            <m:dPr>
                              <m:begChr m:val="["/>
                              <m:endChr m:val="]"/>
                              <m:ctrlPr>
                                <a:rPr lang="pt-BR" sz="2800" i="1" smtClean="0">
                                  <a:latin typeface="Cambria Math"/>
                                  <a:ea typeface="Cambria Math"/>
                                </a:rPr>
                              </m:ctrlPr>
                            </m:dPr>
                            <m:e>
                              <m:r>
                                <a:rPr lang="pt-BR" sz="2800" b="0" i="1" smtClean="0">
                                  <a:latin typeface="Cambria Math"/>
                                  <a:ea typeface="Cambria Math"/>
                                </a:rPr>
                                <m:t>𝐴</m:t>
                              </m:r>
                            </m:e>
                          </m:d>
                        </m:e>
                        <m:sub>
                          <m:r>
                            <a:rPr lang="pt-BR" sz="2800" b="0" i="1" smtClean="0">
                              <a:latin typeface="Cambria Math"/>
                              <a:ea typeface="Cambria Math"/>
                            </a:rPr>
                            <m:t>0</m:t>
                          </m:r>
                        </m:sub>
                      </m:sSub>
                      <m:r>
                        <a:rPr lang="pt-BR" sz="2800" i="1" smtClean="0">
                          <a:latin typeface="Cambria Math"/>
                          <a:ea typeface="Cambria Math"/>
                        </a:rPr>
                        <m:t>−</m:t>
                      </m:r>
                      <m:r>
                        <a:rPr lang="pt-BR" sz="2800" b="0" i="1" smtClean="0">
                          <a:latin typeface="Cambria Math"/>
                          <a:ea typeface="Cambria Math"/>
                        </a:rPr>
                        <m:t>𝑘𝑡</m:t>
                      </m:r>
                    </m:oMath>
                  </m:oMathPara>
                </a14:m>
                <a:endParaRPr lang="pt-BR" sz="2800" dirty="0"/>
              </a:p>
            </p:txBody>
          </p:sp>
        </mc:Choice>
        <mc:Fallback xmlns="">
          <p:sp>
            <p:nvSpPr>
              <p:cNvPr id="9" name="CaixaDeTexto 8"/>
              <p:cNvSpPr txBox="1">
                <a:spLocks noRot="1" noChangeAspect="1" noMove="1" noResize="1" noEditPoints="1" noAdjustHandles="1" noChangeArrowheads="1" noChangeShapeType="1" noTextEdit="1"/>
              </p:cNvSpPr>
              <p:nvPr/>
            </p:nvSpPr>
            <p:spPr>
              <a:xfrm>
                <a:off x="5148064" y="3625860"/>
                <a:ext cx="2773067" cy="523220"/>
              </a:xfrm>
              <a:prstGeom prst="rect">
                <a:avLst/>
              </a:prstGeom>
              <a:blipFill rotWithShape="1">
                <a:blip r:embed="rId6"/>
                <a:stretch>
                  <a:fillRect/>
                </a:stretch>
              </a:blipFill>
            </p:spPr>
            <p:txBody>
              <a:bodyPr/>
              <a:lstStyle/>
              <a:p>
                <a:r>
                  <a:rPr lang="pt-BR">
                    <a:noFill/>
                  </a:rPr>
                  <a:t> </a:t>
                </a:r>
              </a:p>
            </p:txBody>
          </p:sp>
        </mc:Fallback>
      </mc:AlternateContent>
      <p:cxnSp>
        <p:nvCxnSpPr>
          <p:cNvPr id="11" name="Conector de seta reta 10"/>
          <p:cNvCxnSpPr/>
          <p:nvPr/>
        </p:nvCxnSpPr>
        <p:spPr>
          <a:xfrm>
            <a:off x="5580112" y="4221088"/>
            <a:ext cx="0" cy="50749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2" name="Conector de seta reta 11"/>
          <p:cNvCxnSpPr/>
          <p:nvPr/>
        </p:nvCxnSpPr>
        <p:spPr>
          <a:xfrm>
            <a:off x="6516216" y="4217649"/>
            <a:ext cx="0" cy="50749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3" name="Conector de seta reta 12"/>
          <p:cNvCxnSpPr/>
          <p:nvPr/>
        </p:nvCxnSpPr>
        <p:spPr>
          <a:xfrm>
            <a:off x="7473585" y="4221088"/>
            <a:ext cx="0" cy="50749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14" name="CaixaDeTexto 13"/>
              <p:cNvSpPr txBox="1"/>
              <p:nvPr/>
            </p:nvSpPr>
            <p:spPr>
              <a:xfrm>
                <a:off x="5277959" y="4849996"/>
                <a:ext cx="2711190" cy="523220"/>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pt-BR" sz="2800" b="0" i="1" smtClean="0">
                          <a:latin typeface="Cambria Math"/>
                        </a:rPr>
                        <m:t>𝑦</m:t>
                      </m:r>
                      <m:r>
                        <a:rPr lang="pt-BR" sz="2800" b="0" i="1" smtClean="0">
                          <a:latin typeface="Cambria Math"/>
                        </a:rPr>
                        <m:t> =  </m:t>
                      </m:r>
                      <m:r>
                        <a:rPr lang="pt-BR" sz="2800" b="0" i="1" smtClean="0">
                          <a:latin typeface="Cambria Math"/>
                          <a:ea typeface="Cambria Math"/>
                        </a:rPr>
                        <m:t>𝑎</m:t>
                      </m:r>
                      <m:r>
                        <a:rPr lang="pt-BR" sz="2800" b="0" i="1" smtClean="0">
                          <a:latin typeface="Cambria Math"/>
                          <a:ea typeface="Cambria Math"/>
                        </a:rPr>
                        <m:t>   −  </m:t>
                      </m:r>
                      <m:r>
                        <a:rPr lang="pt-BR" sz="2800" b="0" i="1" smtClean="0">
                          <a:latin typeface="Cambria Math"/>
                          <a:ea typeface="Cambria Math"/>
                        </a:rPr>
                        <m:t>𝑏𝑥</m:t>
                      </m:r>
                    </m:oMath>
                  </m:oMathPara>
                </a14:m>
                <a:endParaRPr lang="pt-BR" sz="2800" dirty="0"/>
              </a:p>
            </p:txBody>
          </p:sp>
        </mc:Choice>
        <mc:Fallback xmlns="">
          <p:sp>
            <p:nvSpPr>
              <p:cNvPr id="14" name="CaixaDeTexto 13"/>
              <p:cNvSpPr txBox="1">
                <a:spLocks noRot="1" noChangeAspect="1" noMove="1" noResize="1" noEditPoints="1" noAdjustHandles="1" noChangeArrowheads="1" noChangeShapeType="1" noTextEdit="1"/>
              </p:cNvSpPr>
              <p:nvPr/>
            </p:nvSpPr>
            <p:spPr>
              <a:xfrm>
                <a:off x="5277959" y="4849996"/>
                <a:ext cx="2711190" cy="523220"/>
              </a:xfrm>
              <a:prstGeom prst="rect">
                <a:avLst/>
              </a:prstGeom>
              <a:blipFill rotWithShape="1">
                <a:blip r:embed="rId7"/>
                <a:stretch>
                  <a:fillRect/>
                </a:stretch>
              </a:blipFill>
            </p:spPr>
            <p:txBody>
              <a:bodyPr/>
              <a:lstStyle/>
              <a:p>
                <a:r>
                  <a:rPr lang="pt-BR">
                    <a:noFill/>
                  </a:rPr>
                  <a:t> </a:t>
                </a:r>
              </a:p>
            </p:txBody>
          </p:sp>
        </mc:Fallback>
      </mc:AlternateContent>
    </p:spTree>
    <p:extLst>
      <p:ext uri="{BB962C8B-B14F-4D97-AF65-F5344CB8AC3E}">
        <p14:creationId xmlns:p14="http://schemas.microsoft.com/office/powerpoint/2010/main" val="34600601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8"/>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9"/>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4"/>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1"/>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2"/>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7" grpId="0"/>
      <p:bldP spid="8" grpId="0"/>
      <p:bldP spid="9" grpId="0"/>
      <p:bldP spid="14"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3059832" y="-30941"/>
            <a:ext cx="6084168" cy="1470025"/>
          </a:xfrm>
        </p:spPr>
        <p:txBody>
          <a:bodyPr/>
          <a:lstStyle/>
          <a:p>
            <a:pPr algn="l"/>
            <a:r>
              <a:rPr lang="pt-BR" dirty="0" smtClean="0"/>
              <a:t>1. CINÉTICA QUÍMICA</a:t>
            </a:r>
            <a:endParaRPr lang="pt-BR" dirty="0"/>
          </a:p>
        </p:txBody>
      </p:sp>
      <p:sp>
        <p:nvSpPr>
          <p:cNvPr id="5" name="CaixaDeTexto 4"/>
          <p:cNvSpPr txBox="1"/>
          <p:nvPr/>
        </p:nvSpPr>
        <p:spPr>
          <a:xfrm>
            <a:off x="611560" y="1556792"/>
            <a:ext cx="7704856" cy="3970318"/>
          </a:xfrm>
          <a:prstGeom prst="rect">
            <a:avLst/>
          </a:prstGeom>
          <a:noFill/>
        </p:spPr>
        <p:txBody>
          <a:bodyPr wrap="square" rtlCol="0">
            <a:spAutoFit/>
          </a:bodyPr>
          <a:lstStyle/>
          <a:p>
            <a:endParaRPr lang="pt-BR" sz="3600" dirty="0"/>
          </a:p>
          <a:p>
            <a:pPr marL="571500" lvl="0" indent="-571500">
              <a:buFont typeface="Arial" pitchFamily="34" charset="0"/>
              <a:buChar char="•"/>
            </a:pPr>
            <a:r>
              <a:rPr lang="pt-BR" sz="3600" dirty="0"/>
              <a:t>Estuda a velocidade das reações e os fatores que a influenciam</a:t>
            </a:r>
            <a:r>
              <a:rPr lang="pt-BR" sz="3600" dirty="0" smtClean="0"/>
              <a:t>;</a:t>
            </a:r>
          </a:p>
          <a:p>
            <a:pPr marL="571500" lvl="0" indent="-571500">
              <a:buFont typeface="Arial" pitchFamily="34" charset="0"/>
              <a:buChar char="•"/>
            </a:pPr>
            <a:endParaRPr lang="pt-BR" sz="3600" dirty="0"/>
          </a:p>
          <a:p>
            <a:pPr marL="571500" indent="-571500">
              <a:buFont typeface="Arial" pitchFamily="34" charset="0"/>
              <a:buChar char="•"/>
            </a:pPr>
            <a:r>
              <a:rPr lang="pt-BR" sz="3600" dirty="0"/>
              <a:t>Estuda a possibilidade de controlar essa velocidade , tornando-as mais rápidas </a:t>
            </a:r>
            <a:r>
              <a:rPr lang="pt-BR" sz="3600" dirty="0" smtClean="0"/>
              <a:t>ou </a:t>
            </a:r>
            <a:r>
              <a:rPr lang="pt-BR" sz="3600" dirty="0"/>
              <a:t>mais </a:t>
            </a:r>
            <a:r>
              <a:rPr lang="pt-BR" sz="3600" dirty="0" smtClean="0"/>
              <a:t>lentas.</a:t>
            </a:r>
            <a:endParaRPr lang="pt-BR" sz="3600" b="1" dirty="0"/>
          </a:p>
        </p:txBody>
      </p:sp>
      <p:sp>
        <p:nvSpPr>
          <p:cNvPr id="6" name="Espaço Reservado para Número de Slide 5"/>
          <p:cNvSpPr>
            <a:spLocks noGrp="1"/>
          </p:cNvSpPr>
          <p:nvPr>
            <p:ph type="sldNum" sz="quarter" idx="12"/>
          </p:nvPr>
        </p:nvSpPr>
        <p:spPr/>
        <p:txBody>
          <a:bodyPr/>
          <a:lstStyle/>
          <a:p>
            <a:fld id="{B33331DA-A884-4159-8F4C-34135597E28F}" type="slidenum">
              <a:rPr lang="pt-BR" smtClean="0"/>
              <a:t>2</a:t>
            </a:fld>
            <a:endParaRPr lang="pt-BR"/>
          </a:p>
        </p:txBody>
      </p:sp>
    </p:spTree>
    <p:extLst>
      <p:ext uri="{BB962C8B-B14F-4D97-AF65-F5344CB8AC3E}">
        <p14:creationId xmlns:p14="http://schemas.microsoft.com/office/powerpoint/2010/main" val="383635370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3059832" y="-30941"/>
            <a:ext cx="6084168" cy="1470025"/>
          </a:xfrm>
        </p:spPr>
        <p:txBody>
          <a:bodyPr/>
          <a:lstStyle/>
          <a:p>
            <a:pPr algn="l"/>
            <a:r>
              <a:rPr lang="pt-BR" dirty="0" smtClean="0"/>
              <a:t>1. CINÉTICA QUÍMICA</a:t>
            </a:r>
            <a:endParaRPr lang="pt-BR" dirty="0"/>
          </a:p>
        </p:txBody>
      </p:sp>
      <p:sp>
        <p:nvSpPr>
          <p:cNvPr id="4" name="Espaço Reservado para Número de Slide 3"/>
          <p:cNvSpPr>
            <a:spLocks noGrp="1"/>
          </p:cNvSpPr>
          <p:nvPr>
            <p:ph type="sldNum" sz="quarter" idx="12"/>
          </p:nvPr>
        </p:nvSpPr>
        <p:spPr/>
        <p:txBody>
          <a:bodyPr/>
          <a:lstStyle/>
          <a:p>
            <a:fld id="{B33331DA-A884-4159-8F4C-34135597E28F}" type="slidenum">
              <a:rPr lang="pt-BR" smtClean="0"/>
              <a:t>3</a:t>
            </a:fld>
            <a:endParaRPr lang="pt-BR"/>
          </a:p>
        </p:txBody>
      </p:sp>
      <p:sp>
        <p:nvSpPr>
          <p:cNvPr id="3" name="Rectangle 2"/>
          <p:cNvSpPr>
            <a:spLocks noChangeArrowheads="1"/>
          </p:cNvSpPr>
          <p:nvPr/>
        </p:nvSpPr>
        <p:spPr bwMode="auto">
          <a:xfrm>
            <a:off x="152598" y="1752486"/>
            <a:ext cx="8523858" cy="34163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pt-BR" sz="2400" b="1" i="0" u="none" strike="noStrike" cap="none" normalizeH="0" baseline="0" dirty="0" smtClean="0">
                <a:ln>
                  <a:noFill/>
                </a:ln>
                <a:solidFill>
                  <a:schemeClr val="tx1"/>
                </a:solidFill>
                <a:effectLst/>
                <a:latin typeface="Calibri" pitchFamily="34" charset="0"/>
                <a:ea typeface="Times New Roman" pitchFamily="18" charset="0"/>
                <a:cs typeface="Calibri" pitchFamily="34" charset="0"/>
              </a:rPr>
              <a:t>1.1 Definição:</a:t>
            </a:r>
            <a:endParaRPr kumimoji="0" lang="pt-BR"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pt-BR" sz="2400" b="1" i="0" u="none" strike="noStrike" cap="none" normalizeH="0" baseline="0" dirty="0" smtClean="0">
                <a:ln>
                  <a:noFill/>
                </a:ln>
                <a:solidFill>
                  <a:schemeClr val="tx1"/>
                </a:solidFill>
                <a:effectLst/>
                <a:latin typeface="Calibri" pitchFamily="34" charset="0"/>
                <a:ea typeface="Times New Roman" pitchFamily="18" charset="0"/>
                <a:cs typeface="Calibri" pitchFamily="34" charset="0"/>
              </a:rPr>
              <a:t>CINÉTICA QUÍMICA </a:t>
            </a:r>
            <a:r>
              <a:rPr kumimoji="0" lang="pt-BR" sz="2400" b="0" i="0" u="none" strike="noStrike" cap="none" normalizeH="0" baseline="0" dirty="0" smtClean="0">
                <a:ln>
                  <a:noFill/>
                </a:ln>
                <a:solidFill>
                  <a:schemeClr val="tx1"/>
                </a:solidFill>
                <a:effectLst/>
                <a:latin typeface="Calibri" pitchFamily="34" charset="0"/>
                <a:ea typeface="Times New Roman" pitchFamily="18" charset="0"/>
                <a:cs typeface="Calibri" pitchFamily="34" charset="0"/>
              </a:rPr>
              <a:t>é o estudo da velocidade das reações químicas e dos fatores que nela influem.</a:t>
            </a:r>
            <a:endParaRPr kumimoji="0" lang="pt-BR" sz="2400" b="0" i="0" u="none" strike="noStrike" cap="none" normalizeH="0" baseline="0" dirty="0" smtClean="0">
              <a:ln>
                <a:noFill/>
              </a:ln>
              <a:solidFill>
                <a:schemeClr val="tx1"/>
              </a:solidFill>
              <a:effectLst/>
              <a:latin typeface="Arial" pitchFamily="34" charset="0"/>
              <a:cs typeface="Arial" pitchFamily="34" charset="0"/>
            </a:endParaRPr>
          </a:p>
          <a:p>
            <a:pPr marL="457200" marR="0" lvl="0" indent="-457200" algn="l" defTabSz="914400" rtl="0" eaLnBrk="0" fontAlgn="base" latinLnBrk="0" hangingPunct="0">
              <a:lnSpc>
                <a:spcPct val="100000"/>
              </a:lnSpc>
              <a:spcBef>
                <a:spcPct val="0"/>
              </a:spcBef>
              <a:spcAft>
                <a:spcPct val="0"/>
              </a:spcAft>
              <a:buClrTx/>
              <a:buSzTx/>
              <a:buFont typeface="Arial" pitchFamily="34" charset="0"/>
              <a:buChar char="•"/>
              <a:tabLst/>
            </a:pPr>
            <a:r>
              <a:rPr kumimoji="0" lang="pt-BR" sz="2400" b="0" i="0" u="none" strike="noStrike" cap="none" normalizeH="0" baseline="0" dirty="0" smtClean="0">
                <a:ln>
                  <a:noFill/>
                </a:ln>
                <a:solidFill>
                  <a:schemeClr val="tx1"/>
                </a:solidFill>
                <a:effectLst/>
                <a:latin typeface="Calibri" pitchFamily="34" charset="0"/>
                <a:ea typeface="Times New Roman" pitchFamily="18" charset="0"/>
                <a:cs typeface="Calibri" pitchFamily="34" charset="0"/>
              </a:rPr>
              <a:t>De um modo geral, para medir a velocidade de uma reação deve-se MEDIR A QUANTIDADE DE REAGENTE QUE “DESAPARECE” OU A QUANTIDADE DE PRODUTO QUE “SE FORMA”, POR UNIDADE DE TEMPO. Por exemplo, dada a equação:</a:t>
            </a:r>
            <a:endParaRPr kumimoji="0" lang="pt-BR"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pt-BR" sz="2400" b="0" i="0" u="none" strike="noStrike" cap="none" normalizeH="0" baseline="0" dirty="0" smtClean="0">
              <a:ln>
                <a:noFill/>
              </a:ln>
              <a:solidFill>
                <a:schemeClr val="tx1"/>
              </a:solidFill>
              <a:effectLst/>
              <a:latin typeface="Arial" pitchFamily="34" charset="0"/>
              <a:cs typeface="Arial" pitchFamily="34" charset="0"/>
            </a:endParaRPr>
          </a:p>
        </p:txBody>
      </p:sp>
      <p:graphicFrame>
        <p:nvGraphicFramePr>
          <p:cNvPr id="5" name="Objeto 4"/>
          <p:cNvGraphicFramePr>
            <a:graphicFrameLocks noChangeAspect="1"/>
          </p:cNvGraphicFramePr>
          <p:nvPr>
            <p:extLst>
              <p:ext uri="{D42A27DB-BD31-4B8C-83A1-F6EECF244321}">
                <p14:modId xmlns:p14="http://schemas.microsoft.com/office/powerpoint/2010/main" val="2562166081"/>
              </p:ext>
            </p:extLst>
          </p:nvPr>
        </p:nvGraphicFramePr>
        <p:xfrm>
          <a:off x="2093564" y="4450060"/>
          <a:ext cx="4956871" cy="718746"/>
        </p:xfrm>
        <a:graphic>
          <a:graphicData uri="http://schemas.openxmlformats.org/presentationml/2006/ole">
            <mc:AlternateContent xmlns:mc="http://schemas.openxmlformats.org/markup-compatibility/2006">
              <mc:Choice xmlns:v="urn:schemas-microsoft-com:vml" Requires="v">
                <p:oleObj spid="_x0000_s13318" name="Equation" r:id="rId3" imgW="1676160" imgH="241200" progId="Equation.DSMT4">
                  <p:embed/>
                </p:oleObj>
              </mc:Choice>
              <mc:Fallback>
                <p:oleObj name="Equation" r:id="rId3" imgW="1676160" imgH="241200" progId="Equation.DSMT4">
                  <p:embed/>
                  <p:pic>
                    <p:nvPicPr>
                      <p:cNvPr id="0" name=""/>
                      <p:cNvPicPr>
                        <a:picLocks noChangeAspect="1" noChangeArrowheads="1"/>
                      </p:cNvPicPr>
                      <p:nvPr/>
                    </p:nvPicPr>
                    <p:blipFill>
                      <a:blip r:embed="rId4"/>
                      <a:srcRect/>
                      <a:stretch>
                        <a:fillRect/>
                      </a:stretch>
                    </p:blipFill>
                    <p:spPr bwMode="auto">
                      <a:xfrm>
                        <a:off x="2093564" y="4450060"/>
                        <a:ext cx="4956871" cy="718746"/>
                      </a:xfrm>
                      <a:prstGeom prst="rect">
                        <a:avLst/>
                      </a:prstGeom>
                      <a:noFill/>
                    </p:spPr>
                  </p:pic>
                </p:oleObj>
              </mc:Fallback>
            </mc:AlternateContent>
          </a:graphicData>
        </a:graphic>
      </p:graphicFrame>
      <p:sp>
        <p:nvSpPr>
          <p:cNvPr id="6" name="Rectangle 3"/>
          <p:cNvSpPr>
            <a:spLocks noChangeArrowheads="1"/>
          </p:cNvSpPr>
          <p:nvPr/>
        </p:nvSpPr>
        <p:spPr bwMode="auto">
          <a:xfrm>
            <a:off x="0" y="733425"/>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pt-BR" sz="1800" b="0" i="0" u="none" strike="noStrike" cap="none" normalizeH="0" baseline="0" smtClean="0">
              <a:ln>
                <a:noFill/>
              </a:ln>
              <a:solidFill>
                <a:schemeClr val="tx1"/>
              </a:solidFill>
              <a:effectLst/>
              <a:latin typeface="Arial" pitchFamily="34" charset="0"/>
              <a:cs typeface="Arial" pitchFamily="34" charset="0"/>
            </a:endParaRPr>
          </a:p>
        </p:txBody>
      </p:sp>
      <p:sp>
        <p:nvSpPr>
          <p:cNvPr id="7" name="CaixaDeTexto 6"/>
          <p:cNvSpPr txBox="1"/>
          <p:nvPr/>
        </p:nvSpPr>
        <p:spPr>
          <a:xfrm>
            <a:off x="557808" y="5229200"/>
            <a:ext cx="8028384" cy="1938992"/>
          </a:xfrm>
          <a:prstGeom prst="rect">
            <a:avLst/>
          </a:prstGeom>
          <a:noFill/>
        </p:spPr>
        <p:txBody>
          <a:bodyPr wrap="square" rtlCol="0">
            <a:spAutoFit/>
          </a:bodyPr>
          <a:lstStyle/>
          <a:p>
            <a:r>
              <a:rPr lang="pt-BR" sz="2400" dirty="0"/>
              <a:t>Podemos medir sua velocidade medindo as quantidades de CO ou de NO2, que “desaparecem” ou as quantidades de CO2 ou de NO que “se formam” por hora, por minuto, por segundo, etc.</a:t>
            </a:r>
          </a:p>
          <a:p>
            <a:endParaRPr lang="pt-BR" sz="2400" dirty="0"/>
          </a:p>
        </p:txBody>
      </p:sp>
    </p:spTree>
    <p:extLst>
      <p:ext uri="{BB962C8B-B14F-4D97-AF65-F5344CB8AC3E}">
        <p14:creationId xmlns:p14="http://schemas.microsoft.com/office/powerpoint/2010/main" val="146661887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3059832" y="-30941"/>
            <a:ext cx="6084168" cy="1470025"/>
          </a:xfrm>
        </p:spPr>
        <p:txBody>
          <a:bodyPr/>
          <a:lstStyle/>
          <a:p>
            <a:pPr algn="l"/>
            <a:r>
              <a:rPr lang="pt-BR" dirty="0" smtClean="0"/>
              <a:t>1. CINÉTICA QUÍMICA</a:t>
            </a:r>
            <a:endParaRPr lang="pt-BR" dirty="0"/>
          </a:p>
        </p:txBody>
      </p:sp>
      <p:sp>
        <p:nvSpPr>
          <p:cNvPr id="4" name="Espaço Reservado para Número de Slide 3"/>
          <p:cNvSpPr>
            <a:spLocks noGrp="1"/>
          </p:cNvSpPr>
          <p:nvPr>
            <p:ph type="sldNum" sz="quarter" idx="12"/>
          </p:nvPr>
        </p:nvSpPr>
        <p:spPr/>
        <p:txBody>
          <a:bodyPr/>
          <a:lstStyle/>
          <a:p>
            <a:fld id="{B33331DA-A884-4159-8F4C-34135597E28F}" type="slidenum">
              <a:rPr lang="pt-BR" sz="1400" smtClean="0"/>
              <a:t>4</a:t>
            </a:fld>
            <a:endParaRPr lang="pt-BR" sz="1400"/>
          </a:p>
        </p:txBody>
      </p:sp>
      <p:sp>
        <p:nvSpPr>
          <p:cNvPr id="3" name="Rectangle 2"/>
          <p:cNvSpPr>
            <a:spLocks noChangeArrowheads="1"/>
          </p:cNvSpPr>
          <p:nvPr/>
        </p:nvSpPr>
        <p:spPr bwMode="auto">
          <a:xfrm>
            <a:off x="152598" y="1318116"/>
            <a:ext cx="8523858" cy="30469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r>
              <a:rPr lang="pt-BR" sz="2400" b="1" dirty="0" smtClean="0"/>
              <a:t>1.2 </a:t>
            </a:r>
            <a:r>
              <a:rPr lang="pt-BR" sz="2400" b="1" dirty="0"/>
              <a:t>Velocidade média de reação</a:t>
            </a:r>
            <a:endParaRPr lang="pt-BR" sz="2400" dirty="0"/>
          </a:p>
          <a:p>
            <a:r>
              <a:rPr lang="pt-BR" sz="2400" b="1" dirty="0" smtClean="0"/>
              <a:t>VELOCIDADE MÉDIA </a:t>
            </a:r>
            <a:r>
              <a:rPr lang="pt-BR" sz="2400" dirty="0" smtClean="0"/>
              <a:t>de uma </a:t>
            </a:r>
            <a:r>
              <a:rPr lang="pt-BR" sz="2400" dirty="0"/>
              <a:t>reação é o quociente da variação da concentração molar (molaridade) de uma das substâncias, dividida pela variação do tempo.</a:t>
            </a:r>
          </a:p>
          <a:p>
            <a:r>
              <a:rPr lang="pt-BR" sz="2400" dirty="0"/>
              <a:t>Dada a reação</a:t>
            </a:r>
            <a:r>
              <a:rPr lang="pt-BR" sz="2400" dirty="0" smtClean="0"/>
              <a:t>:</a:t>
            </a:r>
          </a:p>
          <a:p>
            <a:endParaRPr lang="pt-BR" sz="2400" dirty="0"/>
          </a:p>
          <a:p>
            <a:r>
              <a:rPr lang="pt-BR" sz="2400" dirty="0"/>
              <a:t>As velocidades de reação serão:</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pt-BR"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6" name="Rectangle 3"/>
          <p:cNvSpPr>
            <a:spLocks noChangeArrowheads="1"/>
          </p:cNvSpPr>
          <p:nvPr/>
        </p:nvSpPr>
        <p:spPr bwMode="auto">
          <a:xfrm>
            <a:off x="0" y="733425"/>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pt-BR" sz="1800" b="0" i="0" u="none" strike="noStrike" cap="none" normalizeH="0" baseline="0" smtClean="0">
              <a:ln>
                <a:noFill/>
              </a:ln>
              <a:solidFill>
                <a:schemeClr val="tx1"/>
              </a:solidFill>
              <a:effectLst/>
              <a:latin typeface="Arial" pitchFamily="34" charset="0"/>
              <a:cs typeface="Arial" pitchFamily="34" charset="0"/>
            </a:endParaRPr>
          </a:p>
        </p:txBody>
      </p:sp>
      <p:sp>
        <p:nvSpPr>
          <p:cNvPr id="8"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pt-BR"/>
          </a:p>
        </p:txBody>
      </p:sp>
      <p:graphicFrame>
        <p:nvGraphicFramePr>
          <p:cNvPr id="9" name="Objeto 8"/>
          <p:cNvGraphicFramePr>
            <a:graphicFrameLocks noChangeAspect="1"/>
          </p:cNvGraphicFramePr>
          <p:nvPr>
            <p:extLst>
              <p:ext uri="{D42A27DB-BD31-4B8C-83A1-F6EECF244321}">
                <p14:modId xmlns:p14="http://schemas.microsoft.com/office/powerpoint/2010/main" val="4047406314"/>
              </p:ext>
            </p:extLst>
          </p:nvPr>
        </p:nvGraphicFramePr>
        <p:xfrm>
          <a:off x="4586596" y="2666455"/>
          <a:ext cx="3945843" cy="3930897"/>
        </p:xfrm>
        <a:graphic>
          <a:graphicData uri="http://schemas.openxmlformats.org/presentationml/2006/ole">
            <mc:AlternateContent xmlns:mc="http://schemas.openxmlformats.org/markup-compatibility/2006">
              <mc:Choice xmlns:v="urn:schemas-microsoft-com:vml" Requires="v">
                <p:oleObj spid="_x0000_s11286" name="Equation" r:id="rId4" imgW="2070100" imgH="2082800" progId="Equation.DSMT4">
                  <p:embed/>
                </p:oleObj>
              </mc:Choice>
              <mc:Fallback>
                <p:oleObj name="Equation" r:id="rId4" imgW="2070100" imgH="2082800" progId="Equation.DSMT4">
                  <p:embed/>
                  <p:pic>
                    <p:nvPicPr>
                      <p:cNvPr id="0" name="Object 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586596" y="2666455"/>
                        <a:ext cx="3945843" cy="3930897"/>
                      </a:xfrm>
                      <a:prstGeom prst="rect">
                        <a:avLst/>
                      </a:prstGeom>
                      <a:solidFill>
                        <a:schemeClr val="tx2">
                          <a:lumMod val="20000"/>
                          <a:lumOff val="80000"/>
                        </a:schemeClr>
                      </a:solidFill>
                    </p:spPr>
                  </p:pic>
                </p:oleObj>
              </mc:Fallback>
            </mc:AlternateContent>
          </a:graphicData>
        </a:graphic>
      </p:graphicFrame>
      <p:sp>
        <p:nvSpPr>
          <p:cNvPr id="10" name="Rectangle 5"/>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pt-BR"/>
          </a:p>
        </p:txBody>
      </p:sp>
      <p:graphicFrame>
        <p:nvGraphicFramePr>
          <p:cNvPr id="12" name="Objeto 11"/>
          <p:cNvGraphicFramePr>
            <a:graphicFrameLocks noChangeAspect="1"/>
          </p:cNvGraphicFramePr>
          <p:nvPr>
            <p:extLst>
              <p:ext uri="{D42A27DB-BD31-4B8C-83A1-F6EECF244321}">
                <p14:modId xmlns:p14="http://schemas.microsoft.com/office/powerpoint/2010/main" val="2646960374"/>
              </p:ext>
            </p:extLst>
          </p:nvPr>
        </p:nvGraphicFramePr>
        <p:xfrm>
          <a:off x="395536" y="3140968"/>
          <a:ext cx="2016224" cy="362467"/>
        </p:xfrm>
        <a:graphic>
          <a:graphicData uri="http://schemas.openxmlformats.org/presentationml/2006/ole">
            <mc:AlternateContent xmlns:mc="http://schemas.openxmlformats.org/markup-compatibility/2006">
              <mc:Choice xmlns:v="urn:schemas-microsoft-com:vml" Requires="v">
                <p:oleObj spid="_x0000_s11287" name="Equation" r:id="rId6" imgW="1130040" imgH="203040" progId="Equation.DSMT4">
                  <p:embed/>
                </p:oleObj>
              </mc:Choice>
              <mc:Fallback>
                <p:oleObj name="Equation" r:id="rId6" imgW="1130040" imgH="203040" progId="Equation.DSMT4">
                  <p:embed/>
                  <p:pic>
                    <p:nvPicPr>
                      <p:cNvPr id="0" name=""/>
                      <p:cNvPicPr/>
                      <p:nvPr/>
                    </p:nvPicPr>
                    <p:blipFill>
                      <a:blip r:embed="rId7"/>
                      <a:stretch>
                        <a:fillRect/>
                      </a:stretch>
                    </p:blipFill>
                    <p:spPr>
                      <a:xfrm>
                        <a:off x="395536" y="3140968"/>
                        <a:ext cx="2016224" cy="362467"/>
                      </a:xfrm>
                      <a:prstGeom prst="rect">
                        <a:avLst/>
                      </a:prstGeom>
                    </p:spPr>
                  </p:pic>
                </p:oleObj>
              </mc:Fallback>
            </mc:AlternateContent>
          </a:graphicData>
        </a:graphic>
      </p:graphicFrame>
      <p:sp>
        <p:nvSpPr>
          <p:cNvPr id="13" name="Rectangle 9"/>
          <p:cNvSpPr>
            <a:spLocks noChangeArrowheads="1"/>
          </p:cNvSpPr>
          <p:nvPr/>
        </p:nvSpPr>
        <p:spPr bwMode="auto">
          <a:xfrm>
            <a:off x="152598" y="4457753"/>
            <a:ext cx="3491286" cy="19389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342900" marR="0" lvl="0" indent="-342900" algn="l" defTabSz="914400" rtl="0" eaLnBrk="1" fontAlgn="base" latinLnBrk="0" hangingPunct="1">
              <a:lnSpc>
                <a:spcPct val="100000"/>
              </a:lnSpc>
              <a:spcBef>
                <a:spcPct val="0"/>
              </a:spcBef>
              <a:spcAft>
                <a:spcPct val="0"/>
              </a:spcAft>
              <a:buClrTx/>
              <a:buSzTx/>
              <a:buFont typeface="Arial" pitchFamily="34" charset="0"/>
              <a:buChar char="•"/>
              <a:tabLst/>
            </a:pPr>
            <a:r>
              <a:rPr kumimoji="0" lang="pt-BR" sz="2400" b="0" i="0" u="none" strike="noStrike" cap="none" normalizeH="0" baseline="0" dirty="0" smtClean="0">
                <a:ln>
                  <a:noFill/>
                </a:ln>
                <a:solidFill>
                  <a:schemeClr val="tx1"/>
                </a:solidFill>
                <a:effectLst/>
                <a:latin typeface="Calibri" pitchFamily="34" charset="0"/>
                <a:ea typeface="Times New Roman" pitchFamily="18" charset="0"/>
                <a:cs typeface="Calibri" pitchFamily="34" charset="0"/>
              </a:rPr>
              <a:t>De uma maneira geral,</a:t>
            </a:r>
          </a:p>
          <a:p>
            <a:pPr marL="342900" marR="0" lvl="0" indent="-342900" algn="l" defTabSz="914400" rtl="0" eaLnBrk="1" fontAlgn="base" latinLnBrk="0" hangingPunct="1">
              <a:lnSpc>
                <a:spcPct val="100000"/>
              </a:lnSpc>
              <a:spcBef>
                <a:spcPct val="0"/>
              </a:spcBef>
              <a:spcAft>
                <a:spcPct val="0"/>
              </a:spcAft>
              <a:buClrTx/>
              <a:buSzTx/>
              <a:buFont typeface="Arial" pitchFamily="34" charset="0"/>
              <a:buChar char="•"/>
              <a:tabLst/>
            </a:pPr>
            <a:endParaRPr lang="pt-BR" sz="2400" dirty="0">
              <a:latin typeface="Calibri" pitchFamily="34" charset="0"/>
              <a:ea typeface="Times New Roman" pitchFamily="18" charset="0"/>
              <a:cs typeface="Calibri" pitchFamily="34" charset="0"/>
            </a:endParaRPr>
          </a:p>
          <a:p>
            <a:pPr marL="342900" marR="0" lvl="0" indent="-342900" algn="l" defTabSz="914400" rtl="0" eaLnBrk="1" fontAlgn="base" latinLnBrk="0" hangingPunct="1">
              <a:lnSpc>
                <a:spcPct val="100000"/>
              </a:lnSpc>
              <a:spcBef>
                <a:spcPct val="0"/>
              </a:spcBef>
              <a:spcAft>
                <a:spcPct val="0"/>
              </a:spcAft>
              <a:buClrTx/>
              <a:buSzTx/>
              <a:buFont typeface="Arial" pitchFamily="34" charset="0"/>
              <a:buChar char="•"/>
              <a:tabLst/>
            </a:pPr>
            <a:endParaRPr kumimoji="0" lang="pt-BR" sz="2400" b="0" i="0" u="none" strike="noStrike" cap="none" normalizeH="0" baseline="0" dirty="0" smtClean="0">
              <a:ln>
                <a:noFill/>
              </a:ln>
              <a:solidFill>
                <a:schemeClr val="tx1"/>
              </a:solidFill>
              <a:effectLst/>
              <a:latin typeface="Calibri" pitchFamily="34" charset="0"/>
              <a:ea typeface="Times New Roman" pitchFamily="18" charset="0"/>
              <a:cs typeface="Calibri" pitchFamily="34" charset="0"/>
            </a:endParaRPr>
          </a:p>
          <a:p>
            <a:pPr marR="0" lvl="0" algn="l" defTabSz="914400" rtl="0" eaLnBrk="1" fontAlgn="base" latinLnBrk="0" hangingPunct="1">
              <a:lnSpc>
                <a:spcPct val="100000"/>
              </a:lnSpc>
              <a:spcBef>
                <a:spcPct val="0"/>
              </a:spcBef>
              <a:spcAft>
                <a:spcPct val="0"/>
              </a:spcAft>
              <a:buClrTx/>
              <a:buSzTx/>
              <a:tabLst/>
            </a:pPr>
            <a:endParaRPr lang="pt-BR" sz="2400" dirty="0">
              <a:latin typeface="Calibri" pitchFamily="34" charset="0"/>
              <a:ea typeface="Times New Roman" pitchFamily="18" charset="0"/>
              <a:cs typeface="Calibri" pitchFamily="34" charset="0"/>
            </a:endParaRPr>
          </a:p>
          <a:p>
            <a:pPr marR="0" lvl="0" algn="l" defTabSz="914400" rtl="0" eaLnBrk="1" fontAlgn="base" latinLnBrk="0" hangingPunct="1">
              <a:lnSpc>
                <a:spcPct val="100000"/>
              </a:lnSpc>
              <a:spcBef>
                <a:spcPct val="0"/>
              </a:spcBef>
              <a:spcAft>
                <a:spcPct val="0"/>
              </a:spcAft>
              <a:buClrTx/>
              <a:buSzTx/>
              <a:tabLst/>
            </a:pPr>
            <a:r>
              <a:rPr kumimoji="0" lang="pt-BR" sz="2400" b="0" i="0" u="none" strike="noStrike" cap="none" normalizeH="0" baseline="0" dirty="0" smtClean="0">
                <a:ln>
                  <a:noFill/>
                </a:ln>
                <a:solidFill>
                  <a:schemeClr val="tx1"/>
                </a:solidFill>
                <a:effectLst/>
                <a:latin typeface="Calibri" pitchFamily="34" charset="0"/>
                <a:ea typeface="Times New Roman" pitchFamily="18" charset="0"/>
                <a:cs typeface="Calibri" pitchFamily="34" charset="0"/>
              </a:rPr>
              <a:t> </a:t>
            </a:r>
            <a:endParaRPr kumimoji="0" lang="pt-BR" sz="2400" b="0" i="0" u="none" strike="noStrike" cap="none" normalizeH="0" baseline="0" dirty="0" smtClean="0">
              <a:ln>
                <a:noFill/>
              </a:ln>
              <a:solidFill>
                <a:schemeClr val="tx1"/>
              </a:solidFill>
              <a:effectLst/>
              <a:latin typeface="Arial" pitchFamily="34" charset="0"/>
              <a:cs typeface="Arial" pitchFamily="34" charset="0"/>
            </a:endParaRPr>
          </a:p>
        </p:txBody>
      </p:sp>
      <p:graphicFrame>
        <p:nvGraphicFramePr>
          <p:cNvPr id="14" name="Objeto 13"/>
          <p:cNvGraphicFramePr>
            <a:graphicFrameLocks noChangeAspect="1"/>
          </p:cNvGraphicFramePr>
          <p:nvPr>
            <p:extLst>
              <p:ext uri="{D42A27DB-BD31-4B8C-83A1-F6EECF244321}">
                <p14:modId xmlns:p14="http://schemas.microsoft.com/office/powerpoint/2010/main" val="3548863152"/>
              </p:ext>
            </p:extLst>
          </p:nvPr>
        </p:nvGraphicFramePr>
        <p:xfrm>
          <a:off x="151718" y="5084416"/>
          <a:ext cx="3988234" cy="630975"/>
        </p:xfrm>
        <a:graphic>
          <a:graphicData uri="http://schemas.openxmlformats.org/presentationml/2006/ole">
            <mc:AlternateContent xmlns:mc="http://schemas.openxmlformats.org/markup-compatibility/2006">
              <mc:Choice xmlns:v="urn:schemas-microsoft-com:vml" Requires="v">
                <p:oleObj spid="_x0000_s11288" name="Equation" r:id="rId8" imgW="2628900" imgH="419100" progId="Equation.DSMT4">
                  <p:embed/>
                </p:oleObj>
              </mc:Choice>
              <mc:Fallback>
                <p:oleObj name="Equation" r:id="rId8" imgW="2628900" imgH="419100" progId="Equation.DSMT4">
                  <p:embed/>
                  <p:pic>
                    <p:nvPicPr>
                      <p:cNvPr id="0" name="Object 8"/>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51718" y="5084416"/>
                        <a:ext cx="3988234" cy="630975"/>
                      </a:xfrm>
                      <a:prstGeom prst="rect">
                        <a:avLst/>
                      </a:prstGeom>
                      <a:solidFill>
                        <a:schemeClr val="accent6">
                          <a:lumMod val="20000"/>
                          <a:lumOff val="80000"/>
                        </a:schemeClr>
                      </a:solidFill>
                    </p:spPr>
                  </p:pic>
                </p:oleObj>
              </mc:Fallback>
            </mc:AlternateContent>
          </a:graphicData>
        </a:graphic>
      </p:graphicFrame>
    </p:spTree>
    <p:extLst>
      <p:ext uri="{BB962C8B-B14F-4D97-AF65-F5344CB8AC3E}">
        <p14:creationId xmlns:p14="http://schemas.microsoft.com/office/powerpoint/2010/main" val="80438772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3059832" y="-30941"/>
            <a:ext cx="6084168" cy="1470025"/>
          </a:xfrm>
        </p:spPr>
        <p:txBody>
          <a:bodyPr/>
          <a:lstStyle/>
          <a:p>
            <a:pPr algn="l"/>
            <a:r>
              <a:rPr lang="pt-BR" dirty="0" smtClean="0"/>
              <a:t>1. CINÉTICA QUÍMICA</a:t>
            </a:r>
            <a:endParaRPr lang="pt-BR" dirty="0"/>
          </a:p>
        </p:txBody>
      </p:sp>
      <p:sp>
        <p:nvSpPr>
          <p:cNvPr id="4" name="Espaço Reservado para Número de Slide 3"/>
          <p:cNvSpPr>
            <a:spLocks noGrp="1"/>
          </p:cNvSpPr>
          <p:nvPr>
            <p:ph type="sldNum" sz="quarter" idx="12"/>
          </p:nvPr>
        </p:nvSpPr>
        <p:spPr/>
        <p:txBody>
          <a:bodyPr/>
          <a:lstStyle/>
          <a:p>
            <a:fld id="{B33331DA-A884-4159-8F4C-34135597E28F}" type="slidenum">
              <a:rPr lang="pt-BR" sz="1400" smtClean="0"/>
              <a:t>5</a:t>
            </a:fld>
            <a:endParaRPr lang="pt-BR" sz="1400"/>
          </a:p>
        </p:txBody>
      </p:sp>
      <p:sp>
        <p:nvSpPr>
          <p:cNvPr id="6" name="Rectangle 3"/>
          <p:cNvSpPr>
            <a:spLocks noChangeArrowheads="1"/>
          </p:cNvSpPr>
          <p:nvPr/>
        </p:nvSpPr>
        <p:spPr bwMode="auto">
          <a:xfrm>
            <a:off x="0" y="733425"/>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pt-BR" sz="1800" b="0" i="0" u="none" strike="noStrike" cap="none" normalizeH="0" baseline="0" smtClean="0">
              <a:ln>
                <a:noFill/>
              </a:ln>
              <a:solidFill>
                <a:schemeClr val="tx1"/>
              </a:solidFill>
              <a:effectLst/>
              <a:latin typeface="Arial" pitchFamily="34" charset="0"/>
              <a:cs typeface="Arial" pitchFamily="34" charset="0"/>
            </a:endParaRPr>
          </a:p>
        </p:txBody>
      </p:sp>
      <p:sp>
        <p:nvSpPr>
          <p:cNvPr id="8"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pt-BR"/>
          </a:p>
        </p:txBody>
      </p:sp>
      <p:sp>
        <p:nvSpPr>
          <p:cNvPr id="10" name="Rectangle 5"/>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pt-BR"/>
          </a:p>
        </p:txBody>
      </p:sp>
      <p:sp>
        <p:nvSpPr>
          <p:cNvPr id="26" name="CaixaDeTexto 25"/>
          <p:cNvSpPr txBox="1"/>
          <p:nvPr/>
        </p:nvSpPr>
        <p:spPr>
          <a:xfrm>
            <a:off x="179512" y="1412776"/>
            <a:ext cx="5040560" cy="5324535"/>
          </a:xfrm>
          <a:prstGeom prst="rect">
            <a:avLst/>
          </a:prstGeom>
          <a:noFill/>
        </p:spPr>
        <p:txBody>
          <a:bodyPr wrap="square" rtlCol="0">
            <a:spAutoFit/>
          </a:bodyPr>
          <a:lstStyle/>
          <a:p>
            <a:r>
              <a:rPr lang="pt-BR" sz="2000" dirty="0"/>
              <a:t>EXERCÍCIOS:</a:t>
            </a:r>
          </a:p>
          <a:p>
            <a:r>
              <a:rPr lang="pt-BR" sz="2000" dirty="0"/>
              <a:t>1. Num dado meio onde ocorre a reação;</a:t>
            </a:r>
          </a:p>
          <a:p>
            <a:r>
              <a:rPr lang="pt-BR" sz="2000" dirty="0"/>
              <a:t> </a:t>
            </a:r>
          </a:p>
          <a:p>
            <a:endParaRPr lang="pt-BR" sz="2000" dirty="0" smtClean="0"/>
          </a:p>
          <a:p>
            <a:endParaRPr lang="pt-BR" sz="2000" dirty="0" smtClean="0"/>
          </a:p>
          <a:p>
            <a:r>
              <a:rPr lang="pt-BR" sz="2000" dirty="0" smtClean="0"/>
              <a:t>Observou-se </a:t>
            </a:r>
            <a:r>
              <a:rPr lang="pt-BR" sz="2000" dirty="0"/>
              <a:t>a seguinte variação na concentração de N</a:t>
            </a:r>
            <a:r>
              <a:rPr lang="pt-BR" sz="2000" baseline="-25000" dirty="0"/>
              <a:t>2</a:t>
            </a:r>
            <a:r>
              <a:rPr lang="pt-BR" sz="2000" dirty="0"/>
              <a:t>O</a:t>
            </a:r>
            <a:r>
              <a:rPr lang="pt-BR" sz="2000" baseline="-25000" dirty="0"/>
              <a:t>5</a:t>
            </a:r>
            <a:r>
              <a:rPr lang="pt-BR" sz="2000" dirty="0"/>
              <a:t> em função do tempo:</a:t>
            </a:r>
          </a:p>
          <a:p>
            <a:endParaRPr lang="pt-BR" sz="2000" dirty="0"/>
          </a:p>
          <a:p>
            <a:r>
              <a:rPr lang="pt-BR" sz="2000" dirty="0"/>
              <a:t>N</a:t>
            </a:r>
            <a:r>
              <a:rPr lang="pt-BR" sz="2000" baseline="-25000" dirty="0"/>
              <a:t>2</a:t>
            </a:r>
            <a:r>
              <a:rPr lang="pt-BR" sz="2000" dirty="0"/>
              <a:t>O</a:t>
            </a:r>
            <a:r>
              <a:rPr lang="pt-BR" sz="2000" baseline="-25000" dirty="0"/>
              <a:t>5</a:t>
            </a:r>
            <a:r>
              <a:rPr lang="pt-BR" sz="2000" dirty="0"/>
              <a:t> (mol/l)	Tempo (s)</a:t>
            </a:r>
          </a:p>
          <a:p>
            <a:r>
              <a:rPr lang="pt-BR" sz="2000" dirty="0"/>
              <a:t>0,233	</a:t>
            </a:r>
            <a:r>
              <a:rPr lang="pt-BR" sz="2000" dirty="0" smtClean="0"/>
              <a:t>	0</a:t>
            </a:r>
            <a:endParaRPr lang="pt-BR" sz="2000" dirty="0"/>
          </a:p>
          <a:p>
            <a:r>
              <a:rPr lang="pt-BR" sz="2000" dirty="0"/>
              <a:t>0,200	</a:t>
            </a:r>
            <a:r>
              <a:rPr lang="pt-BR" sz="2000" dirty="0" smtClean="0"/>
              <a:t>	180</a:t>
            </a:r>
            <a:endParaRPr lang="pt-BR" sz="2000" dirty="0"/>
          </a:p>
          <a:p>
            <a:r>
              <a:rPr lang="pt-BR" sz="2000" dirty="0"/>
              <a:t>0,180	</a:t>
            </a:r>
            <a:r>
              <a:rPr lang="pt-BR" sz="2000" dirty="0" smtClean="0"/>
              <a:t>	300</a:t>
            </a:r>
            <a:endParaRPr lang="pt-BR" sz="2000" dirty="0"/>
          </a:p>
          <a:p>
            <a:r>
              <a:rPr lang="pt-BR" sz="2000" dirty="0"/>
              <a:t>0,165	</a:t>
            </a:r>
            <a:r>
              <a:rPr lang="pt-BR" sz="2000" dirty="0" smtClean="0"/>
              <a:t>	540</a:t>
            </a:r>
            <a:endParaRPr lang="pt-BR" sz="2000" dirty="0"/>
          </a:p>
          <a:p>
            <a:r>
              <a:rPr lang="pt-BR" sz="2000" dirty="0"/>
              <a:t>0,155	</a:t>
            </a:r>
            <a:r>
              <a:rPr lang="pt-BR" sz="2000" dirty="0" smtClean="0"/>
              <a:t>	840</a:t>
            </a:r>
            <a:endParaRPr lang="pt-BR" sz="2000" dirty="0"/>
          </a:p>
          <a:p>
            <a:endParaRPr lang="pt-BR" sz="2000" dirty="0" smtClean="0"/>
          </a:p>
          <a:p>
            <a:r>
              <a:rPr lang="pt-BR" sz="2000" b="1" dirty="0" smtClean="0"/>
              <a:t>Calcule </a:t>
            </a:r>
            <a:r>
              <a:rPr lang="pt-BR" sz="2000" b="1" dirty="0"/>
              <a:t>a velocidade média da reação no intervalo de 3 a 5 min</a:t>
            </a:r>
            <a:r>
              <a:rPr lang="pt-BR" sz="2000" b="1" dirty="0" smtClean="0"/>
              <a:t>.</a:t>
            </a:r>
            <a:endParaRPr lang="pt-BR" sz="2000" dirty="0"/>
          </a:p>
        </p:txBody>
      </p:sp>
      <p:graphicFrame>
        <p:nvGraphicFramePr>
          <p:cNvPr id="14347" name="Objeto 14346"/>
          <p:cNvGraphicFramePr>
            <a:graphicFrameLocks noChangeAspect="1"/>
          </p:cNvGraphicFramePr>
          <p:nvPr>
            <p:extLst>
              <p:ext uri="{D42A27DB-BD31-4B8C-83A1-F6EECF244321}">
                <p14:modId xmlns:p14="http://schemas.microsoft.com/office/powerpoint/2010/main" val="3910314764"/>
              </p:ext>
            </p:extLst>
          </p:nvPr>
        </p:nvGraphicFramePr>
        <p:xfrm>
          <a:off x="611560" y="2060848"/>
          <a:ext cx="3456384" cy="908033"/>
        </p:xfrm>
        <a:graphic>
          <a:graphicData uri="http://schemas.openxmlformats.org/presentationml/2006/ole">
            <mc:AlternateContent xmlns:mc="http://schemas.openxmlformats.org/markup-compatibility/2006">
              <mc:Choice xmlns:v="urn:schemas-microsoft-com:vml" Requires="v">
                <p:oleObj spid="_x0000_s14368" name="Equation" r:id="rId4" imgW="1498320" imgH="393480" progId="Equation.DSMT4">
                  <p:embed/>
                </p:oleObj>
              </mc:Choice>
              <mc:Fallback>
                <p:oleObj name="Equation" r:id="rId4" imgW="1498320" imgH="393480" progId="Equation.DSMT4">
                  <p:embed/>
                  <p:pic>
                    <p:nvPicPr>
                      <p:cNvPr id="0" name=""/>
                      <p:cNvPicPr/>
                      <p:nvPr/>
                    </p:nvPicPr>
                    <p:blipFill>
                      <a:blip r:embed="rId5"/>
                      <a:stretch>
                        <a:fillRect/>
                      </a:stretch>
                    </p:blipFill>
                    <p:spPr>
                      <a:xfrm>
                        <a:off x="611560" y="2060848"/>
                        <a:ext cx="3456384" cy="908033"/>
                      </a:xfrm>
                      <a:prstGeom prst="rect">
                        <a:avLst/>
                      </a:prstGeom>
                    </p:spPr>
                  </p:pic>
                </p:oleObj>
              </mc:Fallback>
            </mc:AlternateContent>
          </a:graphicData>
        </a:graphic>
      </p:graphicFrame>
    </p:spTree>
    <p:extLst>
      <p:ext uri="{BB962C8B-B14F-4D97-AF65-F5344CB8AC3E}">
        <p14:creationId xmlns:p14="http://schemas.microsoft.com/office/powerpoint/2010/main" val="52755450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3059832" y="-30941"/>
            <a:ext cx="6084168" cy="1470025"/>
          </a:xfrm>
        </p:spPr>
        <p:txBody>
          <a:bodyPr/>
          <a:lstStyle/>
          <a:p>
            <a:r>
              <a:rPr lang="pt-BR" dirty="0" smtClean="0"/>
              <a:t>1. CINÉTICA QUÍMICA</a:t>
            </a:r>
            <a:endParaRPr lang="pt-BR" dirty="0"/>
          </a:p>
        </p:txBody>
      </p:sp>
      <p:sp>
        <p:nvSpPr>
          <p:cNvPr id="4" name="Espaço Reservado para Número de Slide 3"/>
          <p:cNvSpPr>
            <a:spLocks noGrp="1"/>
          </p:cNvSpPr>
          <p:nvPr>
            <p:ph type="sldNum" sz="quarter" idx="12"/>
          </p:nvPr>
        </p:nvSpPr>
        <p:spPr/>
        <p:txBody>
          <a:bodyPr/>
          <a:lstStyle/>
          <a:p>
            <a:fld id="{B33331DA-A884-4159-8F4C-34135597E28F}" type="slidenum">
              <a:rPr lang="pt-BR" sz="1400" smtClean="0"/>
              <a:t>6</a:t>
            </a:fld>
            <a:endParaRPr lang="pt-BR" sz="1400"/>
          </a:p>
        </p:txBody>
      </p:sp>
      <p:sp>
        <p:nvSpPr>
          <p:cNvPr id="6" name="Rectangle 3"/>
          <p:cNvSpPr>
            <a:spLocks noChangeArrowheads="1"/>
          </p:cNvSpPr>
          <p:nvPr/>
        </p:nvSpPr>
        <p:spPr bwMode="auto">
          <a:xfrm>
            <a:off x="0" y="733425"/>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pt-BR" sz="1800" b="0" i="0" u="none" strike="noStrike" cap="none" normalizeH="0" baseline="0" smtClean="0">
              <a:ln>
                <a:noFill/>
              </a:ln>
              <a:solidFill>
                <a:schemeClr val="tx1"/>
              </a:solidFill>
              <a:effectLst/>
              <a:latin typeface="Arial" pitchFamily="34" charset="0"/>
              <a:cs typeface="Arial" pitchFamily="34" charset="0"/>
            </a:endParaRPr>
          </a:p>
        </p:txBody>
      </p:sp>
      <p:sp>
        <p:nvSpPr>
          <p:cNvPr id="8"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pt-BR"/>
          </a:p>
        </p:txBody>
      </p:sp>
      <p:sp>
        <p:nvSpPr>
          <p:cNvPr id="10" name="Rectangle 5"/>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pt-BR"/>
          </a:p>
        </p:txBody>
      </p:sp>
      <p:sp>
        <p:nvSpPr>
          <p:cNvPr id="26" name="CaixaDeTexto 25"/>
          <p:cNvSpPr txBox="1"/>
          <p:nvPr/>
        </p:nvSpPr>
        <p:spPr>
          <a:xfrm>
            <a:off x="179512" y="1412776"/>
            <a:ext cx="5040560" cy="4893647"/>
          </a:xfrm>
          <a:prstGeom prst="rect">
            <a:avLst/>
          </a:prstGeom>
          <a:noFill/>
        </p:spPr>
        <p:txBody>
          <a:bodyPr wrap="square" rtlCol="0">
            <a:spAutoFit/>
          </a:bodyPr>
          <a:lstStyle/>
          <a:p>
            <a:r>
              <a:rPr lang="pt-BR" sz="2400" dirty="0"/>
              <a:t>2. A relação a seguir mostra a variação da concentração de uma substância A, em função do tempo, em uma reação química</a:t>
            </a:r>
            <a:r>
              <a:rPr lang="pt-BR" sz="2400" dirty="0" smtClean="0"/>
              <a:t>:</a:t>
            </a:r>
          </a:p>
          <a:p>
            <a:endParaRPr lang="pt-BR" sz="2400" dirty="0"/>
          </a:p>
          <a:p>
            <a:endParaRPr lang="pt-BR" sz="2400" dirty="0"/>
          </a:p>
          <a:p>
            <a:endParaRPr lang="pt-BR" sz="2400" dirty="0" smtClean="0"/>
          </a:p>
          <a:p>
            <a:endParaRPr lang="pt-BR" sz="2400" dirty="0"/>
          </a:p>
          <a:p>
            <a:endParaRPr lang="pt-BR" sz="2400" dirty="0" smtClean="0"/>
          </a:p>
          <a:p>
            <a:endParaRPr lang="pt-BR" sz="2400" dirty="0"/>
          </a:p>
          <a:p>
            <a:r>
              <a:rPr lang="pt-BR" sz="2400" dirty="0" smtClean="0"/>
              <a:t>Qual </a:t>
            </a:r>
            <a:r>
              <a:rPr lang="pt-BR" sz="2400" dirty="0"/>
              <a:t>será o valor da velocidade média da reação de A correspondente ao intervalo entre 4 e 14 minutos?</a:t>
            </a:r>
          </a:p>
        </p:txBody>
      </p:sp>
      <p:graphicFrame>
        <p:nvGraphicFramePr>
          <p:cNvPr id="3" name="Objeto 2"/>
          <p:cNvGraphicFramePr>
            <a:graphicFrameLocks noChangeAspect="1"/>
          </p:cNvGraphicFramePr>
          <p:nvPr>
            <p:extLst>
              <p:ext uri="{D42A27DB-BD31-4B8C-83A1-F6EECF244321}">
                <p14:modId xmlns:p14="http://schemas.microsoft.com/office/powerpoint/2010/main" val="140395918"/>
              </p:ext>
            </p:extLst>
          </p:nvPr>
        </p:nvGraphicFramePr>
        <p:xfrm>
          <a:off x="1331640" y="2996952"/>
          <a:ext cx="2736304" cy="491920"/>
        </p:xfrm>
        <a:graphic>
          <a:graphicData uri="http://schemas.openxmlformats.org/presentationml/2006/ole">
            <mc:AlternateContent xmlns:mc="http://schemas.openxmlformats.org/markup-compatibility/2006">
              <mc:Choice xmlns:v="urn:schemas-microsoft-com:vml" Requires="v">
                <p:oleObj spid="_x0000_s15365" name="Equation" r:id="rId4" imgW="1130040" imgH="203040" progId="Equation.DSMT4">
                  <p:embed/>
                </p:oleObj>
              </mc:Choice>
              <mc:Fallback>
                <p:oleObj name="Equation" r:id="rId4" imgW="1130040" imgH="203040" progId="Equation.DSMT4">
                  <p:embed/>
                  <p:pic>
                    <p:nvPicPr>
                      <p:cNvPr id="0" name=""/>
                      <p:cNvPicPr/>
                      <p:nvPr/>
                    </p:nvPicPr>
                    <p:blipFill>
                      <a:blip r:embed="rId5"/>
                      <a:stretch>
                        <a:fillRect/>
                      </a:stretch>
                    </p:blipFill>
                    <p:spPr>
                      <a:xfrm>
                        <a:off x="1331640" y="2996952"/>
                        <a:ext cx="2736304" cy="491920"/>
                      </a:xfrm>
                      <a:prstGeom prst="rect">
                        <a:avLst/>
                      </a:prstGeom>
                    </p:spPr>
                  </p:pic>
                </p:oleObj>
              </mc:Fallback>
            </mc:AlternateContent>
          </a:graphicData>
        </a:graphic>
      </p:graphicFrame>
      <p:pic>
        <p:nvPicPr>
          <p:cNvPr id="11" name="Imagem 10"/>
          <p:cNvPicPr/>
          <p:nvPr/>
        </p:nvPicPr>
        <p:blipFill>
          <a:blip r:embed="rId6"/>
          <a:stretch>
            <a:fillRect/>
          </a:stretch>
        </p:blipFill>
        <p:spPr>
          <a:xfrm>
            <a:off x="207594" y="3717032"/>
            <a:ext cx="5012477" cy="977002"/>
          </a:xfrm>
          <a:prstGeom prst="rect">
            <a:avLst/>
          </a:prstGeom>
        </p:spPr>
      </p:pic>
    </p:spTree>
    <p:extLst>
      <p:ext uri="{BB962C8B-B14F-4D97-AF65-F5344CB8AC3E}">
        <p14:creationId xmlns:p14="http://schemas.microsoft.com/office/powerpoint/2010/main" val="223430723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3059832" y="-30941"/>
            <a:ext cx="6084168" cy="1470025"/>
          </a:xfrm>
        </p:spPr>
        <p:txBody>
          <a:bodyPr/>
          <a:lstStyle/>
          <a:p>
            <a:r>
              <a:rPr lang="pt-BR" dirty="0" smtClean="0"/>
              <a:t>1. CINÉTICA QUÍMICA</a:t>
            </a:r>
            <a:endParaRPr lang="pt-BR" dirty="0"/>
          </a:p>
        </p:txBody>
      </p:sp>
      <p:sp>
        <p:nvSpPr>
          <p:cNvPr id="4" name="Espaço Reservado para Número de Slide 3"/>
          <p:cNvSpPr>
            <a:spLocks noGrp="1"/>
          </p:cNvSpPr>
          <p:nvPr>
            <p:ph type="sldNum" sz="quarter" idx="12"/>
          </p:nvPr>
        </p:nvSpPr>
        <p:spPr/>
        <p:txBody>
          <a:bodyPr/>
          <a:lstStyle/>
          <a:p>
            <a:fld id="{B33331DA-A884-4159-8F4C-34135597E28F}" type="slidenum">
              <a:rPr lang="pt-BR" sz="1400" smtClean="0"/>
              <a:t>7</a:t>
            </a:fld>
            <a:endParaRPr lang="pt-BR" sz="1400"/>
          </a:p>
        </p:txBody>
      </p:sp>
      <p:sp>
        <p:nvSpPr>
          <p:cNvPr id="6" name="Rectangle 3"/>
          <p:cNvSpPr>
            <a:spLocks noChangeArrowheads="1"/>
          </p:cNvSpPr>
          <p:nvPr/>
        </p:nvSpPr>
        <p:spPr bwMode="auto">
          <a:xfrm>
            <a:off x="0" y="733425"/>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pt-BR" sz="1800" b="0" i="0" u="none" strike="noStrike" cap="none" normalizeH="0" baseline="0" smtClean="0">
              <a:ln>
                <a:noFill/>
              </a:ln>
              <a:solidFill>
                <a:schemeClr val="tx1"/>
              </a:solidFill>
              <a:effectLst/>
              <a:latin typeface="Arial" pitchFamily="34" charset="0"/>
              <a:cs typeface="Arial" pitchFamily="34" charset="0"/>
            </a:endParaRPr>
          </a:p>
        </p:txBody>
      </p:sp>
      <p:sp>
        <p:nvSpPr>
          <p:cNvPr id="8"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pt-BR"/>
          </a:p>
        </p:txBody>
      </p:sp>
      <p:sp>
        <p:nvSpPr>
          <p:cNvPr id="10" name="Rectangle 5"/>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pt-BR"/>
          </a:p>
        </p:txBody>
      </p:sp>
      <p:sp>
        <p:nvSpPr>
          <p:cNvPr id="26" name="CaixaDeTexto 25"/>
          <p:cNvSpPr txBox="1"/>
          <p:nvPr/>
        </p:nvSpPr>
        <p:spPr>
          <a:xfrm>
            <a:off x="179512" y="1412776"/>
            <a:ext cx="5184576" cy="5170646"/>
          </a:xfrm>
          <a:prstGeom prst="rect">
            <a:avLst/>
          </a:prstGeom>
          <a:noFill/>
        </p:spPr>
        <p:txBody>
          <a:bodyPr wrap="square" rtlCol="0">
            <a:spAutoFit/>
          </a:bodyPr>
          <a:lstStyle/>
          <a:p>
            <a:r>
              <a:rPr lang="pt-BR" sz="2200" b="1" dirty="0" smtClean="0"/>
              <a:t>1.3 </a:t>
            </a:r>
            <a:r>
              <a:rPr lang="pt-BR" sz="2200" b="1" dirty="0"/>
              <a:t>Velocidade instantânea de reação.</a:t>
            </a:r>
            <a:endParaRPr lang="pt-BR" sz="2200" dirty="0"/>
          </a:p>
          <a:p>
            <a:r>
              <a:rPr lang="pt-BR" sz="2200" dirty="0"/>
              <a:t>Velocidade da reação num determinado instante (ou velocidade instantânea) é a derivada da concentração molar de uma substância, em relação ao tempo.</a:t>
            </a:r>
          </a:p>
          <a:p>
            <a:r>
              <a:rPr lang="pt-BR" sz="2200" dirty="0"/>
              <a:t> </a:t>
            </a:r>
          </a:p>
          <a:p>
            <a:r>
              <a:rPr lang="pt-BR" sz="2200" dirty="0"/>
              <a:t> </a:t>
            </a:r>
          </a:p>
          <a:p>
            <a:endParaRPr lang="pt-BR" sz="2200" dirty="0" smtClean="0"/>
          </a:p>
          <a:p>
            <a:r>
              <a:rPr lang="pt-BR" sz="2200" b="1" dirty="0" smtClean="0"/>
              <a:t>A VELOCIDADE INSTANTÂNEA DE UMA REAÇÃO QUÍMICA É A INCLINAÇÃO DA TANGENTE TRAÇADA NO GRÁFICO DE CONCENTRAÇÃO VERSUS TEMPO NO INSTANTE DE INTERESSE. </a:t>
            </a:r>
            <a:r>
              <a:rPr lang="pt-BR" sz="2200" dirty="0" smtClean="0"/>
              <a:t>Na </a:t>
            </a:r>
            <a:r>
              <a:rPr lang="pt-BR" sz="2200" dirty="0"/>
              <a:t>maior parte das reações, a velocidade decresce à medida que a reação progride.</a:t>
            </a:r>
          </a:p>
        </p:txBody>
      </p:sp>
      <p:graphicFrame>
        <p:nvGraphicFramePr>
          <p:cNvPr id="5" name="Objeto 4"/>
          <p:cNvGraphicFramePr>
            <a:graphicFrameLocks noChangeAspect="1"/>
          </p:cNvGraphicFramePr>
          <p:nvPr>
            <p:extLst>
              <p:ext uri="{D42A27DB-BD31-4B8C-83A1-F6EECF244321}">
                <p14:modId xmlns:p14="http://schemas.microsoft.com/office/powerpoint/2010/main" val="3546699284"/>
              </p:ext>
            </p:extLst>
          </p:nvPr>
        </p:nvGraphicFramePr>
        <p:xfrm>
          <a:off x="611560" y="3212976"/>
          <a:ext cx="4104456" cy="807056"/>
        </p:xfrm>
        <a:graphic>
          <a:graphicData uri="http://schemas.openxmlformats.org/presentationml/2006/ole">
            <mc:AlternateContent xmlns:mc="http://schemas.openxmlformats.org/markup-compatibility/2006">
              <mc:Choice xmlns:v="urn:schemas-microsoft-com:vml" Requires="v">
                <p:oleObj spid="_x0000_s16388" name="Equation" r:id="rId4" imgW="2260440" imgH="444240" progId="Equation.DSMT4">
                  <p:embed/>
                </p:oleObj>
              </mc:Choice>
              <mc:Fallback>
                <p:oleObj name="Equation" r:id="rId4" imgW="2260440" imgH="444240" progId="Equation.DSMT4">
                  <p:embed/>
                  <p:pic>
                    <p:nvPicPr>
                      <p:cNvPr id="0" name=""/>
                      <p:cNvPicPr/>
                      <p:nvPr/>
                    </p:nvPicPr>
                    <p:blipFill>
                      <a:blip r:embed="rId5"/>
                      <a:stretch>
                        <a:fillRect/>
                      </a:stretch>
                    </p:blipFill>
                    <p:spPr>
                      <a:xfrm>
                        <a:off x="611560" y="3212976"/>
                        <a:ext cx="4104456" cy="807056"/>
                      </a:xfrm>
                      <a:prstGeom prst="rect">
                        <a:avLst/>
                      </a:prstGeom>
                      <a:solidFill>
                        <a:schemeClr val="tx2">
                          <a:lumMod val="20000"/>
                          <a:lumOff val="80000"/>
                        </a:schemeClr>
                      </a:solidFill>
                    </p:spPr>
                  </p:pic>
                </p:oleObj>
              </mc:Fallback>
            </mc:AlternateContent>
          </a:graphicData>
        </a:graphic>
      </p:graphicFrame>
      <p:pic>
        <p:nvPicPr>
          <p:cNvPr id="12" name="Picture 3" descr="F:\PUBLISH\Pearson_Slides\Brown\fig cap01\cap1405.jpg"/>
          <p:cNvPicPr/>
          <p:nvPr/>
        </p:nvPicPr>
        <p:blipFill>
          <a:blip r:embed="rId6" cstate="print"/>
          <a:srcRect/>
          <a:stretch>
            <a:fillRect/>
          </a:stretch>
        </p:blipFill>
        <p:spPr bwMode="auto">
          <a:xfrm>
            <a:off x="4932040" y="1556792"/>
            <a:ext cx="4104456" cy="4536504"/>
          </a:xfrm>
          <a:prstGeom prst="rect">
            <a:avLst/>
          </a:prstGeom>
          <a:noFill/>
        </p:spPr>
      </p:pic>
    </p:spTree>
    <p:extLst>
      <p:ext uri="{BB962C8B-B14F-4D97-AF65-F5344CB8AC3E}">
        <p14:creationId xmlns:p14="http://schemas.microsoft.com/office/powerpoint/2010/main" val="250252837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3059832" y="-30941"/>
            <a:ext cx="6084168" cy="1470025"/>
          </a:xfrm>
        </p:spPr>
        <p:txBody>
          <a:bodyPr/>
          <a:lstStyle/>
          <a:p>
            <a:r>
              <a:rPr lang="pt-BR" dirty="0" smtClean="0"/>
              <a:t>1. CINÉTICA QUÍMICA</a:t>
            </a:r>
            <a:endParaRPr lang="pt-BR" dirty="0"/>
          </a:p>
        </p:txBody>
      </p:sp>
      <p:sp>
        <p:nvSpPr>
          <p:cNvPr id="4" name="Espaço Reservado para Número de Slide 3"/>
          <p:cNvSpPr>
            <a:spLocks noGrp="1"/>
          </p:cNvSpPr>
          <p:nvPr>
            <p:ph type="sldNum" sz="quarter" idx="12"/>
          </p:nvPr>
        </p:nvSpPr>
        <p:spPr/>
        <p:txBody>
          <a:bodyPr/>
          <a:lstStyle/>
          <a:p>
            <a:fld id="{B33331DA-A884-4159-8F4C-34135597E28F}" type="slidenum">
              <a:rPr lang="pt-BR" sz="1400" smtClean="0"/>
              <a:t>8</a:t>
            </a:fld>
            <a:endParaRPr lang="pt-BR" sz="1400"/>
          </a:p>
        </p:txBody>
      </p:sp>
      <p:sp>
        <p:nvSpPr>
          <p:cNvPr id="6" name="Rectangle 3"/>
          <p:cNvSpPr>
            <a:spLocks noChangeArrowheads="1"/>
          </p:cNvSpPr>
          <p:nvPr/>
        </p:nvSpPr>
        <p:spPr bwMode="auto">
          <a:xfrm>
            <a:off x="0" y="733425"/>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pt-BR" sz="1800" b="0" i="0" u="none" strike="noStrike" cap="none" normalizeH="0" baseline="0" smtClean="0">
              <a:ln>
                <a:noFill/>
              </a:ln>
              <a:solidFill>
                <a:schemeClr val="tx1"/>
              </a:solidFill>
              <a:effectLst/>
              <a:latin typeface="Arial" pitchFamily="34" charset="0"/>
              <a:cs typeface="Arial" pitchFamily="34" charset="0"/>
            </a:endParaRPr>
          </a:p>
        </p:txBody>
      </p:sp>
      <p:sp>
        <p:nvSpPr>
          <p:cNvPr id="8"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pt-BR"/>
          </a:p>
        </p:txBody>
      </p:sp>
      <p:sp>
        <p:nvSpPr>
          <p:cNvPr id="10" name="Rectangle 5"/>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pt-BR"/>
          </a:p>
        </p:txBody>
      </p:sp>
      <p:sp>
        <p:nvSpPr>
          <p:cNvPr id="26" name="CaixaDeTexto 25"/>
          <p:cNvSpPr txBox="1"/>
          <p:nvPr/>
        </p:nvSpPr>
        <p:spPr>
          <a:xfrm>
            <a:off x="179512" y="1412776"/>
            <a:ext cx="8784976" cy="4154984"/>
          </a:xfrm>
          <a:prstGeom prst="rect">
            <a:avLst/>
          </a:prstGeom>
          <a:noFill/>
        </p:spPr>
        <p:txBody>
          <a:bodyPr wrap="square" rtlCol="0">
            <a:spAutoFit/>
          </a:bodyPr>
          <a:lstStyle/>
          <a:p>
            <a:r>
              <a:rPr lang="pt-BR" sz="2400" b="1" dirty="0" smtClean="0"/>
              <a:t>1.4 </a:t>
            </a:r>
            <a:r>
              <a:rPr lang="pt-BR" sz="2400" b="1" dirty="0"/>
              <a:t>Leis da Velocidade e ordem de reação.</a:t>
            </a:r>
            <a:endParaRPr lang="pt-BR" sz="2400" dirty="0"/>
          </a:p>
          <a:p>
            <a:r>
              <a:rPr lang="pt-BR" sz="2400" dirty="0"/>
              <a:t> </a:t>
            </a:r>
          </a:p>
          <a:p>
            <a:r>
              <a:rPr lang="pt-BR" sz="2400" dirty="0"/>
              <a:t>As características das velocidades de reações podem ser comumente identificadas pelo </a:t>
            </a:r>
            <a:r>
              <a:rPr lang="pt-BR" sz="2400" dirty="0" smtClean="0"/>
              <a:t>EXAME DA VELOCIDADE INICIAL DA REAÇÃO, </a:t>
            </a:r>
            <a:r>
              <a:rPr lang="pt-BR" sz="2400" dirty="0"/>
              <a:t>que é a velocidade instantânea de mudança da concentração de uma espécie no inicio da reação. A vantagem de examinar a velocidade inicial é que a presença de produtos durante a reação pode afetar a velocidade, e a interpretação dos resultados pode tornar-se muito complicada. Como não existem produtos no inicio da reação, é mais fácil encontrar as eventuais tendências produzidas pelos reagentes.</a:t>
            </a:r>
          </a:p>
          <a:p>
            <a:r>
              <a:rPr lang="pt-BR" sz="2400" dirty="0"/>
              <a:t> </a:t>
            </a:r>
          </a:p>
        </p:txBody>
      </p:sp>
    </p:spTree>
    <p:extLst>
      <p:ext uri="{BB962C8B-B14F-4D97-AF65-F5344CB8AC3E}">
        <p14:creationId xmlns:p14="http://schemas.microsoft.com/office/powerpoint/2010/main" val="393552907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Conteúdo 1"/>
          <p:cNvSpPr>
            <a:spLocks noGrp="1"/>
          </p:cNvSpPr>
          <p:nvPr>
            <p:ph idx="1"/>
          </p:nvPr>
        </p:nvSpPr>
        <p:spPr/>
        <p:txBody>
          <a:bodyPr/>
          <a:lstStyle/>
          <a:p>
            <a:r>
              <a:rPr lang="pt-BR" dirty="0" smtClean="0"/>
              <a:t>Para a reação:</a:t>
            </a:r>
            <a:endParaRPr lang="pt-BR" dirty="0"/>
          </a:p>
        </p:txBody>
      </p:sp>
      <p:sp>
        <p:nvSpPr>
          <p:cNvPr id="3" name="Espaço Reservado para Número de Slide 2"/>
          <p:cNvSpPr>
            <a:spLocks noGrp="1"/>
          </p:cNvSpPr>
          <p:nvPr>
            <p:ph type="sldNum" sz="quarter" idx="12"/>
          </p:nvPr>
        </p:nvSpPr>
        <p:spPr/>
        <p:txBody>
          <a:bodyPr/>
          <a:lstStyle/>
          <a:p>
            <a:fld id="{D5BBC35B-A44B-4119-B8DA-DE9E3DFADA20}" type="slidenum">
              <a:rPr kumimoji="0" lang="en-US" smtClean="0"/>
              <a:pPr/>
              <a:t>9</a:t>
            </a:fld>
            <a:endParaRPr kumimoji="0" lang="en-US"/>
          </a:p>
        </p:txBody>
      </p:sp>
      <p:sp>
        <p:nvSpPr>
          <p:cNvPr id="4" name="Título 3"/>
          <p:cNvSpPr>
            <a:spLocks noGrp="1"/>
          </p:cNvSpPr>
          <p:nvPr>
            <p:ph type="title"/>
          </p:nvPr>
        </p:nvSpPr>
        <p:spPr/>
        <p:txBody>
          <a:bodyPr/>
          <a:lstStyle/>
          <a:p>
            <a:pPr algn="r"/>
            <a:r>
              <a:rPr lang="pt-BR" dirty="0" smtClean="0"/>
              <a:t>Lei da Velocidade</a:t>
            </a:r>
            <a:endParaRPr lang="pt-BR" dirty="0"/>
          </a:p>
        </p:txBody>
      </p:sp>
      <p:sp>
        <p:nvSpPr>
          <p:cNvPr id="5" name="Retângulo 4"/>
          <p:cNvSpPr/>
          <p:nvPr/>
        </p:nvSpPr>
        <p:spPr>
          <a:xfrm>
            <a:off x="1786622" y="1988840"/>
            <a:ext cx="5570756" cy="447815"/>
          </a:xfrm>
          <a:prstGeom prst="rect">
            <a:avLst/>
          </a:prstGeom>
        </p:spPr>
        <p:txBody>
          <a:bodyPr wrap="none">
            <a:spAutoFit/>
          </a:bodyPr>
          <a:lstStyle/>
          <a:p>
            <a:pPr marL="342900" indent="-342900" algn="ctr">
              <a:lnSpc>
                <a:spcPct val="95000"/>
              </a:lnSpc>
              <a:spcBef>
                <a:spcPct val="5000"/>
              </a:spcBef>
            </a:pPr>
            <a:r>
              <a:rPr lang="en-US" sz="2400" dirty="0" smtClean="0"/>
              <a:t>NH</a:t>
            </a:r>
            <a:r>
              <a:rPr lang="en-US" sz="2400" baseline="-25000" dirty="0" smtClean="0"/>
              <a:t>4</a:t>
            </a:r>
            <a:r>
              <a:rPr lang="en-US" sz="2400" baseline="30000" dirty="0" smtClean="0"/>
              <a:t>+</a:t>
            </a:r>
            <a:r>
              <a:rPr lang="en-US" sz="2400" baseline="-25000" dirty="0" smtClean="0"/>
              <a:t>(</a:t>
            </a:r>
            <a:r>
              <a:rPr lang="en-US" sz="2400" i="1" baseline="-25000" dirty="0" err="1" smtClean="0"/>
              <a:t>aq</a:t>
            </a:r>
            <a:r>
              <a:rPr lang="en-US" sz="2400" baseline="-25000" dirty="0" smtClean="0"/>
              <a:t>)</a:t>
            </a:r>
            <a:r>
              <a:rPr lang="en-US" sz="2400" dirty="0" smtClean="0"/>
              <a:t> + NO</a:t>
            </a:r>
            <a:r>
              <a:rPr lang="en-US" sz="2400" baseline="-25000" dirty="0" smtClean="0"/>
              <a:t>2</a:t>
            </a:r>
            <a:r>
              <a:rPr lang="en-US" sz="2400" baseline="30000" dirty="0" smtClean="0"/>
              <a:t>-</a:t>
            </a:r>
            <a:r>
              <a:rPr lang="en-US" sz="2400" baseline="-25000" dirty="0" smtClean="0"/>
              <a:t>(</a:t>
            </a:r>
            <a:r>
              <a:rPr lang="en-US" sz="2400" i="1" baseline="-25000" dirty="0" err="1" smtClean="0"/>
              <a:t>aq</a:t>
            </a:r>
            <a:r>
              <a:rPr lang="en-US" sz="2400" baseline="-25000" dirty="0" smtClean="0"/>
              <a:t>)</a:t>
            </a:r>
            <a:r>
              <a:rPr lang="en-US" sz="2400" dirty="0" smtClean="0"/>
              <a:t> </a:t>
            </a:r>
            <a:r>
              <a:rPr lang="en-US" sz="2400" dirty="0" smtClean="0">
                <a:sym typeface="Symbol" pitchFamily="18" charset="2"/>
              </a:rPr>
              <a:t></a:t>
            </a:r>
            <a:r>
              <a:rPr lang="en-US" sz="2400" dirty="0" smtClean="0"/>
              <a:t> N</a:t>
            </a:r>
            <a:r>
              <a:rPr lang="en-US" sz="2400" baseline="-25000" dirty="0" smtClean="0"/>
              <a:t>2(</a:t>
            </a:r>
            <a:r>
              <a:rPr lang="en-US" sz="2400" i="1" baseline="-25000" dirty="0" smtClean="0"/>
              <a:t>g</a:t>
            </a:r>
            <a:r>
              <a:rPr lang="en-US" sz="2400" baseline="-25000" dirty="0" smtClean="0"/>
              <a:t>)</a:t>
            </a:r>
            <a:r>
              <a:rPr lang="en-US" sz="2400" dirty="0" smtClean="0"/>
              <a:t> + 2H</a:t>
            </a:r>
            <a:r>
              <a:rPr lang="en-US" sz="2400" baseline="-25000" dirty="0" smtClean="0"/>
              <a:t>2</a:t>
            </a:r>
            <a:r>
              <a:rPr lang="en-US" sz="2400" dirty="0" smtClean="0"/>
              <a:t>O</a:t>
            </a:r>
            <a:r>
              <a:rPr lang="en-US" sz="2400" baseline="-25000" dirty="0" smtClean="0"/>
              <a:t>(</a:t>
            </a:r>
            <a:r>
              <a:rPr lang="en-US" sz="2400" i="1" baseline="-25000" dirty="0" smtClean="0">
                <a:latin typeface="Times New Roman"/>
                <a:cs typeface="Times New Roman"/>
              </a:rPr>
              <a:t>ℓ</a:t>
            </a:r>
            <a:r>
              <a:rPr lang="en-US" sz="2400" baseline="-25000" dirty="0" smtClean="0"/>
              <a:t>)</a:t>
            </a:r>
            <a:endParaRPr lang="en-US" sz="2400" baseline="-25000" dirty="0"/>
          </a:p>
        </p:txBody>
      </p:sp>
      <p:pic>
        <p:nvPicPr>
          <p:cNvPr id="6" name="Picture 12" descr="F:\PUBLISH\Pearson_Slides\Brown\fig cap01\cap1408.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8520" y="2924944"/>
            <a:ext cx="9577064" cy="3091678"/>
          </a:xfrm>
          <a:prstGeom prst="rect">
            <a:avLst/>
          </a:prstGeom>
          <a:noFill/>
          <a:extLst>
            <a:ext uri="{909E8E84-426E-40DD-AFC4-6F175D3DCCD1}">
              <a14:hiddenFill xmlns:a14="http://schemas.microsoft.com/office/drawing/2010/main">
                <a:solidFill>
                  <a:srgbClr val="FFFFFF"/>
                </a:solidFill>
              </a14:hiddenFill>
            </a:ext>
          </a:extLst>
        </p:spPr>
      </p:pic>
      <p:sp>
        <p:nvSpPr>
          <p:cNvPr id="22" name="Retângulo 21"/>
          <p:cNvSpPr/>
          <p:nvPr/>
        </p:nvSpPr>
        <p:spPr>
          <a:xfrm>
            <a:off x="2267744" y="3789040"/>
            <a:ext cx="936104" cy="609735"/>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23" name="Retângulo 22"/>
          <p:cNvSpPr/>
          <p:nvPr/>
        </p:nvSpPr>
        <p:spPr>
          <a:xfrm>
            <a:off x="4644008" y="3789040"/>
            <a:ext cx="936104" cy="609735"/>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24" name="Retângulo 23"/>
          <p:cNvSpPr/>
          <p:nvPr/>
        </p:nvSpPr>
        <p:spPr>
          <a:xfrm>
            <a:off x="7164288" y="3789040"/>
            <a:ext cx="936104" cy="609735"/>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25" name="CaixaDeTexto 24"/>
          <p:cNvSpPr txBox="1"/>
          <p:nvPr/>
        </p:nvSpPr>
        <p:spPr>
          <a:xfrm>
            <a:off x="3275856" y="3923764"/>
            <a:ext cx="548548" cy="369332"/>
          </a:xfrm>
          <a:prstGeom prst="rect">
            <a:avLst/>
          </a:prstGeom>
          <a:noFill/>
        </p:spPr>
        <p:txBody>
          <a:bodyPr wrap="none" rtlCol="0">
            <a:spAutoFit/>
          </a:bodyPr>
          <a:lstStyle/>
          <a:p>
            <a:r>
              <a:rPr lang="pt-BR" dirty="0" smtClean="0"/>
              <a:t>2 X</a:t>
            </a:r>
            <a:endParaRPr lang="pt-BR" dirty="0"/>
          </a:p>
        </p:txBody>
      </p:sp>
      <p:sp>
        <p:nvSpPr>
          <p:cNvPr id="26" name="CaixaDeTexto 25"/>
          <p:cNvSpPr txBox="1"/>
          <p:nvPr/>
        </p:nvSpPr>
        <p:spPr>
          <a:xfrm>
            <a:off x="5580112" y="3933056"/>
            <a:ext cx="1276311" cy="369332"/>
          </a:xfrm>
          <a:prstGeom prst="rect">
            <a:avLst/>
          </a:prstGeom>
          <a:noFill/>
        </p:spPr>
        <p:txBody>
          <a:bodyPr wrap="none" rtlCol="0">
            <a:spAutoFit/>
          </a:bodyPr>
          <a:lstStyle/>
          <a:p>
            <a:r>
              <a:rPr lang="pt-BR" dirty="0" smtClean="0"/>
              <a:t>constante</a:t>
            </a:r>
            <a:endParaRPr lang="pt-BR" dirty="0"/>
          </a:p>
        </p:txBody>
      </p:sp>
      <p:sp>
        <p:nvSpPr>
          <p:cNvPr id="27" name="CaixaDeTexto 26"/>
          <p:cNvSpPr txBox="1"/>
          <p:nvPr/>
        </p:nvSpPr>
        <p:spPr>
          <a:xfrm>
            <a:off x="8172400" y="3923764"/>
            <a:ext cx="548548" cy="369332"/>
          </a:xfrm>
          <a:prstGeom prst="rect">
            <a:avLst/>
          </a:prstGeom>
          <a:noFill/>
        </p:spPr>
        <p:txBody>
          <a:bodyPr wrap="none" rtlCol="0">
            <a:spAutoFit/>
          </a:bodyPr>
          <a:lstStyle/>
          <a:p>
            <a:r>
              <a:rPr lang="pt-BR" dirty="0" smtClean="0"/>
              <a:t>2 X</a:t>
            </a:r>
            <a:endParaRPr lang="pt-BR" dirty="0"/>
          </a:p>
        </p:txBody>
      </p:sp>
      <p:sp>
        <p:nvSpPr>
          <p:cNvPr id="28" name="Retângulo 27"/>
          <p:cNvSpPr/>
          <p:nvPr/>
        </p:nvSpPr>
        <p:spPr>
          <a:xfrm>
            <a:off x="2267744" y="4797152"/>
            <a:ext cx="936104" cy="609735"/>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29" name="CaixaDeTexto 28"/>
          <p:cNvSpPr txBox="1"/>
          <p:nvPr/>
        </p:nvSpPr>
        <p:spPr>
          <a:xfrm>
            <a:off x="5607628" y="4931876"/>
            <a:ext cx="548548" cy="369332"/>
          </a:xfrm>
          <a:prstGeom prst="rect">
            <a:avLst/>
          </a:prstGeom>
          <a:noFill/>
        </p:spPr>
        <p:txBody>
          <a:bodyPr wrap="none" rtlCol="0">
            <a:spAutoFit/>
          </a:bodyPr>
          <a:lstStyle/>
          <a:p>
            <a:r>
              <a:rPr lang="pt-BR" dirty="0" smtClean="0"/>
              <a:t>2 X</a:t>
            </a:r>
            <a:endParaRPr lang="pt-BR" dirty="0"/>
          </a:p>
        </p:txBody>
      </p:sp>
      <p:sp>
        <p:nvSpPr>
          <p:cNvPr id="30" name="Retângulo 29"/>
          <p:cNvSpPr/>
          <p:nvPr/>
        </p:nvSpPr>
        <p:spPr>
          <a:xfrm>
            <a:off x="4644008" y="4797152"/>
            <a:ext cx="936104" cy="609735"/>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31" name="CaixaDeTexto 30"/>
          <p:cNvSpPr txBox="1"/>
          <p:nvPr/>
        </p:nvSpPr>
        <p:spPr>
          <a:xfrm>
            <a:off x="3203848" y="4931876"/>
            <a:ext cx="1276311" cy="369332"/>
          </a:xfrm>
          <a:prstGeom prst="rect">
            <a:avLst/>
          </a:prstGeom>
          <a:noFill/>
        </p:spPr>
        <p:txBody>
          <a:bodyPr wrap="none" rtlCol="0">
            <a:spAutoFit/>
          </a:bodyPr>
          <a:lstStyle/>
          <a:p>
            <a:r>
              <a:rPr lang="pt-BR" dirty="0" smtClean="0"/>
              <a:t>constante</a:t>
            </a:r>
            <a:endParaRPr lang="pt-BR" dirty="0"/>
          </a:p>
        </p:txBody>
      </p:sp>
      <p:sp>
        <p:nvSpPr>
          <p:cNvPr id="32" name="Retângulo 31"/>
          <p:cNvSpPr/>
          <p:nvPr/>
        </p:nvSpPr>
        <p:spPr>
          <a:xfrm>
            <a:off x="7164288" y="4797152"/>
            <a:ext cx="936104" cy="609735"/>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33" name="CaixaDeTexto 32"/>
          <p:cNvSpPr txBox="1"/>
          <p:nvPr/>
        </p:nvSpPr>
        <p:spPr>
          <a:xfrm>
            <a:off x="8100392" y="4941168"/>
            <a:ext cx="548548" cy="369332"/>
          </a:xfrm>
          <a:prstGeom prst="rect">
            <a:avLst/>
          </a:prstGeom>
          <a:noFill/>
        </p:spPr>
        <p:txBody>
          <a:bodyPr wrap="none" rtlCol="0">
            <a:spAutoFit/>
          </a:bodyPr>
          <a:lstStyle/>
          <a:p>
            <a:r>
              <a:rPr lang="pt-BR" dirty="0" smtClean="0"/>
              <a:t>2 X</a:t>
            </a:r>
            <a:endParaRPr lang="pt-BR" dirty="0"/>
          </a:p>
        </p:txBody>
      </p:sp>
    </p:spTree>
    <p:extLst>
      <p:ext uri="{BB962C8B-B14F-4D97-AF65-F5344CB8AC3E}">
        <p14:creationId xmlns:p14="http://schemas.microsoft.com/office/powerpoint/2010/main" val="16683231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6"/>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24"/>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27"/>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2" presetClass="exit" presetSubtype="4" fill="hold" grpId="1" nodeType="clickEffect">
                                  <p:stCondLst>
                                    <p:cond delay="0"/>
                                  </p:stCondLst>
                                  <p:childTnLst>
                                    <p:anim calcmode="lin" valueType="num">
                                      <p:cBhvr additive="base">
                                        <p:cTn id="30" dur="500"/>
                                        <p:tgtEl>
                                          <p:spTgt spid="22"/>
                                        </p:tgtEl>
                                        <p:attrNameLst>
                                          <p:attrName>ppt_x</p:attrName>
                                        </p:attrNameLst>
                                      </p:cBhvr>
                                      <p:tavLst>
                                        <p:tav tm="0">
                                          <p:val>
                                            <p:strVal val="ppt_x"/>
                                          </p:val>
                                        </p:tav>
                                        <p:tav tm="100000">
                                          <p:val>
                                            <p:strVal val="ppt_x"/>
                                          </p:val>
                                        </p:tav>
                                      </p:tavLst>
                                    </p:anim>
                                    <p:anim calcmode="lin" valueType="num">
                                      <p:cBhvr additive="base">
                                        <p:cTn id="31" dur="500"/>
                                        <p:tgtEl>
                                          <p:spTgt spid="22"/>
                                        </p:tgtEl>
                                        <p:attrNameLst>
                                          <p:attrName>ppt_y</p:attrName>
                                        </p:attrNameLst>
                                      </p:cBhvr>
                                      <p:tavLst>
                                        <p:tav tm="0">
                                          <p:val>
                                            <p:strVal val="ppt_y"/>
                                          </p:val>
                                        </p:tav>
                                        <p:tav tm="100000">
                                          <p:val>
                                            <p:strVal val="1+ppt_h/2"/>
                                          </p:val>
                                        </p:tav>
                                      </p:tavLst>
                                    </p:anim>
                                    <p:set>
                                      <p:cBhvr>
                                        <p:cTn id="32" dur="1" fill="hold">
                                          <p:stCondLst>
                                            <p:cond delay="499"/>
                                          </p:stCondLst>
                                        </p:cTn>
                                        <p:tgtEl>
                                          <p:spTgt spid="22"/>
                                        </p:tgtEl>
                                        <p:attrNameLst>
                                          <p:attrName>style.visibility</p:attrName>
                                        </p:attrNameLst>
                                      </p:cBhvr>
                                      <p:to>
                                        <p:strVal val="hidden"/>
                                      </p:to>
                                    </p:set>
                                  </p:childTnLst>
                                </p:cTn>
                              </p:par>
                              <p:par>
                                <p:cTn id="33" presetID="2" presetClass="exit" presetSubtype="4" fill="hold" grpId="1" nodeType="withEffect">
                                  <p:stCondLst>
                                    <p:cond delay="0"/>
                                  </p:stCondLst>
                                  <p:childTnLst>
                                    <p:anim calcmode="lin" valueType="num">
                                      <p:cBhvr additive="base">
                                        <p:cTn id="34" dur="500"/>
                                        <p:tgtEl>
                                          <p:spTgt spid="25"/>
                                        </p:tgtEl>
                                        <p:attrNameLst>
                                          <p:attrName>ppt_x</p:attrName>
                                        </p:attrNameLst>
                                      </p:cBhvr>
                                      <p:tavLst>
                                        <p:tav tm="0">
                                          <p:val>
                                            <p:strVal val="ppt_x"/>
                                          </p:val>
                                        </p:tav>
                                        <p:tav tm="100000">
                                          <p:val>
                                            <p:strVal val="ppt_x"/>
                                          </p:val>
                                        </p:tav>
                                      </p:tavLst>
                                    </p:anim>
                                    <p:anim calcmode="lin" valueType="num">
                                      <p:cBhvr additive="base">
                                        <p:cTn id="35" dur="500"/>
                                        <p:tgtEl>
                                          <p:spTgt spid="25"/>
                                        </p:tgtEl>
                                        <p:attrNameLst>
                                          <p:attrName>ppt_y</p:attrName>
                                        </p:attrNameLst>
                                      </p:cBhvr>
                                      <p:tavLst>
                                        <p:tav tm="0">
                                          <p:val>
                                            <p:strVal val="ppt_y"/>
                                          </p:val>
                                        </p:tav>
                                        <p:tav tm="100000">
                                          <p:val>
                                            <p:strVal val="1+ppt_h/2"/>
                                          </p:val>
                                        </p:tav>
                                      </p:tavLst>
                                    </p:anim>
                                    <p:set>
                                      <p:cBhvr>
                                        <p:cTn id="36" dur="1" fill="hold">
                                          <p:stCondLst>
                                            <p:cond delay="499"/>
                                          </p:stCondLst>
                                        </p:cTn>
                                        <p:tgtEl>
                                          <p:spTgt spid="25"/>
                                        </p:tgtEl>
                                        <p:attrNameLst>
                                          <p:attrName>style.visibility</p:attrName>
                                        </p:attrNameLst>
                                      </p:cBhvr>
                                      <p:to>
                                        <p:strVal val="hidden"/>
                                      </p:to>
                                    </p:set>
                                  </p:childTnLst>
                                </p:cTn>
                              </p:par>
                              <p:par>
                                <p:cTn id="37" presetID="2" presetClass="exit" presetSubtype="4" fill="hold" grpId="1" nodeType="withEffect">
                                  <p:stCondLst>
                                    <p:cond delay="0"/>
                                  </p:stCondLst>
                                  <p:childTnLst>
                                    <p:anim calcmode="lin" valueType="num">
                                      <p:cBhvr additive="base">
                                        <p:cTn id="38" dur="500"/>
                                        <p:tgtEl>
                                          <p:spTgt spid="23"/>
                                        </p:tgtEl>
                                        <p:attrNameLst>
                                          <p:attrName>ppt_x</p:attrName>
                                        </p:attrNameLst>
                                      </p:cBhvr>
                                      <p:tavLst>
                                        <p:tav tm="0">
                                          <p:val>
                                            <p:strVal val="ppt_x"/>
                                          </p:val>
                                        </p:tav>
                                        <p:tav tm="100000">
                                          <p:val>
                                            <p:strVal val="ppt_x"/>
                                          </p:val>
                                        </p:tav>
                                      </p:tavLst>
                                    </p:anim>
                                    <p:anim calcmode="lin" valueType="num">
                                      <p:cBhvr additive="base">
                                        <p:cTn id="39" dur="500"/>
                                        <p:tgtEl>
                                          <p:spTgt spid="23"/>
                                        </p:tgtEl>
                                        <p:attrNameLst>
                                          <p:attrName>ppt_y</p:attrName>
                                        </p:attrNameLst>
                                      </p:cBhvr>
                                      <p:tavLst>
                                        <p:tav tm="0">
                                          <p:val>
                                            <p:strVal val="ppt_y"/>
                                          </p:val>
                                        </p:tav>
                                        <p:tav tm="100000">
                                          <p:val>
                                            <p:strVal val="1+ppt_h/2"/>
                                          </p:val>
                                        </p:tav>
                                      </p:tavLst>
                                    </p:anim>
                                    <p:set>
                                      <p:cBhvr>
                                        <p:cTn id="40" dur="1" fill="hold">
                                          <p:stCondLst>
                                            <p:cond delay="499"/>
                                          </p:stCondLst>
                                        </p:cTn>
                                        <p:tgtEl>
                                          <p:spTgt spid="23"/>
                                        </p:tgtEl>
                                        <p:attrNameLst>
                                          <p:attrName>style.visibility</p:attrName>
                                        </p:attrNameLst>
                                      </p:cBhvr>
                                      <p:to>
                                        <p:strVal val="hidden"/>
                                      </p:to>
                                    </p:set>
                                  </p:childTnLst>
                                </p:cTn>
                              </p:par>
                              <p:par>
                                <p:cTn id="41" presetID="2" presetClass="exit" presetSubtype="4" fill="hold" grpId="1" nodeType="withEffect">
                                  <p:stCondLst>
                                    <p:cond delay="0"/>
                                  </p:stCondLst>
                                  <p:childTnLst>
                                    <p:anim calcmode="lin" valueType="num">
                                      <p:cBhvr additive="base">
                                        <p:cTn id="42" dur="500"/>
                                        <p:tgtEl>
                                          <p:spTgt spid="26"/>
                                        </p:tgtEl>
                                        <p:attrNameLst>
                                          <p:attrName>ppt_x</p:attrName>
                                        </p:attrNameLst>
                                      </p:cBhvr>
                                      <p:tavLst>
                                        <p:tav tm="0">
                                          <p:val>
                                            <p:strVal val="ppt_x"/>
                                          </p:val>
                                        </p:tav>
                                        <p:tav tm="100000">
                                          <p:val>
                                            <p:strVal val="ppt_x"/>
                                          </p:val>
                                        </p:tav>
                                      </p:tavLst>
                                    </p:anim>
                                    <p:anim calcmode="lin" valueType="num">
                                      <p:cBhvr additive="base">
                                        <p:cTn id="43" dur="500"/>
                                        <p:tgtEl>
                                          <p:spTgt spid="26"/>
                                        </p:tgtEl>
                                        <p:attrNameLst>
                                          <p:attrName>ppt_y</p:attrName>
                                        </p:attrNameLst>
                                      </p:cBhvr>
                                      <p:tavLst>
                                        <p:tav tm="0">
                                          <p:val>
                                            <p:strVal val="ppt_y"/>
                                          </p:val>
                                        </p:tav>
                                        <p:tav tm="100000">
                                          <p:val>
                                            <p:strVal val="1+ppt_h/2"/>
                                          </p:val>
                                        </p:tav>
                                      </p:tavLst>
                                    </p:anim>
                                    <p:set>
                                      <p:cBhvr>
                                        <p:cTn id="44" dur="1" fill="hold">
                                          <p:stCondLst>
                                            <p:cond delay="499"/>
                                          </p:stCondLst>
                                        </p:cTn>
                                        <p:tgtEl>
                                          <p:spTgt spid="26"/>
                                        </p:tgtEl>
                                        <p:attrNameLst>
                                          <p:attrName>style.visibility</p:attrName>
                                        </p:attrNameLst>
                                      </p:cBhvr>
                                      <p:to>
                                        <p:strVal val="hidden"/>
                                      </p:to>
                                    </p:set>
                                  </p:childTnLst>
                                </p:cTn>
                              </p:par>
                              <p:par>
                                <p:cTn id="45" presetID="2" presetClass="exit" presetSubtype="4" fill="hold" grpId="1" nodeType="withEffect">
                                  <p:stCondLst>
                                    <p:cond delay="0"/>
                                  </p:stCondLst>
                                  <p:childTnLst>
                                    <p:anim calcmode="lin" valueType="num">
                                      <p:cBhvr additive="base">
                                        <p:cTn id="46" dur="500"/>
                                        <p:tgtEl>
                                          <p:spTgt spid="24"/>
                                        </p:tgtEl>
                                        <p:attrNameLst>
                                          <p:attrName>ppt_x</p:attrName>
                                        </p:attrNameLst>
                                      </p:cBhvr>
                                      <p:tavLst>
                                        <p:tav tm="0">
                                          <p:val>
                                            <p:strVal val="ppt_x"/>
                                          </p:val>
                                        </p:tav>
                                        <p:tav tm="100000">
                                          <p:val>
                                            <p:strVal val="ppt_x"/>
                                          </p:val>
                                        </p:tav>
                                      </p:tavLst>
                                    </p:anim>
                                    <p:anim calcmode="lin" valueType="num">
                                      <p:cBhvr additive="base">
                                        <p:cTn id="47" dur="500"/>
                                        <p:tgtEl>
                                          <p:spTgt spid="24"/>
                                        </p:tgtEl>
                                        <p:attrNameLst>
                                          <p:attrName>ppt_y</p:attrName>
                                        </p:attrNameLst>
                                      </p:cBhvr>
                                      <p:tavLst>
                                        <p:tav tm="0">
                                          <p:val>
                                            <p:strVal val="ppt_y"/>
                                          </p:val>
                                        </p:tav>
                                        <p:tav tm="100000">
                                          <p:val>
                                            <p:strVal val="1+ppt_h/2"/>
                                          </p:val>
                                        </p:tav>
                                      </p:tavLst>
                                    </p:anim>
                                    <p:set>
                                      <p:cBhvr>
                                        <p:cTn id="48" dur="1" fill="hold">
                                          <p:stCondLst>
                                            <p:cond delay="499"/>
                                          </p:stCondLst>
                                        </p:cTn>
                                        <p:tgtEl>
                                          <p:spTgt spid="24"/>
                                        </p:tgtEl>
                                        <p:attrNameLst>
                                          <p:attrName>style.visibility</p:attrName>
                                        </p:attrNameLst>
                                      </p:cBhvr>
                                      <p:to>
                                        <p:strVal val="hidden"/>
                                      </p:to>
                                    </p:set>
                                  </p:childTnLst>
                                </p:cTn>
                              </p:par>
                              <p:par>
                                <p:cTn id="49" presetID="2" presetClass="exit" presetSubtype="4" fill="hold" grpId="1" nodeType="withEffect">
                                  <p:stCondLst>
                                    <p:cond delay="0"/>
                                  </p:stCondLst>
                                  <p:childTnLst>
                                    <p:anim calcmode="lin" valueType="num">
                                      <p:cBhvr additive="base">
                                        <p:cTn id="50" dur="500"/>
                                        <p:tgtEl>
                                          <p:spTgt spid="27"/>
                                        </p:tgtEl>
                                        <p:attrNameLst>
                                          <p:attrName>ppt_x</p:attrName>
                                        </p:attrNameLst>
                                      </p:cBhvr>
                                      <p:tavLst>
                                        <p:tav tm="0">
                                          <p:val>
                                            <p:strVal val="ppt_x"/>
                                          </p:val>
                                        </p:tav>
                                        <p:tav tm="100000">
                                          <p:val>
                                            <p:strVal val="ppt_x"/>
                                          </p:val>
                                        </p:tav>
                                      </p:tavLst>
                                    </p:anim>
                                    <p:anim calcmode="lin" valueType="num">
                                      <p:cBhvr additive="base">
                                        <p:cTn id="51" dur="500"/>
                                        <p:tgtEl>
                                          <p:spTgt spid="27"/>
                                        </p:tgtEl>
                                        <p:attrNameLst>
                                          <p:attrName>ppt_y</p:attrName>
                                        </p:attrNameLst>
                                      </p:cBhvr>
                                      <p:tavLst>
                                        <p:tav tm="0">
                                          <p:val>
                                            <p:strVal val="ppt_y"/>
                                          </p:val>
                                        </p:tav>
                                        <p:tav tm="100000">
                                          <p:val>
                                            <p:strVal val="1+ppt_h/2"/>
                                          </p:val>
                                        </p:tav>
                                      </p:tavLst>
                                    </p:anim>
                                    <p:set>
                                      <p:cBhvr>
                                        <p:cTn id="52" dur="1" fill="hold">
                                          <p:stCondLst>
                                            <p:cond delay="499"/>
                                          </p:stCondLst>
                                        </p:cTn>
                                        <p:tgtEl>
                                          <p:spTgt spid="27"/>
                                        </p:tgtEl>
                                        <p:attrNameLst>
                                          <p:attrName>style.visibility</p:attrName>
                                        </p:attrNameLst>
                                      </p:cBhvr>
                                      <p:to>
                                        <p:strVal val="hidden"/>
                                      </p:to>
                                    </p:set>
                                  </p:childTnLst>
                                </p:cTn>
                              </p:par>
                            </p:childTnLst>
                          </p:cTn>
                        </p:par>
                      </p:childTnLst>
                    </p:cTn>
                  </p:par>
                  <p:par>
                    <p:cTn id="53" fill="hold">
                      <p:stCondLst>
                        <p:cond delay="indefinite"/>
                      </p:stCondLst>
                      <p:childTnLst>
                        <p:par>
                          <p:cTn id="54" fill="hold">
                            <p:stCondLst>
                              <p:cond delay="0"/>
                            </p:stCondLst>
                            <p:childTnLst>
                              <p:par>
                                <p:cTn id="55" presetID="1" presetClass="entr" presetSubtype="0" fill="hold" grpId="0" nodeType="clickEffect">
                                  <p:stCondLst>
                                    <p:cond delay="0"/>
                                  </p:stCondLst>
                                  <p:childTnLst>
                                    <p:set>
                                      <p:cBhvr>
                                        <p:cTn id="56" dur="1" fill="hold">
                                          <p:stCondLst>
                                            <p:cond delay="0"/>
                                          </p:stCondLst>
                                        </p:cTn>
                                        <p:tgtEl>
                                          <p:spTgt spid="28"/>
                                        </p:tgtEl>
                                        <p:attrNameLst>
                                          <p:attrName>style.visibility</p:attrName>
                                        </p:attrNameLst>
                                      </p:cBhvr>
                                      <p:to>
                                        <p:strVal val="visible"/>
                                      </p:to>
                                    </p:set>
                                  </p:childTnLst>
                                </p:cTn>
                              </p:par>
                            </p:childTnLst>
                          </p:cTn>
                        </p:par>
                      </p:childTnLst>
                    </p:cTn>
                  </p:par>
                  <p:par>
                    <p:cTn id="57" fill="hold">
                      <p:stCondLst>
                        <p:cond delay="indefinite"/>
                      </p:stCondLst>
                      <p:childTnLst>
                        <p:par>
                          <p:cTn id="58" fill="hold">
                            <p:stCondLst>
                              <p:cond delay="0"/>
                            </p:stCondLst>
                            <p:childTnLst>
                              <p:par>
                                <p:cTn id="59" presetID="1" presetClass="entr" presetSubtype="0" fill="hold" grpId="0" nodeType="clickEffect">
                                  <p:stCondLst>
                                    <p:cond delay="0"/>
                                  </p:stCondLst>
                                  <p:childTnLst>
                                    <p:set>
                                      <p:cBhvr>
                                        <p:cTn id="60" dur="1" fill="hold">
                                          <p:stCondLst>
                                            <p:cond delay="0"/>
                                          </p:stCondLst>
                                        </p:cTn>
                                        <p:tgtEl>
                                          <p:spTgt spid="31"/>
                                        </p:tgtEl>
                                        <p:attrNameLst>
                                          <p:attrName>style.visibility</p:attrName>
                                        </p:attrNameLst>
                                      </p:cBhvr>
                                      <p:to>
                                        <p:strVal val="visible"/>
                                      </p:to>
                                    </p:set>
                                  </p:childTnLst>
                                </p:cTn>
                              </p:par>
                            </p:childTnLst>
                          </p:cTn>
                        </p:par>
                      </p:childTnLst>
                    </p:cTn>
                  </p:par>
                  <p:par>
                    <p:cTn id="61" fill="hold">
                      <p:stCondLst>
                        <p:cond delay="indefinite"/>
                      </p:stCondLst>
                      <p:childTnLst>
                        <p:par>
                          <p:cTn id="62" fill="hold">
                            <p:stCondLst>
                              <p:cond delay="0"/>
                            </p:stCondLst>
                            <p:childTnLst>
                              <p:par>
                                <p:cTn id="63" presetID="1" presetClass="entr" presetSubtype="0" fill="hold" grpId="0" nodeType="clickEffect">
                                  <p:stCondLst>
                                    <p:cond delay="0"/>
                                  </p:stCondLst>
                                  <p:childTnLst>
                                    <p:set>
                                      <p:cBhvr>
                                        <p:cTn id="64" dur="1" fill="hold">
                                          <p:stCondLst>
                                            <p:cond delay="0"/>
                                          </p:stCondLst>
                                        </p:cTn>
                                        <p:tgtEl>
                                          <p:spTgt spid="30"/>
                                        </p:tgtEl>
                                        <p:attrNameLst>
                                          <p:attrName>style.visibility</p:attrName>
                                        </p:attrNameLst>
                                      </p:cBhvr>
                                      <p:to>
                                        <p:strVal val="visible"/>
                                      </p:to>
                                    </p:set>
                                  </p:childTnLst>
                                </p:cTn>
                              </p:par>
                            </p:childTnLst>
                          </p:cTn>
                        </p:par>
                      </p:childTnLst>
                    </p:cTn>
                  </p:par>
                  <p:par>
                    <p:cTn id="65" fill="hold">
                      <p:stCondLst>
                        <p:cond delay="indefinite"/>
                      </p:stCondLst>
                      <p:childTnLst>
                        <p:par>
                          <p:cTn id="66" fill="hold">
                            <p:stCondLst>
                              <p:cond delay="0"/>
                            </p:stCondLst>
                            <p:childTnLst>
                              <p:par>
                                <p:cTn id="67" presetID="1" presetClass="entr" presetSubtype="0" fill="hold" grpId="0" nodeType="clickEffect">
                                  <p:stCondLst>
                                    <p:cond delay="0"/>
                                  </p:stCondLst>
                                  <p:childTnLst>
                                    <p:set>
                                      <p:cBhvr>
                                        <p:cTn id="68" dur="1" fill="hold">
                                          <p:stCondLst>
                                            <p:cond delay="0"/>
                                          </p:stCondLst>
                                        </p:cTn>
                                        <p:tgtEl>
                                          <p:spTgt spid="29"/>
                                        </p:tgtEl>
                                        <p:attrNameLst>
                                          <p:attrName>style.visibility</p:attrName>
                                        </p:attrNameLst>
                                      </p:cBhvr>
                                      <p:to>
                                        <p:strVal val="visible"/>
                                      </p:to>
                                    </p:set>
                                  </p:childTnLst>
                                </p:cTn>
                              </p:par>
                            </p:childTnLst>
                          </p:cTn>
                        </p:par>
                      </p:childTnLst>
                    </p:cTn>
                  </p:par>
                  <p:par>
                    <p:cTn id="69" fill="hold">
                      <p:stCondLst>
                        <p:cond delay="indefinite"/>
                      </p:stCondLst>
                      <p:childTnLst>
                        <p:par>
                          <p:cTn id="70" fill="hold">
                            <p:stCondLst>
                              <p:cond delay="0"/>
                            </p:stCondLst>
                            <p:childTnLst>
                              <p:par>
                                <p:cTn id="71" presetID="1" presetClass="entr" presetSubtype="0" fill="hold" grpId="0" nodeType="clickEffect">
                                  <p:stCondLst>
                                    <p:cond delay="0"/>
                                  </p:stCondLst>
                                  <p:childTnLst>
                                    <p:set>
                                      <p:cBhvr>
                                        <p:cTn id="72" dur="1" fill="hold">
                                          <p:stCondLst>
                                            <p:cond delay="0"/>
                                          </p:stCondLst>
                                        </p:cTn>
                                        <p:tgtEl>
                                          <p:spTgt spid="32"/>
                                        </p:tgtEl>
                                        <p:attrNameLst>
                                          <p:attrName>style.visibility</p:attrName>
                                        </p:attrNameLst>
                                      </p:cBhvr>
                                      <p:to>
                                        <p:strVal val="visible"/>
                                      </p:to>
                                    </p:set>
                                  </p:childTnLst>
                                </p:cTn>
                              </p:par>
                            </p:childTnLst>
                          </p:cTn>
                        </p:par>
                      </p:childTnLst>
                    </p:cTn>
                  </p:par>
                  <p:par>
                    <p:cTn id="73" fill="hold">
                      <p:stCondLst>
                        <p:cond delay="indefinite"/>
                      </p:stCondLst>
                      <p:childTnLst>
                        <p:par>
                          <p:cTn id="74" fill="hold">
                            <p:stCondLst>
                              <p:cond delay="0"/>
                            </p:stCondLst>
                            <p:childTnLst>
                              <p:par>
                                <p:cTn id="75" presetID="1" presetClass="entr" presetSubtype="0" fill="hold" grpId="0" nodeType="clickEffect">
                                  <p:stCondLst>
                                    <p:cond delay="0"/>
                                  </p:stCondLst>
                                  <p:childTnLst>
                                    <p:set>
                                      <p:cBhvr>
                                        <p:cTn id="76" dur="1" fill="hold">
                                          <p:stCondLst>
                                            <p:cond delay="0"/>
                                          </p:stCondLst>
                                        </p:cTn>
                                        <p:tgtEl>
                                          <p:spTgt spid="3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 grpId="0" animBg="1"/>
      <p:bldP spid="22" grpId="1" animBg="1"/>
      <p:bldP spid="23" grpId="0" animBg="1"/>
      <p:bldP spid="23" grpId="1" animBg="1"/>
      <p:bldP spid="24" grpId="0" animBg="1"/>
      <p:bldP spid="24" grpId="1" animBg="1"/>
      <p:bldP spid="25" grpId="0"/>
      <p:bldP spid="25" grpId="1"/>
      <p:bldP spid="26" grpId="0"/>
      <p:bldP spid="26" grpId="1"/>
      <p:bldP spid="27" grpId="0"/>
      <p:bldP spid="27" grpId="1"/>
      <p:bldP spid="28" grpId="0" animBg="1"/>
      <p:bldP spid="29" grpId="0"/>
      <p:bldP spid="30" grpId="0" animBg="1"/>
      <p:bldP spid="31" grpId="0"/>
      <p:bldP spid="32" grpId="0" animBg="1"/>
      <p:bldP spid="33" grpId="0"/>
    </p:bldLst>
  </p:timing>
</p:sld>
</file>

<file path=ppt/theme/theme1.xml><?xml version="1.0" encoding="utf-8"?>
<a:theme xmlns:a="http://schemas.openxmlformats.org/drawingml/2006/main" name="Tema do Office">
  <a:themeElements>
    <a:clrScheme name="Escritório">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Escritório">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Escritório">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o Office">
  <a:themeElements>
    <a:clrScheme name="Escritório">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Escritório">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Escritório">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291</TotalTime>
  <Words>1117</Words>
  <Application>Microsoft Office PowerPoint</Application>
  <PresentationFormat>Apresentação na tela (4:3)</PresentationFormat>
  <Paragraphs>171</Paragraphs>
  <Slides>18</Slides>
  <Notes>8</Notes>
  <HiddenSlides>0</HiddenSlides>
  <MMClips>0</MMClips>
  <ScaleCrop>false</ScaleCrop>
  <HeadingPairs>
    <vt:vector size="6" baseType="variant">
      <vt:variant>
        <vt:lpstr>Tema</vt:lpstr>
      </vt:variant>
      <vt:variant>
        <vt:i4>1</vt:i4>
      </vt:variant>
      <vt:variant>
        <vt:lpstr>Servidores OLE incorporados</vt:lpstr>
      </vt:variant>
      <vt:variant>
        <vt:i4>1</vt:i4>
      </vt:variant>
      <vt:variant>
        <vt:lpstr>Títulos de slides</vt:lpstr>
      </vt:variant>
      <vt:variant>
        <vt:i4>18</vt:i4>
      </vt:variant>
    </vt:vector>
  </HeadingPairs>
  <TitlesOfParts>
    <vt:vector size="20" baseType="lpstr">
      <vt:lpstr>Tema do Office</vt:lpstr>
      <vt:lpstr>Equation</vt:lpstr>
      <vt:lpstr>Cinética química</vt:lpstr>
      <vt:lpstr>1. CINÉTICA QUÍMICA</vt:lpstr>
      <vt:lpstr>1. CINÉTICA QUÍMICA</vt:lpstr>
      <vt:lpstr>1. CINÉTICA QUÍMICA</vt:lpstr>
      <vt:lpstr>1. CINÉTICA QUÍMICA</vt:lpstr>
      <vt:lpstr>1. CINÉTICA QUÍMICA</vt:lpstr>
      <vt:lpstr>1. CINÉTICA QUÍMICA</vt:lpstr>
      <vt:lpstr>1. CINÉTICA QUÍMICA</vt:lpstr>
      <vt:lpstr>Lei da Velocidade</vt:lpstr>
      <vt:lpstr>Lei da Velocidade</vt:lpstr>
      <vt:lpstr>Lei da Velocidade</vt:lpstr>
      <vt:lpstr>Lei da Velocidade</vt:lpstr>
      <vt:lpstr>Reações de Primeira Ordem</vt:lpstr>
      <vt:lpstr>Reações de Primeira Ordem</vt:lpstr>
      <vt:lpstr>Meia-vida de uma Reação</vt:lpstr>
      <vt:lpstr>Reações de Segunda Ordem</vt:lpstr>
      <vt:lpstr>Reações de Segunda Ordem</vt:lpstr>
      <vt:lpstr>Reações de Ordem Zero</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Reações homogêneas e heterogêneas</dc:title>
  <dc:creator>Gustavo de Souza Medeiros</dc:creator>
  <cp:lastModifiedBy>Gustavo de Souza Medeiros</cp:lastModifiedBy>
  <cp:revision>20</cp:revision>
  <dcterms:created xsi:type="dcterms:W3CDTF">2012-06-11T12:06:57Z</dcterms:created>
  <dcterms:modified xsi:type="dcterms:W3CDTF">2012-12-17T16:26:09Z</dcterms:modified>
</cp:coreProperties>
</file>